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339" r:id="rId4"/>
    <p:sldId id="262" r:id="rId5"/>
    <p:sldId id="265" r:id="rId6"/>
    <p:sldId id="263" r:id="rId7"/>
    <p:sldId id="261" r:id="rId8"/>
    <p:sldId id="334" r:id="rId9"/>
    <p:sldId id="260" r:id="rId10"/>
    <p:sldId id="266" r:id="rId11"/>
    <p:sldId id="307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5" r:id="rId20"/>
    <p:sldId id="354" r:id="rId21"/>
    <p:sldId id="333" r:id="rId22"/>
    <p:sldId id="340" r:id="rId23"/>
    <p:sldId id="341" r:id="rId24"/>
    <p:sldId id="342" r:id="rId25"/>
    <p:sldId id="335" r:id="rId26"/>
    <p:sldId id="343" r:id="rId27"/>
    <p:sldId id="344" r:id="rId28"/>
    <p:sldId id="345" r:id="rId29"/>
    <p:sldId id="336" r:id="rId30"/>
    <p:sldId id="337" r:id="rId31"/>
    <p:sldId id="338" r:id="rId32"/>
    <p:sldId id="356" r:id="rId33"/>
    <p:sldId id="346" r:id="rId34"/>
    <p:sldId id="295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034E4C-DBC3-4769-825C-4E2B1B5C7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200A417-3779-48A4-8222-7E8874859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033B7F-E86B-4BCB-8CE5-49614898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21.02.2021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F691C9-A652-4F11-9390-3F1D4469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AB610E-D43C-4448-8A83-19CB55C5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61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A4716B-BB94-4F22-B8CC-E9377CC4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129F2D4-A664-445A-9BB4-390698ED0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3B1A30-C608-42ED-AC77-6E22E686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21.02.2021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A488F0-3522-4613-BBF8-924ECCA2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A50FBA0-20E2-423B-9DD0-B89B9A14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08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A54E0F-0A07-4C10-87B7-40A7573FE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7AFAA3C-0446-4C8A-B8AE-98747A57B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E6609E-D686-480F-BE04-68423912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21.02.2021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840857C-80E0-498F-8A64-FB7A440F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AB21F8-2C4A-4CFE-A055-22C19F9F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6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B453CE-8D23-46FE-AB4B-C01628FFD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54317B-F1E0-4826-9EE2-EE950AADF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F6AC7A-CE59-41F0-B3F4-DAF247E7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21.02.2021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CB5E45-9810-49EF-8DE2-3D71E086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A9D982-A725-426E-8D9C-58A587FD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96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A400EC-4956-41C0-8F43-9E2CD00BA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AF2621B-1A78-44D3-A98A-CA6A3A9AA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E068E7-02B0-4590-AB09-3678DEB6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21.02.2021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177583-AA39-411F-A3E5-BAF9CA4A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A7446FA-E983-49D8-8172-8956BC7B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65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9BD36B-4798-4144-944C-F5EB4DDA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E81D40-C16B-4FA5-80BC-E74D6E328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58DB0A-E982-43B6-ADA8-A9C3C6469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3AAE344-227A-4A9D-ACAB-F35EE4B5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21.02.2021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D2D2FBA-DED4-412E-9075-22789614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8EB6603-F0B7-4F6E-A5B0-05D8A990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6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958C84-4109-4239-9611-7C5CB2A3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97F1EE-967A-4490-9893-34EA92E06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940D1EF-F4AA-4618-9681-90F0800C0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5E61D92-05F2-4675-AE06-99F19E31F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571D600-2360-4CC5-AC0B-5497E23D0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DAAAD84-AE98-41E2-9A17-8B17704D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21.02.2021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760AC68-1AE2-427B-AF9D-E4D76D68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4B8C1D7-FE96-4BF1-B6A1-90835F18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434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B17BC1-E968-45BF-B920-B64A03C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F5E3456-31AC-446A-941D-9D852F76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21.02.2021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61460E7-CC57-4BDA-A08F-F4689DCE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850822A-7786-4129-BCB1-54F49A23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75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A44B062-8C5C-4288-9C52-35C29B2C1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21.02.2021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0605806-452F-417D-90C5-F4F85402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B72B19A-07DC-40ED-881E-C0C3D40F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06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F3192E-7031-4345-AEBD-5579CBBA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D9CE30-5167-49C4-93B3-3026AA9D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FCD60B7-4DE3-482F-AE10-B30647F52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0DC8C3D-8D6C-4482-ABFC-0F6C27FE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21.02.2021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467F8C7-85D5-4C68-B4F8-5E64752E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5E61DA-D580-45C1-9706-E9FE927B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90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F03CCE-A830-42EF-8906-0508477B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4E7CF88-0DCC-4BDD-B692-52299C8F3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2BFE3F7-852C-4EF0-923C-75CBEE235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336FD29-8D60-4F86-A934-63D2A657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21.02.2021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D685273-D316-47A3-AAB5-9A86BFAA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9BC91EF-F8B8-4155-ADC9-AAFE1548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60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5F7537C-BAC0-4D6A-AAB0-0A84C0B3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4B7AF48-4DF6-48C4-B59B-0A2A49784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45574B-21EE-4403-B3DD-A33BB400B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AD58-B4AD-4C88-A5C9-B94562D57C76}" type="datetimeFigureOut">
              <a:rPr lang="tr-TR" smtClean="0"/>
              <a:t>21.02.2021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9535DF-C763-4EAF-A86E-ADF1E70C4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070288-E8DC-4715-B0B4-BF9806CB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48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mailto:kalite@kayseri.edu.t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06398941-E8DA-408B-9659-CB7A187E0941}"/>
              </a:ext>
            </a:extLst>
          </p:cNvPr>
          <p:cNvSpPr txBox="1"/>
          <p:nvPr/>
        </p:nvSpPr>
        <p:spPr>
          <a:xfrm>
            <a:off x="5428694" y="5794528"/>
            <a:ext cx="188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KAYSERİ </a:t>
            </a:r>
          </a:p>
          <a:p>
            <a:pPr algn="ctr"/>
            <a:r>
              <a:rPr lang="tr-TR" b="1" dirty="0">
                <a:solidFill>
                  <a:srgbClr val="002060"/>
                </a:solidFill>
              </a:rPr>
              <a:t>19 Şubat 2021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49000A8B-B7D2-432E-95C9-07621BF58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087" y="202478"/>
            <a:ext cx="951527" cy="93999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C7E0493-41C5-44C6-9E3D-3C3079042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393495"/>
            <a:ext cx="2638425" cy="866775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3E37978-EFE8-4138-B661-2B45F00C6AD7}"/>
              </a:ext>
            </a:extLst>
          </p:cNvPr>
          <p:cNvSpPr/>
          <p:nvPr/>
        </p:nvSpPr>
        <p:spPr>
          <a:xfrm>
            <a:off x="2272683" y="2539014"/>
            <a:ext cx="8194090" cy="2059619"/>
          </a:xfrm>
          <a:prstGeom prst="roundRect">
            <a:avLst/>
          </a:prstGeom>
          <a:solidFill>
            <a:schemeClr val="accent5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62E626C-38B5-4463-8DB8-5B98D78FA187}"/>
              </a:ext>
            </a:extLst>
          </p:cNvPr>
          <p:cNvSpPr txBox="1"/>
          <p:nvPr/>
        </p:nvSpPr>
        <p:spPr>
          <a:xfrm>
            <a:off x="4107401" y="3013501"/>
            <a:ext cx="452465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KURUMSAL DIŞ DEĞERLENDİRME </a:t>
            </a:r>
          </a:p>
          <a:p>
            <a:r>
              <a:rPr lang="tr-TR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BİLGİLENDİRME TOPLANTISI</a:t>
            </a:r>
          </a:p>
        </p:txBody>
      </p:sp>
    </p:spTree>
    <p:extLst>
      <p:ext uri="{BB962C8B-B14F-4D97-AF65-F5344CB8AC3E}">
        <p14:creationId xmlns:p14="http://schemas.microsoft.com/office/powerpoint/2010/main" val="317138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1EAB43D4-B504-481A-8009-DA1469FC3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64" y="367089"/>
            <a:ext cx="10877550" cy="570610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5681EE8-0F54-43B1-8A49-0338DF35D08C}"/>
              </a:ext>
            </a:extLst>
          </p:cNvPr>
          <p:cNvSpPr/>
          <p:nvPr/>
        </p:nvSpPr>
        <p:spPr>
          <a:xfrm>
            <a:off x="5507114" y="5385175"/>
            <a:ext cx="1331650" cy="13760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C0523BA-0377-44E9-B0D4-E5E5412AA31E}"/>
              </a:ext>
            </a:extLst>
          </p:cNvPr>
          <p:cNvSpPr txBox="1"/>
          <p:nvPr/>
        </p:nvSpPr>
        <p:spPr>
          <a:xfrm>
            <a:off x="5584054" y="5750029"/>
            <a:ext cx="117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Toplumsal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Katkı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3DB49C-10A3-42DA-B9BA-6A6249F9D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8DC5B6A-7D08-4E02-BD25-DB3F8E4EC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8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66" y="1082835"/>
            <a:ext cx="5418870" cy="45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101" y="1399630"/>
            <a:ext cx="5391324" cy="396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591E73D-B44B-463C-81F1-5FA63222B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273"/>
            <a:ext cx="12192000" cy="58274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C096C2-2B83-44B5-8CDE-7B8B83C1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57" y="569312"/>
            <a:ext cx="11083348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KURUMSAL DIŞ DEĞERLENDİRME VE AKREDİTASYON ÖLÇÜTLERİ 2.0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E89EAB-18B9-4F94-BF75-F4651134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E5E59DF-5C52-41B0-B3F9-886F6B178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5883362-8D65-4319-9AFC-DB36D81BC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74" y="1894875"/>
            <a:ext cx="11283769" cy="33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2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C096C2-2B83-44B5-8CDE-7B8B83C1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35" y="569312"/>
            <a:ext cx="11160691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KURUMSAL DIŞ DEĞERLENDİRME VE AKREDİTASYON ÖLÇÜTLERİ 2.0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E89EAB-18B9-4F94-BF75-F4651134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E5E59DF-5C52-41B0-B3F9-886F6B178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A8F4460-DBEF-4F76-BF6A-F222EB417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76215"/>
            <a:ext cx="12192000" cy="230556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1CE2C84-5562-4871-8D6B-96A6FC608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46976"/>
            <a:ext cx="54483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31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C096C2-2B83-44B5-8CDE-7B8B83C1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15" y="569312"/>
            <a:ext cx="11163649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KURUMSAL DIŞ DEĞERLENDİRME VE AKREDİTASYON ÖLÇÜTLERİ 2.0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E89EAB-18B9-4F94-BF75-F4651134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E5E59DF-5C52-41B0-B3F9-886F6B178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0F9A820-362A-46EC-BD2E-1D4863432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45786"/>
            <a:ext cx="12192000" cy="39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6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C096C2-2B83-44B5-8CDE-7B8B83C1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95" y="569312"/>
            <a:ext cx="11198508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KURUMSAL DIŞ DEĞERLENDİRME VE AKREDİTASYON ÖLÇÜTLERİ 2.0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E89EAB-18B9-4F94-BF75-F4651134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E5E59DF-5C52-41B0-B3F9-886F6B178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EA43251-4C9B-48BD-9281-EC7C0E18B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35" y="1680562"/>
            <a:ext cx="3286125" cy="42862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0CE8968-6028-4506-94F5-8697C6979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35" y="2230192"/>
            <a:ext cx="11053139" cy="30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7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C096C2-2B83-44B5-8CDE-7B8B83C1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39" y="569312"/>
            <a:ext cx="11252426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KURUMSAL DIŞ DEĞERLENDİRME VE AKREDİTASYON ÖLÇÜTLERİ 2.0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E89EAB-18B9-4F94-BF75-F4651134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E5E59DF-5C52-41B0-B3F9-886F6B178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EA43251-4C9B-48BD-9281-EC7C0E18B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35" y="1680562"/>
            <a:ext cx="3286125" cy="42862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7CF96E9-6485-4AC3-9B3D-8E39B8E4C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35" y="2257716"/>
            <a:ext cx="11188380" cy="23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4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C096C2-2B83-44B5-8CDE-7B8B83C1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25" y="569312"/>
            <a:ext cx="11014969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KURUMSAL DIŞ DEĞERLENDİRME VE AKREDİTASYON ÖLÇÜTLERİ 2.0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E89EAB-18B9-4F94-BF75-F4651134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E5E59DF-5C52-41B0-B3F9-886F6B178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8AF35AB-4362-4A09-BC31-1DC6C6699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39" y="1514673"/>
            <a:ext cx="10842594" cy="50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57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C096C2-2B83-44B5-8CDE-7B8B83C1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569312"/>
            <a:ext cx="11052699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KURUMSAL DIŞ DEĞERLENDİRME VE AKREDİTASYON ÖLÇÜTLERİ 2.0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E89EAB-18B9-4F94-BF75-F4651134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E5E59DF-5C52-41B0-B3F9-886F6B178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41E89E7-DE93-42F3-A49A-3C5B9FD66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58" y="1894875"/>
            <a:ext cx="11439547" cy="38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07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C096C2-2B83-44B5-8CDE-7B8B83C1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95" y="569312"/>
            <a:ext cx="11171875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KURUMSAL DIŞ DEĞERLENDİRME VE AKREDİTASYON ÖLÇÜTLERİ 2.0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E89EAB-18B9-4F94-BF75-F4651134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E5E59DF-5C52-41B0-B3F9-886F6B178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19A52AD-6B50-4DAD-81C1-4614042FF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4" y="1613038"/>
            <a:ext cx="12192000" cy="48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1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292A07-BE07-42AE-A033-F5C326E3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498"/>
            <a:ext cx="10515600" cy="1325563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C00000"/>
                </a:solidFill>
              </a:rPr>
              <a:t>KURUMSAL DIŞ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F59EFA-9229-43F9-BD33-3FAA2195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06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Bir yükseköğretim kurumunun </a:t>
            </a:r>
            <a:r>
              <a:rPr lang="tr-TR" b="1" dirty="0"/>
              <a:t>eğitim-öğretim, araştırma ve toplumsal katkı faaliyetleri ile idarî hizmetlerinin </a:t>
            </a:r>
            <a:r>
              <a:rPr lang="tr-TR" u="sng" dirty="0">
                <a:solidFill>
                  <a:srgbClr val="C00000"/>
                </a:solidFill>
              </a:rPr>
              <a:t>kalitesinin </a:t>
            </a:r>
            <a:r>
              <a:rPr lang="tr-TR" dirty="0"/>
              <a:t>beş yılda en az bir defa olmak üzere Yükseköğretim Kalite Kurulu tarafından periyodik olarak değerlendirildiği süreçtir.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C2C9915-2EA7-475C-BC34-EA4BDEC8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309619F-9CAD-4827-903F-A7CB0D9B3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18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C096C2-2B83-44B5-8CDE-7B8B83C1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76" y="569312"/>
            <a:ext cx="11060928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KURUMSAL DIŞ DEĞERLENDİRME VE AKREDİTASYON ÖLÇÜTLERİ 2.0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E89EAB-18B9-4F94-BF75-F4651134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E5E59DF-5C52-41B0-B3F9-886F6B178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D14C5EA-633E-4DC7-A844-59C735126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95" y="1571671"/>
            <a:ext cx="2971800" cy="4476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B8F298A-984D-4750-9128-8800BCDFC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76" y="2150560"/>
            <a:ext cx="11380524" cy="273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6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13ED615-41AB-40DC-966C-51AD9572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4" y="722281"/>
            <a:ext cx="9866316" cy="5287902"/>
          </a:xfrm>
          <a:prstGeom prst="rect">
            <a:avLst/>
          </a:prstGeom>
        </p:spPr>
      </p:pic>
      <p:sp>
        <p:nvSpPr>
          <p:cNvPr id="6" name="Ok: Sağ 5">
            <a:extLst>
              <a:ext uri="{FF2B5EF4-FFF2-40B4-BE49-F238E27FC236}">
                <a16:creationId xmlns:a16="http://schemas.microsoft.com/office/drawing/2014/main" id="{E09C2C6A-7E55-4595-9D79-46AE8A594C2F}"/>
              </a:ext>
            </a:extLst>
          </p:cNvPr>
          <p:cNvSpPr/>
          <p:nvPr/>
        </p:nvSpPr>
        <p:spPr>
          <a:xfrm>
            <a:off x="10086960" y="3488924"/>
            <a:ext cx="770430" cy="179328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D7B9940-EADC-4C69-B323-F0713DA38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247" y="3669338"/>
            <a:ext cx="1123626" cy="118620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E523A02-F23D-437E-987F-3C486375D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D1B143A-CDEC-46C1-9590-27AC557F2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09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DB2A986-B289-4FE3-8842-B30571210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438150"/>
            <a:ext cx="11210925" cy="5981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28B33DF-AA8F-47F9-B428-F276B6A19A63}"/>
              </a:ext>
            </a:extLst>
          </p:cNvPr>
          <p:cNvSpPr/>
          <p:nvPr/>
        </p:nvSpPr>
        <p:spPr>
          <a:xfrm>
            <a:off x="852256" y="3764132"/>
            <a:ext cx="2175029" cy="9587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90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7169D28-791F-4C7C-8EAF-26B873D38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0050"/>
            <a:ext cx="11125200" cy="60579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4CBC22A-7A10-435F-8241-065151399673}"/>
              </a:ext>
            </a:extLst>
          </p:cNvPr>
          <p:cNvSpPr/>
          <p:nvPr/>
        </p:nvSpPr>
        <p:spPr>
          <a:xfrm>
            <a:off x="852256" y="3764132"/>
            <a:ext cx="2175029" cy="9587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61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5A55CC-71A6-4559-82FB-4056B70A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620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DEĞERLENDİRME SÜRECİ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9ACA510-0798-40E0-922D-5A6830BFD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5884"/>
            <a:ext cx="10286921" cy="276377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3515EBB-F16C-4673-B653-28592D233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87AB53E-0B44-4D77-B92B-3D67FE798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27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887BCE-B2A5-4668-89EE-CB0E0B3B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2020 Yılı Karma Ziyaret Programı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B5415D6-B17C-4AFA-A8B7-2509B5BB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08" y="1625167"/>
            <a:ext cx="9663746" cy="463358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37E1D87-225D-4ED0-B133-194E71F49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565" y="18898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9B3DBB8-29CA-464D-A3AC-5F71170EC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02" y="174405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32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8AB442-E720-4842-80E3-F4C6C848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835643"/>
            <a:ext cx="9880107" cy="6735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DEĞERLENDİRME SÜRECİ</a:t>
            </a: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C6D41AA-461C-41E4-981E-DCBE38826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565" y="18898"/>
            <a:ext cx="857343" cy="84695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2803AA1-2A88-472A-869A-F3D604D97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02" y="174405"/>
            <a:ext cx="1716190" cy="56380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7C88E33-7A73-4DCE-ACF2-5FBCDD8B4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02" y="1705114"/>
            <a:ext cx="112966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09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8AB442-E720-4842-80E3-F4C6C848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8" y="885578"/>
            <a:ext cx="9880107" cy="6735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DEĞERLENDİRME SÜRECİ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CC96AA-C282-499E-8610-350D39328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75" y="2427396"/>
            <a:ext cx="11525250" cy="230505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8AB1B0A-3F05-487F-B683-9CC8C0F41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38" y="4940468"/>
            <a:ext cx="11363325" cy="84772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619D348-E62B-4129-A56A-AC82A1B24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38" y="1767162"/>
            <a:ext cx="1857375" cy="62865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F70E1A6-1268-4D70-B6CE-80F6A4B1E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565" y="18898"/>
            <a:ext cx="857343" cy="84695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8BB8314-84E3-44DB-BE73-FA34A612D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02" y="174405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14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C73406-ADB2-4525-BDA6-6C2BC36E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94"/>
            <a:ext cx="10515600" cy="846951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DEĞERLENDİRME SÜRECİ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244975F-5235-4F3E-B24A-B10337E3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54" y="1494665"/>
            <a:ext cx="2276475" cy="55245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394874A-6958-4F84-AD71-03AC241AC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565" y="18898"/>
            <a:ext cx="857343" cy="84695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ACF06A0-2A8A-4009-BD78-1E0990A6D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02" y="174405"/>
            <a:ext cx="1716190" cy="56380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8739B72-DCE6-414A-B294-0BDC20219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" y="1943521"/>
            <a:ext cx="10506075" cy="119062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26CA0809-7880-4B8B-8080-CA8212729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010146"/>
            <a:ext cx="113823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80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9BE2C8F-1293-4DFA-8A05-2647AE4C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17" y="486891"/>
            <a:ext cx="9658904" cy="6139957"/>
          </a:xfrm>
          <a:prstGeom prst="rect">
            <a:avLst/>
          </a:prstGeom>
        </p:spPr>
      </p:pic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CE31C23C-AF42-4E6C-8A38-0DFA401399CF}"/>
              </a:ext>
            </a:extLst>
          </p:cNvPr>
          <p:cNvCxnSpPr/>
          <p:nvPr/>
        </p:nvCxnSpPr>
        <p:spPr>
          <a:xfrm>
            <a:off x="3453414" y="3284738"/>
            <a:ext cx="59835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5231CB84-100C-47CF-B9AD-5F22DE3971E7}"/>
              </a:ext>
            </a:extLst>
          </p:cNvPr>
          <p:cNvCxnSpPr/>
          <p:nvPr/>
        </p:nvCxnSpPr>
        <p:spPr>
          <a:xfrm>
            <a:off x="3453414" y="3943165"/>
            <a:ext cx="59835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85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49AAC5-D6FB-449C-B924-ECFE6897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891"/>
            <a:ext cx="10515600" cy="1325563"/>
          </a:xfrm>
        </p:spPr>
        <p:txBody>
          <a:bodyPr/>
          <a:lstStyle/>
          <a:p>
            <a:r>
              <a:rPr lang="tr-TR" sz="4400" b="1" dirty="0">
                <a:solidFill>
                  <a:srgbClr val="C00000"/>
                </a:solidFill>
              </a:rPr>
              <a:t>KURUMSAL DIŞ DEĞERLENDİRME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EB1602-633A-4AD1-B147-4D6FCD0B2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012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Kurumun kendisini tanımladığı misyon/vizyon ve stratejik hedefleriyle uyumunu ölçmeyi hedefleyen ve “sürekli iyileşme” yaklaşımını benimseyen bir değerlendirme sürecidir.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1CC2E37-9067-4FEC-A61E-ABFE0F76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1E6B70A-1AC9-42AC-ADE2-F281141AD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15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02875E5-A1BD-4C04-815F-8B828A45B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94"/>
            <a:ext cx="12020365" cy="6678824"/>
          </a:xfrm>
          <a:prstGeom prst="rect">
            <a:avLst/>
          </a:prstGeom>
        </p:spPr>
      </p:pic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7377A79F-742C-40A1-A2D2-594B9E516DDB}"/>
              </a:ext>
            </a:extLst>
          </p:cNvPr>
          <p:cNvCxnSpPr>
            <a:cxnSpLocks/>
          </p:cNvCxnSpPr>
          <p:nvPr/>
        </p:nvCxnSpPr>
        <p:spPr>
          <a:xfrm>
            <a:off x="1322773" y="1447061"/>
            <a:ext cx="23525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819C38F5-311E-44D8-AE4E-4C96DFEDB9F3}"/>
              </a:ext>
            </a:extLst>
          </p:cNvPr>
          <p:cNvCxnSpPr>
            <a:cxnSpLocks/>
          </p:cNvCxnSpPr>
          <p:nvPr/>
        </p:nvCxnSpPr>
        <p:spPr>
          <a:xfrm>
            <a:off x="1322773" y="1670483"/>
            <a:ext cx="32847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8C28F422-EFAB-44B3-A104-295C19118BDB}"/>
              </a:ext>
            </a:extLst>
          </p:cNvPr>
          <p:cNvCxnSpPr>
            <a:cxnSpLocks/>
          </p:cNvCxnSpPr>
          <p:nvPr/>
        </p:nvCxnSpPr>
        <p:spPr>
          <a:xfrm>
            <a:off x="1322773" y="2675139"/>
            <a:ext cx="42257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529938F9-1F30-4980-A25A-7E7A0C24849C}"/>
              </a:ext>
            </a:extLst>
          </p:cNvPr>
          <p:cNvCxnSpPr>
            <a:cxnSpLocks/>
          </p:cNvCxnSpPr>
          <p:nvPr/>
        </p:nvCxnSpPr>
        <p:spPr>
          <a:xfrm>
            <a:off x="1322773" y="3190044"/>
            <a:ext cx="43589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694B7B50-38FC-4369-9C3A-77D97FE337A3}"/>
              </a:ext>
            </a:extLst>
          </p:cNvPr>
          <p:cNvCxnSpPr>
            <a:cxnSpLocks/>
          </p:cNvCxnSpPr>
          <p:nvPr/>
        </p:nvCxnSpPr>
        <p:spPr>
          <a:xfrm>
            <a:off x="3915793" y="3429000"/>
            <a:ext cx="1383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6FEC6879-11CA-45D0-A5C5-DAD7328F35FE}"/>
              </a:ext>
            </a:extLst>
          </p:cNvPr>
          <p:cNvCxnSpPr>
            <a:cxnSpLocks/>
          </p:cNvCxnSpPr>
          <p:nvPr/>
        </p:nvCxnSpPr>
        <p:spPr>
          <a:xfrm>
            <a:off x="9412550" y="3429000"/>
            <a:ext cx="1383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BB43C17A-E69A-4255-9F32-770BC6B5AF5A}"/>
              </a:ext>
            </a:extLst>
          </p:cNvPr>
          <p:cNvCxnSpPr>
            <a:cxnSpLocks/>
          </p:cNvCxnSpPr>
          <p:nvPr/>
        </p:nvCxnSpPr>
        <p:spPr>
          <a:xfrm>
            <a:off x="2017451" y="4460290"/>
            <a:ext cx="1383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90537133-8371-4716-AD2C-6EF7AE93357F}"/>
              </a:ext>
            </a:extLst>
          </p:cNvPr>
          <p:cNvCxnSpPr>
            <a:cxnSpLocks/>
          </p:cNvCxnSpPr>
          <p:nvPr/>
        </p:nvCxnSpPr>
        <p:spPr>
          <a:xfrm>
            <a:off x="7672527" y="4460290"/>
            <a:ext cx="1383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D62B0A55-2102-43F8-9EDD-8BBCCC2B28C9}"/>
              </a:ext>
            </a:extLst>
          </p:cNvPr>
          <p:cNvCxnSpPr>
            <a:cxnSpLocks/>
          </p:cNvCxnSpPr>
          <p:nvPr/>
        </p:nvCxnSpPr>
        <p:spPr>
          <a:xfrm>
            <a:off x="2709169" y="4957439"/>
            <a:ext cx="1383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5C23E590-63D9-4591-9BFD-6549CA1936BF}"/>
              </a:ext>
            </a:extLst>
          </p:cNvPr>
          <p:cNvCxnSpPr>
            <a:cxnSpLocks/>
          </p:cNvCxnSpPr>
          <p:nvPr/>
        </p:nvCxnSpPr>
        <p:spPr>
          <a:xfrm>
            <a:off x="2709169" y="5712040"/>
            <a:ext cx="1383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4FEC692C-4DD1-49BD-B2D0-F557A3881BFA}"/>
              </a:ext>
            </a:extLst>
          </p:cNvPr>
          <p:cNvCxnSpPr>
            <a:cxnSpLocks/>
          </p:cNvCxnSpPr>
          <p:nvPr/>
        </p:nvCxnSpPr>
        <p:spPr>
          <a:xfrm>
            <a:off x="3224075" y="6253579"/>
            <a:ext cx="1383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97FE39F7-E0C3-42AF-BF6F-549A0A3A7DCA}"/>
              </a:ext>
            </a:extLst>
          </p:cNvPr>
          <p:cNvCxnSpPr>
            <a:cxnSpLocks/>
          </p:cNvCxnSpPr>
          <p:nvPr/>
        </p:nvCxnSpPr>
        <p:spPr>
          <a:xfrm>
            <a:off x="3127160" y="6802372"/>
            <a:ext cx="1383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90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2F6589AC-48DE-4B92-8D41-6A2FCD49C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14" y="0"/>
            <a:ext cx="11295171" cy="693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1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2AA484-BC79-4785-ADF3-25E3CB99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DEĞERLENDİRME SÜRECİ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28BE44-29CF-4F13-95A5-F171AB7A2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Değerlendirme takımı; Kurumsal Dış Değerlendirme ve Akreditasyon Kılavuzu’nu temel alarak Üniversitemiz </a:t>
            </a:r>
            <a:r>
              <a:rPr lang="tr-TR" b="1" dirty="0">
                <a:solidFill>
                  <a:srgbClr val="C00000"/>
                </a:solidFill>
              </a:rPr>
              <a:t>Kurumsal Geri Bildirim Raporunu</a:t>
            </a:r>
            <a:r>
              <a:rPr lang="tr-TR" dirty="0"/>
              <a:t> </a:t>
            </a:r>
            <a:r>
              <a:rPr lang="tr-TR" b="1" dirty="0">
                <a:solidFill>
                  <a:srgbClr val="C00000"/>
                </a:solidFill>
              </a:rPr>
              <a:t>(KGBR) </a:t>
            </a:r>
            <a:r>
              <a:rPr lang="tr-TR" dirty="0"/>
              <a:t>hazırlayarak </a:t>
            </a:r>
            <a:r>
              <a:rPr lang="tr-TR" dirty="0" err="1"/>
              <a:t>YÖKAK’ın</a:t>
            </a:r>
            <a:r>
              <a:rPr lang="tr-TR" dirty="0"/>
              <a:t> onayına sunar. </a:t>
            </a:r>
          </a:p>
          <a:p>
            <a:pPr marL="0" indent="0">
              <a:buNone/>
            </a:pPr>
            <a:endParaRPr lang="tr-TR" sz="1400" dirty="0"/>
          </a:p>
          <a:p>
            <a:r>
              <a:rPr lang="tr-TR" dirty="0"/>
              <a:t>YÖKAK tarafından onaylanan KGBR kamuoyu ile YÖKAK ve üniversitemiz tarafından paylaşılır.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C28F5FB-D938-4F2C-8D96-1F714AA3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565" y="18898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EE2D59D-31B4-465D-8F05-B3D193343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02" y="174405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82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082669-CF5C-4CF0-A4D4-BEED1D7A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853397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İZLEME SÜRECİ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03BFEB1-0BD6-4D6A-BF7F-EB1B9B6ED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271712"/>
            <a:ext cx="11353800" cy="231457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977F92F-C3AA-494E-81B9-EC0265676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565" y="18898"/>
            <a:ext cx="857343" cy="84695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B23A246-6075-46EE-8C47-22B0009A5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02" y="174405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0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9012" y="4062549"/>
            <a:ext cx="10515600" cy="253977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300" b="1" dirty="0">
                <a:solidFill>
                  <a:srgbClr val="C00000"/>
                </a:solidFill>
              </a:rPr>
              <a:t>Kalite ve Strateji Geliştirme, Uygulama ve Araştırma Merkezi</a:t>
            </a:r>
            <a:br>
              <a:rPr lang="tr-TR" sz="3000" b="1" dirty="0">
                <a:solidFill>
                  <a:srgbClr val="C00000"/>
                </a:solidFill>
              </a:rPr>
            </a:br>
            <a:r>
              <a:rPr lang="tr-TR" sz="3000" b="1" dirty="0">
                <a:hlinkClick r:id="rId2"/>
              </a:rPr>
              <a:t>kalite@kayseri.edu.tr</a:t>
            </a:r>
            <a:br>
              <a:rPr lang="tr-TR" sz="3000" b="1" dirty="0"/>
            </a:br>
            <a:br>
              <a:rPr lang="tr-TR" sz="3000" b="1" dirty="0"/>
            </a:br>
            <a:r>
              <a:rPr lang="tr-TR" sz="3200" b="1" dirty="0"/>
              <a:t> </a:t>
            </a:r>
            <a:r>
              <a:rPr lang="tr-TR" sz="2600" b="1" dirty="0"/>
              <a:t>Doç. Dr. Neslihan DEMİREL  </a:t>
            </a:r>
            <a:br>
              <a:rPr lang="tr-TR" sz="3000" dirty="0"/>
            </a:br>
            <a:endParaRPr lang="tr-TR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443" y="388874"/>
            <a:ext cx="4950414" cy="334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833256" y="3461656"/>
            <a:ext cx="273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</a:rPr>
              <a:t>Sorularınız?</a:t>
            </a:r>
            <a:endParaRPr lang="tr-TR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292A07-BE07-42AE-A033-F5C326E3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498"/>
            <a:ext cx="10515600" cy="1325563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C00000"/>
                </a:solidFill>
              </a:rPr>
              <a:t>KURUMSAL DIŞ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F59EFA-9229-43F9-BD33-3FAA2195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061"/>
            <a:ext cx="10515600" cy="4351338"/>
          </a:xfrm>
        </p:spPr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Kurum İç Değerlendirme Raporu (2020 KİDR)</a:t>
            </a:r>
          </a:p>
          <a:p>
            <a:r>
              <a:rPr lang="tr-TR" dirty="0"/>
              <a:t>2020 Yılı Uzaktan Eğitimde Kalite Güvencesi Raporu</a:t>
            </a:r>
          </a:p>
          <a:p>
            <a:r>
              <a:rPr lang="tr-TR" dirty="0"/>
              <a:t>Kurum İç Değerlendirme Raporu (2019 KİDR)</a:t>
            </a:r>
          </a:p>
          <a:p>
            <a:r>
              <a:rPr lang="tr-TR" dirty="0"/>
              <a:t>Kurum İç Değerlendirme Raporu (2018 KİDR)</a:t>
            </a:r>
          </a:p>
          <a:p>
            <a:pPr marL="0" indent="0">
              <a:buNone/>
            </a:pPr>
            <a:endParaRPr lang="tr-TR" dirty="0"/>
          </a:p>
          <a:p>
            <a:endParaRPr lang="tr-TR" dirty="0">
              <a:solidFill>
                <a:srgbClr val="C00000"/>
              </a:solidFill>
            </a:endParaRP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C2C9915-2EA7-475C-BC34-EA4BDEC8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309619F-9CAD-4827-903F-A7CB0D9B3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0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292A07-BE07-42AE-A033-F5C326E3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498"/>
            <a:ext cx="10515600" cy="1325563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C00000"/>
                </a:solidFill>
              </a:rPr>
              <a:t>KURUMSAL DIŞ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F59EFA-9229-43F9-BD33-3FAA2195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061"/>
            <a:ext cx="10515600" cy="4351338"/>
          </a:xfrm>
        </p:spPr>
        <p:txBody>
          <a:bodyPr/>
          <a:lstStyle/>
          <a:p>
            <a:r>
              <a:rPr lang="tr-TR" b="1" dirty="0"/>
              <a:t>Üniversitemiz 2020 yılı Kurum İç Değerlendirme Raporu; </a:t>
            </a:r>
            <a:r>
              <a:rPr lang="tr-TR" dirty="0"/>
              <a:t>akademik ve idari</a:t>
            </a:r>
            <a:r>
              <a:rPr lang="tr-TR" b="1" dirty="0"/>
              <a:t> </a:t>
            </a:r>
            <a:r>
              <a:rPr lang="tr-TR" dirty="0"/>
              <a:t>tüm birimlerimiz tarafından hazırlanan 2020 Birim İç Değerlendirme Raporlarının (BİDR) konsolide edilmesiyle oluşturulacaktır.</a:t>
            </a:r>
          </a:p>
          <a:p>
            <a:r>
              <a:rPr lang="tr-TR" dirty="0"/>
              <a:t>Birimlerimiz 2020 Yılı </a:t>
            </a:r>
            <a:r>
              <a:rPr lang="tr-TR" dirty="0" err="1"/>
              <a:t>BİDR’leri</a:t>
            </a:r>
            <a:r>
              <a:rPr lang="tr-TR" dirty="0"/>
              <a:t> hazırlanan kılavuz ve verilen eğitimler doğrultusunda hazırlayarak </a:t>
            </a:r>
            <a:r>
              <a:rPr lang="tr-TR" u="sng" dirty="0">
                <a:solidFill>
                  <a:srgbClr val="C00000"/>
                </a:solidFill>
              </a:rPr>
              <a:t>01 Mart 2021 </a:t>
            </a:r>
            <a:r>
              <a:rPr lang="tr-TR" dirty="0"/>
              <a:t>tarihine kadar </a:t>
            </a:r>
            <a:r>
              <a:rPr lang="tr-TR" dirty="0" err="1"/>
              <a:t>KASGEM’e</a:t>
            </a:r>
            <a:r>
              <a:rPr lang="tr-TR" dirty="0"/>
              <a:t> ulaştıracaktır.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C2C9915-2EA7-475C-BC34-EA4BDEC8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309619F-9CAD-4827-903F-A7CB0D9B3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3CC1545-45B9-4B29-B227-94234C2E7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023" y="4841371"/>
            <a:ext cx="2900639" cy="24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0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292A07-BE07-42AE-A033-F5C326E3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498"/>
            <a:ext cx="10515600" cy="1325563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C00000"/>
                </a:solidFill>
              </a:rPr>
              <a:t>KURUMSAL DIŞ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F59EFA-9229-43F9-BD33-3FAA2195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061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KASGEM birimlerden gelen raporları temel alarak üniversitemiz </a:t>
            </a:r>
            <a:r>
              <a:rPr lang="tr-TR" dirty="0" err="1"/>
              <a:t>KİDR’sini</a:t>
            </a:r>
            <a:r>
              <a:rPr lang="tr-TR" dirty="0"/>
              <a:t> hazırlayacak ve Kalite Komisyonu onayına sunacaktır. </a:t>
            </a:r>
          </a:p>
          <a:p>
            <a:r>
              <a:rPr lang="tr-TR" dirty="0"/>
              <a:t>Komisyon tarafından onaylanan KİDR, Üniversitemiz Senatosu’nun onayına sunulacaktır. Senatoda kabul edilen KAYÜ 2020 KİDR, </a:t>
            </a:r>
            <a:r>
              <a:rPr lang="tr-TR" b="1" dirty="0"/>
              <a:t>YÖKAK Kalite Güvencesi Yönetim Bilgi Sistemine (KGYBS) </a:t>
            </a:r>
            <a:r>
              <a:rPr lang="tr-TR" dirty="0"/>
              <a:t>KASGEM tarafından</a:t>
            </a:r>
            <a:r>
              <a:rPr lang="tr-TR" b="1" dirty="0"/>
              <a:t> </a:t>
            </a:r>
            <a:r>
              <a:rPr lang="tr-TR" dirty="0"/>
              <a:t>yüklenecektir.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C2C9915-2EA7-475C-BC34-EA4BDEC8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309619F-9CAD-4827-903F-A7CB0D9B3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2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C2C9915-2EA7-475C-BC34-EA4BDEC8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309619F-9CAD-4827-903F-A7CB0D9B3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16E4921-31A8-4391-B3E1-F47785B95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67" y="845094"/>
            <a:ext cx="10042283" cy="59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9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2C1DC7-AD2C-4446-B15D-9EFA31F3B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C00000"/>
                </a:solidFill>
              </a:rPr>
              <a:t>KDDP’de</a:t>
            </a:r>
            <a:r>
              <a:rPr lang="tr-TR" b="1" dirty="0">
                <a:solidFill>
                  <a:srgbClr val="C00000"/>
                </a:solidFill>
              </a:rPr>
              <a:t> Kullanılacak Belgeler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779BF90-2D73-42FF-9CFD-BE6F08CC2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2" y="1970843"/>
            <a:ext cx="10061669" cy="3910937"/>
          </a:xfrm>
          <a:prstGeom prst="rect">
            <a:avLst/>
          </a:prstGeom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486126D-A863-4A13-80BA-1F7C2053E9B0}"/>
              </a:ext>
            </a:extLst>
          </p:cNvPr>
          <p:cNvSpPr/>
          <p:nvPr/>
        </p:nvSpPr>
        <p:spPr>
          <a:xfrm>
            <a:off x="914399" y="2148397"/>
            <a:ext cx="9845336" cy="67470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9C2D42B-822A-401A-9024-01DDEB5C4CD3}"/>
              </a:ext>
            </a:extLst>
          </p:cNvPr>
          <p:cNvSpPr/>
          <p:nvPr/>
        </p:nvSpPr>
        <p:spPr>
          <a:xfrm>
            <a:off x="944731" y="3616955"/>
            <a:ext cx="9845336" cy="67470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271B6B4-814F-4E3C-8D07-3015D5980E7B}"/>
              </a:ext>
            </a:extLst>
          </p:cNvPr>
          <p:cNvSpPr/>
          <p:nvPr/>
        </p:nvSpPr>
        <p:spPr>
          <a:xfrm>
            <a:off x="944731" y="2882676"/>
            <a:ext cx="9845336" cy="67470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573A170A-421A-4DA1-9CB1-0AF5FF5C3CFB}"/>
              </a:ext>
            </a:extLst>
          </p:cNvPr>
          <p:cNvSpPr/>
          <p:nvPr/>
        </p:nvSpPr>
        <p:spPr>
          <a:xfrm>
            <a:off x="944731" y="4371371"/>
            <a:ext cx="9845336" cy="67470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B619A2D-E0D5-4E29-87BD-9AD1E027272D}"/>
              </a:ext>
            </a:extLst>
          </p:cNvPr>
          <p:cNvSpPr/>
          <p:nvPr/>
        </p:nvSpPr>
        <p:spPr>
          <a:xfrm>
            <a:off x="944731" y="5125787"/>
            <a:ext cx="9845336" cy="67470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3022E8A-438D-431A-AA00-F8C412FA55AE}"/>
              </a:ext>
            </a:extLst>
          </p:cNvPr>
          <p:cNvSpPr txBox="1"/>
          <p:nvPr/>
        </p:nvSpPr>
        <p:spPr>
          <a:xfrm>
            <a:off x="5317723" y="3027288"/>
            <a:ext cx="5681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2.1)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DEC9B3D-A24A-41F6-836B-A37FAC5B5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273" y="-13287"/>
            <a:ext cx="857343" cy="84695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903766F5-B52B-43A0-9B5E-04371CE8A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46" y="204366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6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C2C9915-2EA7-475C-BC34-EA4BDEC8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309619F-9CAD-4827-903F-A7CB0D9B3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36759A3-CC8F-423D-88D7-0A3160197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35" y="1386278"/>
            <a:ext cx="116300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80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353</Words>
  <Application>Microsoft Office PowerPoint</Application>
  <PresentationFormat>Geniş ekran</PresentationFormat>
  <Paragraphs>49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Teması</vt:lpstr>
      <vt:lpstr>PowerPoint Sunusu</vt:lpstr>
      <vt:lpstr>KURUMSAL DIŞ DEĞERLENDİRME</vt:lpstr>
      <vt:lpstr>KURUMSAL DIŞ DEĞERLENDİRME</vt:lpstr>
      <vt:lpstr>KURUMSAL DIŞ DEĞERLENDİRME</vt:lpstr>
      <vt:lpstr>KURUMSAL DIŞ DEĞERLENDİRME</vt:lpstr>
      <vt:lpstr>KURUMSAL DIŞ DEĞERLENDİRME</vt:lpstr>
      <vt:lpstr>PowerPoint Sunusu</vt:lpstr>
      <vt:lpstr>KDDP’de Kullanılacak Belgeler</vt:lpstr>
      <vt:lpstr>PowerPoint Sunusu</vt:lpstr>
      <vt:lpstr>PowerPoint Sunusu</vt:lpstr>
      <vt:lpstr>PowerPoint Sunusu</vt:lpstr>
      <vt:lpstr>KURUMSAL DIŞ DEĞERLENDİRME VE AKREDİTASYON ÖLÇÜTLERİ 2.0</vt:lpstr>
      <vt:lpstr>KURUMSAL DIŞ DEĞERLENDİRME VE AKREDİTASYON ÖLÇÜTLERİ 2.0</vt:lpstr>
      <vt:lpstr>KURUMSAL DIŞ DEĞERLENDİRME VE AKREDİTASYON ÖLÇÜTLERİ 2.0</vt:lpstr>
      <vt:lpstr>KURUMSAL DIŞ DEĞERLENDİRME VE AKREDİTASYON ÖLÇÜTLERİ 2.0</vt:lpstr>
      <vt:lpstr>KURUMSAL DIŞ DEĞERLENDİRME VE AKREDİTASYON ÖLÇÜTLERİ 2.0</vt:lpstr>
      <vt:lpstr>KURUMSAL DIŞ DEĞERLENDİRME VE AKREDİTASYON ÖLÇÜTLERİ 2.0</vt:lpstr>
      <vt:lpstr>KURUMSAL DIŞ DEĞERLENDİRME VE AKREDİTASYON ÖLÇÜTLERİ 2.0</vt:lpstr>
      <vt:lpstr>KURUMSAL DIŞ DEĞERLENDİRME VE AKREDİTASYON ÖLÇÜTLERİ 2.0</vt:lpstr>
      <vt:lpstr>KURUMSAL DIŞ DEĞERLENDİRME VE AKREDİTASYON ÖLÇÜTLERİ 2.0</vt:lpstr>
      <vt:lpstr>PowerPoint Sunusu</vt:lpstr>
      <vt:lpstr>PowerPoint Sunusu</vt:lpstr>
      <vt:lpstr>PowerPoint Sunusu</vt:lpstr>
      <vt:lpstr>DEĞERLENDİRME SÜRECİ</vt:lpstr>
      <vt:lpstr>2020 Yılı Karma Ziyaret Programı</vt:lpstr>
      <vt:lpstr>DEĞERLENDİRME SÜRECİ</vt:lpstr>
      <vt:lpstr>DEĞERLENDİRME SÜRECİ</vt:lpstr>
      <vt:lpstr>DEĞERLENDİRME SÜRECİ</vt:lpstr>
      <vt:lpstr>PowerPoint Sunusu</vt:lpstr>
      <vt:lpstr>PowerPoint Sunusu</vt:lpstr>
      <vt:lpstr>PowerPoint Sunusu</vt:lpstr>
      <vt:lpstr>DEĞERLENDİRME SÜRECİ</vt:lpstr>
      <vt:lpstr>İZLEME SÜRECİ</vt:lpstr>
      <vt:lpstr>Kalite ve Strateji Geliştirme, Uygulama ve Araştırma Merkezi kalite@kayseri.edu.tr   Doç. Dr. Neslihan DEMİREL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</dc:creator>
  <cp:lastModifiedBy>neslihan ozgun</cp:lastModifiedBy>
  <cp:revision>67</cp:revision>
  <dcterms:created xsi:type="dcterms:W3CDTF">2021-02-09T08:14:54Z</dcterms:created>
  <dcterms:modified xsi:type="dcterms:W3CDTF">2021-02-21T18:12:03Z</dcterms:modified>
</cp:coreProperties>
</file>