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2" r:id="rId1"/>
  </p:sldMasterIdLst>
  <p:sldIdLst>
    <p:sldId id="256" r:id="rId2"/>
    <p:sldId id="284" r:id="rId3"/>
    <p:sldId id="285" r:id="rId4"/>
    <p:sldId id="286" r:id="rId5"/>
    <p:sldId id="259" r:id="rId6"/>
    <p:sldId id="287" r:id="rId7"/>
    <p:sldId id="258"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4" r:id="rId22"/>
    <p:sldId id="275" r:id="rId23"/>
    <p:sldId id="276" r:id="rId24"/>
    <p:sldId id="277" r:id="rId25"/>
    <p:sldId id="278" r:id="rId26"/>
    <p:sldId id="279" r:id="rId27"/>
    <p:sldId id="280" r:id="rId28"/>
    <p:sldId id="281" r:id="rId29"/>
    <p:sldId id="282" r:id="rId30"/>
    <p:sldId id="28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DDA51639-B2D6-4652-B8C3-1B4C224A7BAF}" type="datetimeFigureOut">
              <a:rPr lang="en-US" smtClean="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43269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BC48EC7-AF6A-48D3-8284-14BACBEBDD84}" type="datetimeFigureOut">
              <a:rPr lang="en-US" smtClean="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0057186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BC48EC7-AF6A-48D3-8284-14BACBEBDD84}" type="datetimeFigureOut">
              <a:rPr lang="en-US" smtClean="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5068837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CBC48EC7-AF6A-48D3-8284-14BACBEBDD84}" type="datetimeFigureOut">
              <a:rPr lang="en-US" smtClean="0"/>
              <a:t>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8036749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CBC48EC7-AF6A-48D3-8284-14BACBEBDD84}" type="datetimeFigureOut">
              <a:rPr lang="en-US" smtClean="0"/>
              <a:t>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1417647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CBC48EC7-AF6A-48D3-8284-14BACBEBDD84}" type="datetimeFigureOut">
              <a:rPr lang="en-US" smtClean="0"/>
              <a:t>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2440214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63382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8598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18083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44961B7-6B89-48AB-966F-622E2788EECC}" type="datetimeFigureOut">
              <a:rPr lang="en-US" smtClean="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07112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61854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2/18/2020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21143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2/18/2020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26030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2/18/2020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68107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CF131DD-A141-4471-BCF9-C6073EDD7E20}" type="datetimeFigureOut">
              <a:rPr lang="en-US" smtClean="0"/>
              <a:t>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82310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B334A90-EB03-42F3-8859-2C2B2724C058}" type="datetimeFigureOut">
              <a:rPr lang="en-US" smtClean="0"/>
              <a:t>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5138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BC48EC7-AF6A-48D3-8284-14BACBEBDD84}" type="datetimeFigureOut">
              <a:rPr lang="en-US" smtClean="0"/>
              <a:t>2/18/2020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85006515"/>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8FDECF-1DFE-4CCB-9782-179E1C9E963E}"/>
              </a:ext>
            </a:extLst>
          </p:cNvPr>
          <p:cNvSpPr>
            <a:spLocks noGrp="1"/>
          </p:cNvSpPr>
          <p:nvPr>
            <p:ph type="ctrTitle"/>
          </p:nvPr>
        </p:nvSpPr>
        <p:spPr>
          <a:xfrm>
            <a:off x="2381693" y="1871131"/>
            <a:ext cx="7442791" cy="1557869"/>
          </a:xfrm>
        </p:spPr>
        <p:txBody>
          <a:bodyPr>
            <a:normAutofit/>
          </a:bodyPr>
          <a:lstStyle/>
          <a:p>
            <a:pPr algn="ctr"/>
            <a:r>
              <a:rPr lang="tr-TR" sz="3600" b="1" dirty="0"/>
              <a:t>KAYSERİ ÜNİVERSİTESİ STRATEJİK PLAN HAZIRLAMA KILAVUZU</a:t>
            </a:r>
          </a:p>
        </p:txBody>
      </p:sp>
      <p:sp>
        <p:nvSpPr>
          <p:cNvPr id="3" name="Alt Başlık 2">
            <a:extLst>
              <a:ext uri="{FF2B5EF4-FFF2-40B4-BE49-F238E27FC236}">
                <a16:creationId xmlns:a16="http://schemas.microsoft.com/office/drawing/2014/main" id="{42BAA979-5273-4FFB-8BB7-1A00E5CD0BE9}"/>
              </a:ext>
            </a:extLst>
          </p:cNvPr>
          <p:cNvSpPr>
            <a:spLocks noGrp="1"/>
          </p:cNvSpPr>
          <p:nvPr>
            <p:ph type="subTitle" idx="1"/>
          </p:nvPr>
        </p:nvSpPr>
        <p:spPr>
          <a:xfrm>
            <a:off x="1839432" y="4476307"/>
            <a:ext cx="8793515" cy="818707"/>
          </a:xfrm>
        </p:spPr>
        <p:txBody>
          <a:bodyPr>
            <a:normAutofit/>
          </a:bodyPr>
          <a:lstStyle/>
          <a:p>
            <a:r>
              <a:rPr lang="tr-TR" b="1" dirty="0"/>
              <a:t>Doç. Dr. Ebru AYKAN</a:t>
            </a:r>
          </a:p>
          <a:p>
            <a:r>
              <a:rPr lang="tr-TR" b="1" dirty="0"/>
              <a:t>ŞUBAT 2020</a:t>
            </a:r>
          </a:p>
        </p:txBody>
      </p:sp>
    </p:spTree>
    <p:extLst>
      <p:ext uri="{BB962C8B-B14F-4D97-AF65-F5344CB8AC3E}">
        <p14:creationId xmlns:p14="http://schemas.microsoft.com/office/powerpoint/2010/main" val="2512663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9EDF1513-9EA5-4995-9DE0-4ECE53FA362F}"/>
              </a:ext>
            </a:extLst>
          </p:cNvPr>
          <p:cNvPicPr>
            <a:picLocks noGrp="1" noChangeAspect="1"/>
          </p:cNvPicPr>
          <p:nvPr>
            <p:ph idx="1"/>
          </p:nvPr>
        </p:nvPicPr>
        <p:blipFill>
          <a:blip r:embed="rId2"/>
          <a:stretch>
            <a:fillRect/>
          </a:stretch>
        </p:blipFill>
        <p:spPr>
          <a:xfrm>
            <a:off x="329609" y="265814"/>
            <a:ext cx="11451265" cy="6358270"/>
          </a:xfrm>
        </p:spPr>
      </p:pic>
    </p:spTree>
    <p:extLst>
      <p:ext uri="{BB962C8B-B14F-4D97-AF65-F5344CB8AC3E}">
        <p14:creationId xmlns:p14="http://schemas.microsoft.com/office/powerpoint/2010/main" val="1712343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AE18EA6A-757B-454A-849F-3A249E4C08C6}"/>
              </a:ext>
            </a:extLst>
          </p:cNvPr>
          <p:cNvPicPr>
            <a:picLocks noGrp="1" noChangeAspect="1"/>
          </p:cNvPicPr>
          <p:nvPr>
            <p:ph idx="1"/>
          </p:nvPr>
        </p:nvPicPr>
        <p:blipFill>
          <a:blip r:embed="rId2"/>
          <a:stretch>
            <a:fillRect/>
          </a:stretch>
        </p:blipFill>
        <p:spPr>
          <a:xfrm>
            <a:off x="361507" y="393406"/>
            <a:ext cx="11334307" cy="6166882"/>
          </a:xfrm>
        </p:spPr>
      </p:pic>
    </p:spTree>
    <p:extLst>
      <p:ext uri="{BB962C8B-B14F-4D97-AF65-F5344CB8AC3E}">
        <p14:creationId xmlns:p14="http://schemas.microsoft.com/office/powerpoint/2010/main" val="3451817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06E6F1-4ADB-4C00-AAE8-3CF94AFD02E3}"/>
              </a:ext>
            </a:extLst>
          </p:cNvPr>
          <p:cNvSpPr>
            <a:spLocks noGrp="1"/>
          </p:cNvSpPr>
          <p:nvPr>
            <p:ph type="title"/>
          </p:nvPr>
        </p:nvSpPr>
        <p:spPr>
          <a:xfrm>
            <a:off x="1573619" y="733648"/>
            <a:ext cx="10185990" cy="510362"/>
          </a:xfrm>
        </p:spPr>
        <p:txBody>
          <a:bodyPr>
            <a:noAutofit/>
          </a:bodyPr>
          <a:lstStyle/>
          <a:p>
            <a:r>
              <a:rPr lang="tr-TR" sz="2500" b="1" dirty="0"/>
              <a:t>Stratejik Planlama Sürecinde Roller ve Sorumluluklar (Devam)</a:t>
            </a:r>
          </a:p>
        </p:txBody>
      </p:sp>
      <p:pic>
        <p:nvPicPr>
          <p:cNvPr id="5" name="İçerik Yer Tutucusu 4">
            <a:extLst>
              <a:ext uri="{FF2B5EF4-FFF2-40B4-BE49-F238E27FC236}">
                <a16:creationId xmlns:a16="http://schemas.microsoft.com/office/drawing/2014/main" id="{FE0C438B-E628-4829-A9CE-0296EDE8BF9B}"/>
              </a:ext>
            </a:extLst>
          </p:cNvPr>
          <p:cNvPicPr>
            <a:picLocks noGrp="1" noChangeAspect="1"/>
          </p:cNvPicPr>
          <p:nvPr>
            <p:ph idx="1"/>
          </p:nvPr>
        </p:nvPicPr>
        <p:blipFill>
          <a:blip r:embed="rId2"/>
          <a:stretch>
            <a:fillRect/>
          </a:stretch>
        </p:blipFill>
        <p:spPr>
          <a:xfrm>
            <a:off x="758456" y="1244010"/>
            <a:ext cx="11001153" cy="5518298"/>
          </a:xfrm>
        </p:spPr>
      </p:pic>
    </p:spTree>
    <p:extLst>
      <p:ext uri="{BB962C8B-B14F-4D97-AF65-F5344CB8AC3E}">
        <p14:creationId xmlns:p14="http://schemas.microsoft.com/office/powerpoint/2010/main" val="2860147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BB3A56-79C8-4D4B-B87C-D1BC4C1315D0}"/>
              </a:ext>
            </a:extLst>
          </p:cNvPr>
          <p:cNvSpPr>
            <a:spLocks noGrp="1"/>
          </p:cNvSpPr>
          <p:nvPr>
            <p:ph type="title"/>
          </p:nvPr>
        </p:nvSpPr>
        <p:spPr>
          <a:xfrm>
            <a:off x="1591340" y="723014"/>
            <a:ext cx="10139915" cy="627321"/>
          </a:xfrm>
        </p:spPr>
        <p:txBody>
          <a:bodyPr>
            <a:normAutofit fontScale="90000"/>
          </a:bodyPr>
          <a:lstStyle/>
          <a:p>
            <a:r>
              <a:rPr lang="tr-TR" sz="2800" b="1" dirty="0"/>
              <a:t>Stratejik Planlama Sürecinde Roller ve Sorumluluklar (Devam)</a:t>
            </a:r>
          </a:p>
        </p:txBody>
      </p:sp>
      <p:pic>
        <p:nvPicPr>
          <p:cNvPr id="5" name="İçerik Yer Tutucusu 4">
            <a:extLst>
              <a:ext uri="{FF2B5EF4-FFF2-40B4-BE49-F238E27FC236}">
                <a16:creationId xmlns:a16="http://schemas.microsoft.com/office/drawing/2014/main" id="{04EF328A-4ADE-49AA-A51F-7EA9CCD45B46}"/>
              </a:ext>
            </a:extLst>
          </p:cNvPr>
          <p:cNvPicPr>
            <a:picLocks noGrp="1" noChangeAspect="1"/>
          </p:cNvPicPr>
          <p:nvPr>
            <p:ph idx="1"/>
          </p:nvPr>
        </p:nvPicPr>
        <p:blipFill>
          <a:blip r:embed="rId2"/>
          <a:stretch>
            <a:fillRect/>
          </a:stretch>
        </p:blipFill>
        <p:spPr>
          <a:xfrm>
            <a:off x="460745" y="1350335"/>
            <a:ext cx="11270510" cy="5507665"/>
          </a:xfrm>
        </p:spPr>
      </p:pic>
    </p:spTree>
    <p:extLst>
      <p:ext uri="{BB962C8B-B14F-4D97-AF65-F5344CB8AC3E}">
        <p14:creationId xmlns:p14="http://schemas.microsoft.com/office/powerpoint/2010/main" val="2964301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AE0360-E628-4952-9020-6660AB121229}"/>
              </a:ext>
            </a:extLst>
          </p:cNvPr>
          <p:cNvSpPr>
            <a:spLocks noGrp="1"/>
          </p:cNvSpPr>
          <p:nvPr>
            <p:ph type="title"/>
          </p:nvPr>
        </p:nvSpPr>
        <p:spPr>
          <a:xfrm>
            <a:off x="1701210" y="744279"/>
            <a:ext cx="9771320" cy="712381"/>
          </a:xfrm>
        </p:spPr>
        <p:txBody>
          <a:bodyPr>
            <a:normAutofit/>
          </a:bodyPr>
          <a:lstStyle/>
          <a:p>
            <a:r>
              <a:rPr lang="tr-TR" sz="2500" b="1" dirty="0"/>
              <a:t>Stratejik Planlama Sürecinde Roller ve Sorumluluklar (Devam)</a:t>
            </a:r>
          </a:p>
        </p:txBody>
      </p:sp>
      <p:pic>
        <p:nvPicPr>
          <p:cNvPr id="5" name="İçerik Yer Tutucusu 4">
            <a:extLst>
              <a:ext uri="{FF2B5EF4-FFF2-40B4-BE49-F238E27FC236}">
                <a16:creationId xmlns:a16="http://schemas.microsoft.com/office/drawing/2014/main" id="{54EB43B3-4BFE-4C65-A9C4-DF703A77A0CD}"/>
              </a:ext>
            </a:extLst>
          </p:cNvPr>
          <p:cNvPicPr>
            <a:picLocks noGrp="1" noChangeAspect="1"/>
          </p:cNvPicPr>
          <p:nvPr>
            <p:ph idx="1"/>
          </p:nvPr>
        </p:nvPicPr>
        <p:blipFill>
          <a:blip r:embed="rId2"/>
          <a:stretch>
            <a:fillRect/>
          </a:stretch>
        </p:blipFill>
        <p:spPr>
          <a:xfrm>
            <a:off x="531627" y="1786270"/>
            <a:ext cx="10848753" cy="4518837"/>
          </a:xfrm>
        </p:spPr>
      </p:pic>
    </p:spTree>
    <p:extLst>
      <p:ext uri="{BB962C8B-B14F-4D97-AF65-F5344CB8AC3E}">
        <p14:creationId xmlns:p14="http://schemas.microsoft.com/office/powerpoint/2010/main" val="1767851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D879A9-422A-4F2C-986C-51671E8FA9C1}"/>
              </a:ext>
            </a:extLst>
          </p:cNvPr>
          <p:cNvSpPr>
            <a:spLocks noGrp="1"/>
          </p:cNvSpPr>
          <p:nvPr>
            <p:ph type="title"/>
          </p:nvPr>
        </p:nvSpPr>
        <p:spPr>
          <a:xfrm>
            <a:off x="1733106" y="642594"/>
            <a:ext cx="9392093" cy="899127"/>
          </a:xfrm>
        </p:spPr>
        <p:txBody>
          <a:bodyPr>
            <a:normAutofit/>
          </a:bodyPr>
          <a:lstStyle/>
          <a:p>
            <a:r>
              <a:rPr lang="tr-TR" sz="2800" b="1" dirty="0"/>
              <a:t>Planın Sahiplenilmesi</a:t>
            </a:r>
          </a:p>
        </p:txBody>
      </p:sp>
      <p:sp>
        <p:nvSpPr>
          <p:cNvPr id="3" name="İçerik Yer Tutucusu 2">
            <a:extLst>
              <a:ext uri="{FF2B5EF4-FFF2-40B4-BE49-F238E27FC236}">
                <a16:creationId xmlns:a16="http://schemas.microsoft.com/office/drawing/2014/main" id="{DF8C7858-5BA1-4E3E-91CF-7F58E4D8BDC3}"/>
              </a:ext>
            </a:extLst>
          </p:cNvPr>
          <p:cNvSpPr>
            <a:spLocks noGrp="1"/>
          </p:cNvSpPr>
          <p:nvPr>
            <p:ph idx="1"/>
          </p:nvPr>
        </p:nvSpPr>
        <p:spPr>
          <a:xfrm>
            <a:off x="1116419" y="2133600"/>
            <a:ext cx="10388193" cy="3777622"/>
          </a:xfrm>
        </p:spPr>
        <p:txBody>
          <a:bodyPr>
            <a:normAutofit/>
          </a:bodyPr>
          <a:lstStyle/>
          <a:p>
            <a:pPr marL="0" indent="0" algn="just">
              <a:buNone/>
            </a:pPr>
            <a:r>
              <a:rPr lang="tr-TR" sz="2000" dirty="0"/>
              <a:t>	Stratejik planlamanın başarısı ancak üniversitenin tüm çalışanlarının planı sahiplenmesiyle mümkündür. Stratejik planlama üniversite içerisinde belirli bir birimin ya da kişinin sorumluluğu olarak görülmemelidir. Plan hazırlamak ve üniversiteyi bu plan doğrultusunda yönetmek üniversite yönetiminin temel sorumluluğudur. Bu nedenle, Rektörün desteği ve yönlendirmesi, stratejik planlamanın vazgeçilmez koşuludur. Rektör, stratejik plan yaklaşımını benimsediğini üniversite çalışanlarıyla paylaşmalı ve kurumsal sahiplenmeyi sağlamalıdır.</a:t>
            </a:r>
          </a:p>
        </p:txBody>
      </p:sp>
    </p:spTree>
    <p:extLst>
      <p:ext uri="{BB962C8B-B14F-4D97-AF65-F5344CB8AC3E}">
        <p14:creationId xmlns:p14="http://schemas.microsoft.com/office/powerpoint/2010/main" val="2982979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66B4F0EE-F593-4C32-B290-DB06F48EF955}"/>
              </a:ext>
            </a:extLst>
          </p:cNvPr>
          <p:cNvPicPr>
            <a:picLocks noGrp="1" noChangeAspect="1"/>
          </p:cNvPicPr>
          <p:nvPr>
            <p:ph idx="1"/>
          </p:nvPr>
        </p:nvPicPr>
        <p:blipFill>
          <a:blip r:embed="rId2"/>
          <a:stretch>
            <a:fillRect/>
          </a:stretch>
        </p:blipFill>
        <p:spPr>
          <a:xfrm>
            <a:off x="372140" y="1"/>
            <a:ext cx="11419367" cy="6858000"/>
          </a:xfrm>
        </p:spPr>
      </p:pic>
    </p:spTree>
    <p:extLst>
      <p:ext uri="{BB962C8B-B14F-4D97-AF65-F5344CB8AC3E}">
        <p14:creationId xmlns:p14="http://schemas.microsoft.com/office/powerpoint/2010/main" val="3097608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A8A4987B-D829-44B4-8A83-A7C2F756B97E}"/>
              </a:ext>
            </a:extLst>
          </p:cNvPr>
          <p:cNvPicPr>
            <a:picLocks noGrp="1" noChangeAspect="1"/>
          </p:cNvPicPr>
          <p:nvPr>
            <p:ph idx="1"/>
          </p:nvPr>
        </p:nvPicPr>
        <p:blipFill>
          <a:blip r:embed="rId2"/>
          <a:stretch>
            <a:fillRect/>
          </a:stretch>
        </p:blipFill>
        <p:spPr>
          <a:xfrm>
            <a:off x="170121" y="467834"/>
            <a:ext cx="11068493" cy="5922334"/>
          </a:xfrm>
        </p:spPr>
      </p:pic>
    </p:spTree>
    <p:extLst>
      <p:ext uri="{BB962C8B-B14F-4D97-AF65-F5344CB8AC3E}">
        <p14:creationId xmlns:p14="http://schemas.microsoft.com/office/powerpoint/2010/main" val="3657801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855FB918-110D-4EBD-B134-0C36580779FA}"/>
              </a:ext>
            </a:extLst>
          </p:cNvPr>
          <p:cNvPicPr>
            <a:picLocks noGrp="1" noChangeAspect="1"/>
          </p:cNvPicPr>
          <p:nvPr>
            <p:ph idx="1"/>
          </p:nvPr>
        </p:nvPicPr>
        <p:blipFill>
          <a:blip r:embed="rId2"/>
          <a:stretch>
            <a:fillRect/>
          </a:stretch>
        </p:blipFill>
        <p:spPr>
          <a:xfrm>
            <a:off x="85060" y="223284"/>
            <a:ext cx="11908466" cy="6390167"/>
          </a:xfrm>
        </p:spPr>
      </p:pic>
    </p:spTree>
    <p:extLst>
      <p:ext uri="{BB962C8B-B14F-4D97-AF65-F5344CB8AC3E}">
        <p14:creationId xmlns:p14="http://schemas.microsoft.com/office/powerpoint/2010/main" val="525939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871A7601-24F1-4944-9A9C-7E3A1EE4F06A}"/>
              </a:ext>
            </a:extLst>
          </p:cNvPr>
          <p:cNvPicPr>
            <a:picLocks noGrp="1" noChangeAspect="1"/>
          </p:cNvPicPr>
          <p:nvPr>
            <p:ph idx="1"/>
          </p:nvPr>
        </p:nvPicPr>
        <p:blipFill>
          <a:blip r:embed="rId2"/>
          <a:stretch>
            <a:fillRect/>
          </a:stretch>
        </p:blipFill>
        <p:spPr>
          <a:xfrm>
            <a:off x="276447" y="148856"/>
            <a:ext cx="11748976" cy="6709144"/>
          </a:xfrm>
        </p:spPr>
      </p:pic>
    </p:spTree>
    <p:extLst>
      <p:ext uri="{BB962C8B-B14F-4D97-AF65-F5344CB8AC3E}">
        <p14:creationId xmlns:p14="http://schemas.microsoft.com/office/powerpoint/2010/main" val="1318943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87116C-C3CB-4377-9558-8196A2A21D59}"/>
              </a:ext>
            </a:extLst>
          </p:cNvPr>
          <p:cNvSpPr>
            <a:spLocks noGrp="1"/>
          </p:cNvSpPr>
          <p:nvPr>
            <p:ph type="title"/>
          </p:nvPr>
        </p:nvSpPr>
        <p:spPr>
          <a:xfrm>
            <a:off x="1895912" y="738231"/>
            <a:ext cx="8543102" cy="570452"/>
          </a:xfrm>
        </p:spPr>
        <p:txBody>
          <a:bodyPr>
            <a:normAutofit/>
          </a:bodyPr>
          <a:lstStyle/>
          <a:p>
            <a:r>
              <a:rPr lang="tr-TR" sz="2400" b="1" dirty="0"/>
              <a:t>Neden Kalite Çalışmaları?</a:t>
            </a:r>
          </a:p>
        </p:txBody>
      </p:sp>
      <p:pic>
        <p:nvPicPr>
          <p:cNvPr id="5" name="İçerik Yer Tutucusu 4">
            <a:extLst>
              <a:ext uri="{FF2B5EF4-FFF2-40B4-BE49-F238E27FC236}">
                <a16:creationId xmlns:a16="http://schemas.microsoft.com/office/drawing/2014/main" id="{67175ABF-C06D-4951-ACCC-944D66E0625B}"/>
              </a:ext>
            </a:extLst>
          </p:cNvPr>
          <p:cNvPicPr>
            <a:picLocks noGrp="1" noChangeAspect="1"/>
          </p:cNvPicPr>
          <p:nvPr>
            <p:ph idx="1"/>
          </p:nvPr>
        </p:nvPicPr>
        <p:blipFill>
          <a:blip r:embed="rId2"/>
          <a:stretch>
            <a:fillRect/>
          </a:stretch>
        </p:blipFill>
        <p:spPr>
          <a:xfrm>
            <a:off x="332764" y="1845578"/>
            <a:ext cx="11409026" cy="5012422"/>
          </a:xfrm>
        </p:spPr>
      </p:pic>
    </p:spTree>
    <p:extLst>
      <p:ext uri="{BB962C8B-B14F-4D97-AF65-F5344CB8AC3E}">
        <p14:creationId xmlns:p14="http://schemas.microsoft.com/office/powerpoint/2010/main" val="124942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57393A3-B224-4EA8-914A-DB274A2A6C49}"/>
              </a:ext>
            </a:extLst>
          </p:cNvPr>
          <p:cNvSpPr>
            <a:spLocks noGrp="1"/>
          </p:cNvSpPr>
          <p:nvPr>
            <p:ph type="title"/>
          </p:nvPr>
        </p:nvSpPr>
        <p:spPr>
          <a:xfrm>
            <a:off x="1594884" y="478464"/>
            <a:ext cx="9530316" cy="1616149"/>
          </a:xfrm>
        </p:spPr>
        <p:txBody>
          <a:bodyPr>
            <a:noAutofit/>
          </a:bodyPr>
          <a:lstStyle/>
          <a:p>
            <a:pPr algn="just"/>
            <a:r>
              <a:rPr lang="tr-TR" sz="2400" b="1" dirty="0"/>
              <a:t>Misyon: </a:t>
            </a:r>
            <a:br>
              <a:rPr lang="tr-TR" sz="2400" b="1" dirty="0"/>
            </a:br>
            <a:r>
              <a:rPr lang="tr-TR" sz="2400" b="1" dirty="0"/>
              <a:t>	</a:t>
            </a:r>
            <a:r>
              <a:rPr lang="tr-TR" sz="1800" b="1" dirty="0"/>
              <a:t>Kayseri Üniversitesi, uygulama ve proje odaklı, iş dünyası ile bütünleşen, bölgesel kalkınmaya katkı sağlayan ve nitelikli insangücünü yetiştirerek toplumsal fayda oluşturan bir üniversitedir. </a:t>
            </a:r>
            <a:r>
              <a:rPr lang="tr-TR" sz="2000" b="1" dirty="0"/>
              <a:t> </a:t>
            </a:r>
          </a:p>
        </p:txBody>
      </p:sp>
      <p:sp>
        <p:nvSpPr>
          <p:cNvPr id="3" name="İçerik Yer Tutucusu 2">
            <a:extLst>
              <a:ext uri="{FF2B5EF4-FFF2-40B4-BE49-F238E27FC236}">
                <a16:creationId xmlns:a16="http://schemas.microsoft.com/office/drawing/2014/main" id="{767433D5-1EDC-4E8B-B011-E8BCDD656538}"/>
              </a:ext>
            </a:extLst>
          </p:cNvPr>
          <p:cNvSpPr>
            <a:spLocks noGrp="1"/>
          </p:cNvSpPr>
          <p:nvPr>
            <p:ph idx="1"/>
          </p:nvPr>
        </p:nvSpPr>
        <p:spPr>
          <a:xfrm>
            <a:off x="1477926" y="2232836"/>
            <a:ext cx="9647274" cy="3802203"/>
          </a:xfrm>
        </p:spPr>
        <p:txBody>
          <a:bodyPr>
            <a:normAutofit/>
          </a:bodyPr>
          <a:lstStyle/>
          <a:p>
            <a:pPr marL="0" indent="0" algn="just">
              <a:buNone/>
            </a:pPr>
            <a:r>
              <a:rPr lang="tr-TR" dirty="0"/>
              <a:t>	Misyon bir üniversitenin var oluş sebebidir. Üniversitenin ne yaptığını, nasıl yaptığını ve kimin için yaptığını açıkça ifade eder. Stratejik plana temel teşkil eden misyon bildirimi, üniversitenin sunduğu tüm hizmetler ile gerçekleştirdiği tüm faaliyetleri kapsayan bir şemsiye kavramdır. Misyon ifadesinin; üniversitenin yasal yetkisini yansıtması, sunmakla yükümlü olduğu hizmetleri belirtmesi ve kuruluşun kaynakları ile tutarlı olması gerekir. siye kavramdır.</a:t>
            </a:r>
          </a:p>
          <a:p>
            <a:r>
              <a:rPr lang="tr-TR" dirty="0"/>
              <a:t>Üniversitenin (Biriminizin) varoluş nedeni nedir? (Niçin) </a:t>
            </a:r>
          </a:p>
          <a:p>
            <a:r>
              <a:rPr lang="tr-TR" dirty="0"/>
              <a:t>Üniversite(Biriminiz)  kimlere hizmet sunuyor? (Kime) </a:t>
            </a:r>
          </a:p>
          <a:p>
            <a:r>
              <a:rPr lang="tr-TR" dirty="0"/>
              <a:t>Üniversite(Biriminiz)  hangi ihtiyaçları karşılıyor? (Ne) </a:t>
            </a:r>
          </a:p>
          <a:p>
            <a:r>
              <a:rPr lang="tr-TR" dirty="0"/>
              <a:t>Üniversite(Biriminiz)  hizmetlerini ne şekilde sunuyor? (Nasıl) </a:t>
            </a:r>
          </a:p>
          <a:p>
            <a:endParaRPr lang="tr-TR" dirty="0"/>
          </a:p>
        </p:txBody>
      </p:sp>
    </p:spTree>
    <p:extLst>
      <p:ext uri="{BB962C8B-B14F-4D97-AF65-F5344CB8AC3E}">
        <p14:creationId xmlns:p14="http://schemas.microsoft.com/office/powerpoint/2010/main" val="1785789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C4461F-5028-47B4-B02B-1EEF70E69E1F}"/>
              </a:ext>
            </a:extLst>
          </p:cNvPr>
          <p:cNvSpPr>
            <a:spLocks noGrp="1"/>
          </p:cNvSpPr>
          <p:nvPr>
            <p:ph type="title"/>
          </p:nvPr>
        </p:nvSpPr>
        <p:spPr>
          <a:xfrm>
            <a:off x="1066799" y="669506"/>
            <a:ext cx="10058400" cy="925032"/>
          </a:xfrm>
        </p:spPr>
        <p:txBody>
          <a:bodyPr>
            <a:normAutofit/>
          </a:bodyPr>
          <a:lstStyle/>
          <a:p>
            <a:pPr algn="ctr"/>
            <a:r>
              <a:rPr lang="tr-TR" sz="2400" b="1" dirty="0"/>
              <a:t>Vizyon: </a:t>
            </a:r>
            <a:br>
              <a:rPr lang="tr-TR" sz="2400" b="1" dirty="0"/>
            </a:br>
            <a:r>
              <a:rPr lang="tr-TR" sz="2400" b="1" dirty="0"/>
              <a:t>Uygulama odaklı,  öncü ve örnek  bir üniversite olmak</a:t>
            </a:r>
            <a:endParaRPr lang="tr-TR" sz="4800" dirty="0"/>
          </a:p>
        </p:txBody>
      </p:sp>
      <p:pic>
        <p:nvPicPr>
          <p:cNvPr id="5" name="İçerik Yer Tutucusu 4">
            <a:extLst>
              <a:ext uri="{FF2B5EF4-FFF2-40B4-BE49-F238E27FC236}">
                <a16:creationId xmlns:a16="http://schemas.microsoft.com/office/drawing/2014/main" id="{4A89450E-479C-40D7-B150-8D3C05372072}"/>
              </a:ext>
            </a:extLst>
          </p:cNvPr>
          <p:cNvPicPr>
            <a:picLocks noGrp="1" noChangeAspect="1"/>
          </p:cNvPicPr>
          <p:nvPr>
            <p:ph idx="1"/>
          </p:nvPr>
        </p:nvPicPr>
        <p:blipFill>
          <a:blip r:embed="rId2"/>
          <a:stretch>
            <a:fillRect/>
          </a:stretch>
        </p:blipFill>
        <p:spPr>
          <a:xfrm>
            <a:off x="1562986" y="3119427"/>
            <a:ext cx="9562213" cy="3578868"/>
          </a:xfrm>
        </p:spPr>
      </p:pic>
      <p:sp>
        <p:nvSpPr>
          <p:cNvPr id="6" name="Dikdörtgen 5">
            <a:extLst>
              <a:ext uri="{FF2B5EF4-FFF2-40B4-BE49-F238E27FC236}">
                <a16:creationId xmlns:a16="http://schemas.microsoft.com/office/drawing/2014/main" id="{99FC0F2D-E137-4FD9-A570-BABA49145F8B}"/>
              </a:ext>
            </a:extLst>
          </p:cNvPr>
          <p:cNvSpPr/>
          <p:nvPr/>
        </p:nvSpPr>
        <p:spPr>
          <a:xfrm>
            <a:off x="1446028" y="1681401"/>
            <a:ext cx="9723472" cy="1323439"/>
          </a:xfrm>
          <a:prstGeom prst="rect">
            <a:avLst/>
          </a:prstGeom>
        </p:spPr>
        <p:txBody>
          <a:bodyPr wrap="square">
            <a:spAutoFit/>
          </a:bodyPr>
          <a:lstStyle/>
          <a:p>
            <a:pPr algn="just"/>
            <a:r>
              <a:rPr lang="tr-TR" dirty="0"/>
              <a:t>	</a:t>
            </a:r>
            <a:r>
              <a:rPr lang="tr-TR" sz="2000" dirty="0"/>
              <a:t>Vizyon üniversitenin geleceğini sembolize eden genel amacıdır. Vizyon bildirimi, stratejik planın kapsadığı zaman diliminin de ötesinde, uzun vadede üniversitenin gerçekleştirmek istediklerini ve ulaşmak istediği yeri yansıtacak bir şekilde belirlenir.</a:t>
            </a:r>
          </a:p>
        </p:txBody>
      </p:sp>
    </p:spTree>
    <p:extLst>
      <p:ext uri="{BB962C8B-B14F-4D97-AF65-F5344CB8AC3E}">
        <p14:creationId xmlns:p14="http://schemas.microsoft.com/office/powerpoint/2010/main" val="2076437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0A47BA-410E-428C-B4B3-488D1AB73F8B}"/>
              </a:ext>
            </a:extLst>
          </p:cNvPr>
          <p:cNvSpPr>
            <a:spLocks noGrp="1"/>
          </p:cNvSpPr>
          <p:nvPr>
            <p:ph type="title"/>
          </p:nvPr>
        </p:nvSpPr>
        <p:spPr>
          <a:xfrm>
            <a:off x="1779180" y="818708"/>
            <a:ext cx="9544493" cy="914399"/>
          </a:xfrm>
        </p:spPr>
        <p:txBody>
          <a:bodyPr>
            <a:normAutofit fontScale="90000"/>
          </a:bodyPr>
          <a:lstStyle/>
          <a:p>
            <a:r>
              <a:rPr lang="tr-TR" sz="2700" b="1" dirty="0"/>
              <a:t>Vizyon Bildirimi Oluşturulurken Cevaplandırılması Gereken Sorular</a:t>
            </a:r>
            <a:br>
              <a:rPr lang="tr-TR" dirty="0"/>
            </a:br>
            <a:endParaRPr lang="tr-TR" dirty="0"/>
          </a:p>
        </p:txBody>
      </p:sp>
      <p:sp>
        <p:nvSpPr>
          <p:cNvPr id="3" name="İçerik Yer Tutucusu 2">
            <a:extLst>
              <a:ext uri="{FF2B5EF4-FFF2-40B4-BE49-F238E27FC236}">
                <a16:creationId xmlns:a16="http://schemas.microsoft.com/office/drawing/2014/main" id="{0057188F-29E8-483E-A558-A3A0397EF834}"/>
              </a:ext>
            </a:extLst>
          </p:cNvPr>
          <p:cNvSpPr>
            <a:spLocks noGrp="1"/>
          </p:cNvSpPr>
          <p:nvPr>
            <p:ph idx="1"/>
          </p:nvPr>
        </p:nvSpPr>
        <p:spPr>
          <a:xfrm>
            <a:off x="1477926" y="2285999"/>
            <a:ext cx="9764232" cy="4061637"/>
          </a:xfrm>
        </p:spPr>
        <p:txBody>
          <a:bodyPr>
            <a:normAutofit/>
          </a:bodyPr>
          <a:lstStyle/>
          <a:p>
            <a:pPr algn="just">
              <a:spcBef>
                <a:spcPts val="0"/>
              </a:spcBef>
            </a:pPr>
            <a:r>
              <a:rPr lang="tr-TR" sz="2000" dirty="0"/>
              <a:t>Çevremizle birlikte başarıyı elde etmek için toplumsal düzeyde hangi sonuçlara ulaşmak istiyoruz? (Toplumsal perspektif)</a:t>
            </a:r>
          </a:p>
          <a:p>
            <a:pPr algn="just">
              <a:spcBef>
                <a:spcPts val="0"/>
              </a:spcBef>
            </a:pPr>
            <a:r>
              <a:rPr lang="tr-TR" sz="2000" dirty="0"/>
              <a:t>Yükseköğretim kurumları düzeyinde neyi başarmak istiyoruz? (</a:t>
            </a:r>
            <a:r>
              <a:rPr lang="tr-TR" sz="2000" dirty="0" err="1"/>
              <a:t>Sektörel</a:t>
            </a:r>
            <a:r>
              <a:rPr lang="tr-TR" sz="2000" dirty="0"/>
              <a:t> perspektif)</a:t>
            </a:r>
          </a:p>
          <a:p>
            <a:pPr algn="just">
              <a:spcBef>
                <a:spcPts val="0"/>
              </a:spcBef>
            </a:pPr>
            <a:r>
              <a:rPr lang="tr-TR" sz="2000" dirty="0"/>
              <a:t>Başarılı üniversitelerin öncelikleri nelerdir ve bu üniversiteler gelecekte nereye odaklanacaklar? (</a:t>
            </a:r>
            <a:r>
              <a:rPr lang="tr-TR" sz="2000" dirty="0" err="1"/>
              <a:t>Sektörel</a:t>
            </a:r>
            <a:r>
              <a:rPr lang="tr-TR" sz="2000" dirty="0"/>
              <a:t> perspektif)</a:t>
            </a:r>
          </a:p>
          <a:p>
            <a:pPr algn="just">
              <a:spcBef>
                <a:spcPts val="0"/>
              </a:spcBef>
            </a:pPr>
            <a:r>
              <a:rPr lang="tr-TR" sz="2000" dirty="0"/>
              <a:t>Paydaş düzeyinde neyi başarmak istiyoruz? (Paydaş perspektifi)</a:t>
            </a:r>
          </a:p>
          <a:p>
            <a:pPr algn="just">
              <a:spcBef>
                <a:spcPts val="0"/>
              </a:spcBef>
            </a:pPr>
            <a:r>
              <a:rPr lang="tr-TR" sz="2000" dirty="0"/>
              <a:t>Nasıl bir üniversite istiyoruz veya kurumumuz düzeyinde neyi başarmak istiyoruz? (Kurumsal perspektif)</a:t>
            </a:r>
          </a:p>
        </p:txBody>
      </p:sp>
    </p:spTree>
    <p:extLst>
      <p:ext uri="{BB962C8B-B14F-4D97-AF65-F5344CB8AC3E}">
        <p14:creationId xmlns:p14="http://schemas.microsoft.com/office/powerpoint/2010/main" val="3048862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63C3B4-7B29-4D70-86B8-29BC768327F4}"/>
              </a:ext>
            </a:extLst>
          </p:cNvPr>
          <p:cNvSpPr>
            <a:spLocks noGrp="1"/>
          </p:cNvSpPr>
          <p:nvPr>
            <p:ph type="title"/>
          </p:nvPr>
        </p:nvSpPr>
        <p:spPr>
          <a:xfrm>
            <a:off x="1743740" y="822960"/>
            <a:ext cx="9381460" cy="580150"/>
          </a:xfrm>
        </p:spPr>
        <p:txBody>
          <a:bodyPr>
            <a:noAutofit/>
          </a:bodyPr>
          <a:lstStyle/>
          <a:p>
            <a:r>
              <a:rPr lang="tr-TR" sz="3200" b="1" dirty="0"/>
              <a:t>FARKLILAŞMA STRATEJİSİ</a:t>
            </a:r>
          </a:p>
        </p:txBody>
      </p:sp>
      <p:sp>
        <p:nvSpPr>
          <p:cNvPr id="3" name="İçerik Yer Tutucusu 2">
            <a:extLst>
              <a:ext uri="{FF2B5EF4-FFF2-40B4-BE49-F238E27FC236}">
                <a16:creationId xmlns:a16="http://schemas.microsoft.com/office/drawing/2014/main" id="{4E87E0BA-B4F8-4CA5-9171-C288DAEA1939}"/>
              </a:ext>
            </a:extLst>
          </p:cNvPr>
          <p:cNvSpPr>
            <a:spLocks noGrp="1"/>
          </p:cNvSpPr>
          <p:nvPr>
            <p:ph idx="1"/>
          </p:nvPr>
        </p:nvSpPr>
        <p:spPr>
          <a:xfrm>
            <a:off x="1414130" y="1499191"/>
            <a:ext cx="9711070" cy="4535849"/>
          </a:xfrm>
        </p:spPr>
        <p:txBody>
          <a:bodyPr>
            <a:normAutofit fontScale="92500"/>
          </a:bodyPr>
          <a:lstStyle/>
          <a:p>
            <a:pPr marL="0" indent="0" algn="just">
              <a:buNone/>
            </a:pPr>
            <a:r>
              <a:rPr lang="tr-TR" sz="2000" dirty="0"/>
              <a:t>Farklılaşma stratejisi; üniversitenin yükseköğretim sektöründe konumlandırılması, inşa etmek istediği yetkinliklerinin belirlenmesi, algı ve itibarının nasıl olması gerektiği gibi hususları açığa kavuşturarak misyon, vizyon ve temel değerler ile stratejik planın amaç ve hedefleri arasında bir köprü görevi görür. </a:t>
            </a:r>
          </a:p>
          <a:p>
            <a:pPr marL="0" indent="0" algn="just">
              <a:buNone/>
            </a:pPr>
            <a:r>
              <a:rPr lang="tr-TR" sz="2000" dirty="0"/>
              <a:t>Üniversitenin geliştirebileceği farklılaşma stratejisi şu temel tercihlerden oluşabilir: </a:t>
            </a:r>
          </a:p>
          <a:p>
            <a:pPr algn="just"/>
            <a:r>
              <a:rPr lang="tr-TR" sz="2000" dirty="0"/>
              <a:t> </a:t>
            </a:r>
            <a:r>
              <a:rPr lang="tr-TR" sz="2000" b="1" dirty="0"/>
              <a:t>Konum tercihi: </a:t>
            </a:r>
            <a:r>
              <a:rPr lang="tr-TR" sz="2000" dirty="0"/>
              <a:t>Üniversitenin yükseköğretim sektöründe türünü belirten en genel tercihinin yapılması (Eğitim, Araştırma ya da Girişimci Üniversite)</a:t>
            </a:r>
          </a:p>
          <a:p>
            <a:pPr algn="just"/>
            <a:r>
              <a:rPr lang="tr-TR" sz="2000" dirty="0"/>
              <a:t> </a:t>
            </a:r>
            <a:r>
              <a:rPr lang="tr-TR" sz="2000" b="1" dirty="0"/>
              <a:t>Başarı bölgesi tercihi: </a:t>
            </a:r>
            <a:r>
              <a:rPr lang="tr-TR" sz="2000" dirty="0"/>
              <a:t>Tercih edilen konumda rakiplerinden farklılaşarak üniversitenin başarılı olabilmesi için önceliklerinin belirlenmesi </a:t>
            </a:r>
          </a:p>
          <a:p>
            <a:pPr algn="just"/>
            <a:r>
              <a:rPr lang="tr-TR" sz="2000" dirty="0"/>
              <a:t> </a:t>
            </a:r>
            <a:r>
              <a:rPr lang="tr-TR" sz="2000" b="1" dirty="0"/>
              <a:t>Değer sunumu tercihi: </a:t>
            </a:r>
            <a:r>
              <a:rPr lang="tr-TR" sz="2000" dirty="0"/>
              <a:t>Konum ve başarı bölgesi tercihlerini uygulayabilmek için geliştirilecek veya öne çıkarılacak hizmet setinin belirlenmesi </a:t>
            </a:r>
          </a:p>
          <a:p>
            <a:pPr algn="just"/>
            <a:r>
              <a:rPr lang="tr-TR" sz="2000" b="1" dirty="0"/>
              <a:t>Temel yetkinlik tercihi: </a:t>
            </a:r>
            <a:r>
              <a:rPr lang="tr-TR" sz="2000" dirty="0"/>
              <a:t>Konum, başarı bölgesi ve değer sunumu tercihlerinin uygulanmasında kurum içi kaynak ve kabiliyetlerin geliştirilmesi </a:t>
            </a:r>
          </a:p>
          <a:p>
            <a:endParaRPr lang="tr-TR" dirty="0"/>
          </a:p>
        </p:txBody>
      </p:sp>
    </p:spTree>
    <p:extLst>
      <p:ext uri="{BB962C8B-B14F-4D97-AF65-F5344CB8AC3E}">
        <p14:creationId xmlns:p14="http://schemas.microsoft.com/office/powerpoint/2010/main" val="1651260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9BAFABD6-0316-401A-BD31-68342A588E88}"/>
              </a:ext>
            </a:extLst>
          </p:cNvPr>
          <p:cNvPicPr>
            <a:picLocks noGrp="1" noChangeAspect="1"/>
          </p:cNvPicPr>
          <p:nvPr>
            <p:ph idx="1"/>
          </p:nvPr>
        </p:nvPicPr>
        <p:blipFill>
          <a:blip r:embed="rId2"/>
          <a:stretch>
            <a:fillRect/>
          </a:stretch>
        </p:blipFill>
        <p:spPr>
          <a:xfrm>
            <a:off x="372140" y="212651"/>
            <a:ext cx="11610753" cy="6507125"/>
          </a:xfrm>
        </p:spPr>
      </p:pic>
    </p:spTree>
    <p:extLst>
      <p:ext uri="{BB962C8B-B14F-4D97-AF65-F5344CB8AC3E}">
        <p14:creationId xmlns:p14="http://schemas.microsoft.com/office/powerpoint/2010/main" val="2145091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1236C366-340F-4661-AF47-AEBCA90DC5FB}"/>
              </a:ext>
            </a:extLst>
          </p:cNvPr>
          <p:cNvPicPr>
            <a:picLocks noGrp="1" noChangeAspect="1"/>
          </p:cNvPicPr>
          <p:nvPr>
            <p:ph idx="1"/>
          </p:nvPr>
        </p:nvPicPr>
        <p:blipFill>
          <a:blip r:embed="rId2"/>
          <a:stretch>
            <a:fillRect/>
          </a:stretch>
        </p:blipFill>
        <p:spPr>
          <a:xfrm>
            <a:off x="340242" y="255181"/>
            <a:ext cx="11663916" cy="6358270"/>
          </a:xfrm>
        </p:spPr>
      </p:pic>
    </p:spTree>
    <p:extLst>
      <p:ext uri="{BB962C8B-B14F-4D97-AF65-F5344CB8AC3E}">
        <p14:creationId xmlns:p14="http://schemas.microsoft.com/office/powerpoint/2010/main" val="1766413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E38088-2C4D-4E53-BF63-43D481593ADA}"/>
              </a:ext>
            </a:extLst>
          </p:cNvPr>
          <p:cNvSpPr>
            <a:spLocks noGrp="1"/>
          </p:cNvSpPr>
          <p:nvPr>
            <p:ph type="title"/>
          </p:nvPr>
        </p:nvSpPr>
        <p:spPr>
          <a:xfrm>
            <a:off x="1690576" y="517097"/>
            <a:ext cx="9803403" cy="1586023"/>
          </a:xfrm>
        </p:spPr>
        <p:txBody>
          <a:bodyPr>
            <a:noAutofit/>
          </a:bodyPr>
          <a:lstStyle/>
          <a:p>
            <a:pPr algn="just"/>
            <a:r>
              <a:rPr lang="tr-TR" sz="2000" b="1" dirty="0"/>
              <a:t>Amaçlar: </a:t>
            </a:r>
            <a:br>
              <a:rPr lang="tr-TR" sz="2000" dirty="0"/>
            </a:br>
            <a:r>
              <a:rPr lang="tr-TR" sz="2000" b="1" dirty="0"/>
              <a:t>Üniversitenin hizmetlerine ilişkin politikaların uygulanmasıyla elde edilecek sonuçların kavramsal ifadesidir. Söz konusu sonuçlar, genellikle durum analizinde ortaya çıkan sorunların çözümü ya da paydaşların ve üniversitenin ihtiyaçlarının karşılanmasıyla ilgilidir.</a:t>
            </a:r>
          </a:p>
        </p:txBody>
      </p:sp>
      <p:sp>
        <p:nvSpPr>
          <p:cNvPr id="3" name="İçerik Yer Tutucusu 2">
            <a:extLst>
              <a:ext uri="{FF2B5EF4-FFF2-40B4-BE49-F238E27FC236}">
                <a16:creationId xmlns:a16="http://schemas.microsoft.com/office/drawing/2014/main" id="{222E41D0-8E78-4876-AFCC-7A214BC88FC9}"/>
              </a:ext>
            </a:extLst>
          </p:cNvPr>
          <p:cNvSpPr>
            <a:spLocks noGrp="1"/>
          </p:cNvSpPr>
          <p:nvPr>
            <p:ph idx="1"/>
          </p:nvPr>
        </p:nvSpPr>
        <p:spPr>
          <a:xfrm>
            <a:off x="1573619" y="2488018"/>
            <a:ext cx="9803403" cy="3727387"/>
          </a:xfrm>
        </p:spPr>
        <p:txBody>
          <a:bodyPr>
            <a:noAutofit/>
          </a:bodyPr>
          <a:lstStyle/>
          <a:p>
            <a:pPr marL="0" indent="0" algn="just">
              <a:buNone/>
            </a:pPr>
            <a:r>
              <a:rPr lang="tr-TR" sz="2000" dirty="0"/>
              <a:t>Amaçlar Belirlenirken Dikkat Edilmesi Gereken Hususlar:</a:t>
            </a:r>
          </a:p>
          <a:p>
            <a:pPr algn="just"/>
            <a:r>
              <a:rPr lang="tr-TR" sz="2000" dirty="0"/>
              <a:t> Durum analizinde ulaşılan tespitler ve ihtiyaçlarla uyumludur.</a:t>
            </a:r>
          </a:p>
          <a:p>
            <a:pPr algn="just"/>
            <a:r>
              <a:rPr lang="tr-TR" sz="2000" dirty="0"/>
              <a:t>Vizyona ulaşmaya yönelik üniversitenin kurumsal dönüşümünü destekleyecek niteliktedir.</a:t>
            </a:r>
          </a:p>
          <a:p>
            <a:pPr algn="just"/>
            <a:r>
              <a:rPr lang="tr-TR" sz="2000" dirty="0"/>
              <a:t>Misyonun gerçekleştirilmesine katkıda bulunur. Vizyon ve temel değerlerle uyumludur.</a:t>
            </a:r>
          </a:p>
          <a:p>
            <a:pPr algn="just"/>
            <a:r>
              <a:rPr lang="tr-TR" sz="2000" dirty="0"/>
              <a:t> Üniversitenin farklılaşma tercihleriyle uyumlu ve onları destekleyici/tamamlayıcı niteliktedir, İddialı ama gerçekçi ve ulaşılabilirdir.</a:t>
            </a:r>
          </a:p>
          <a:p>
            <a:pPr algn="just"/>
            <a:r>
              <a:rPr lang="tr-TR" sz="2000" dirty="0"/>
              <a:t>Ulaşılmak istenen nihai sonucu açık bir şekilde ifade eder, ancak buna nasıl ulaşılacağını ayrıntılı olarak açıklamaz.</a:t>
            </a:r>
          </a:p>
          <a:p>
            <a:pPr algn="just"/>
            <a:r>
              <a:rPr lang="tr-TR" sz="2000" dirty="0"/>
              <a:t> Orta ve uzun vadeli bir zaman dilimini kapsar. Hedefler için çerçeve çizer.</a:t>
            </a:r>
          </a:p>
        </p:txBody>
      </p:sp>
    </p:spTree>
    <p:extLst>
      <p:ext uri="{BB962C8B-B14F-4D97-AF65-F5344CB8AC3E}">
        <p14:creationId xmlns:p14="http://schemas.microsoft.com/office/powerpoint/2010/main" val="1695229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8CCFE1-8303-4807-9153-787AA1C49A6E}"/>
              </a:ext>
            </a:extLst>
          </p:cNvPr>
          <p:cNvSpPr>
            <a:spLocks noGrp="1"/>
          </p:cNvSpPr>
          <p:nvPr>
            <p:ph type="title"/>
          </p:nvPr>
        </p:nvSpPr>
        <p:spPr>
          <a:xfrm>
            <a:off x="1690577" y="510363"/>
            <a:ext cx="9814035" cy="1394637"/>
          </a:xfrm>
        </p:spPr>
        <p:txBody>
          <a:bodyPr>
            <a:normAutofit/>
          </a:bodyPr>
          <a:lstStyle/>
          <a:p>
            <a:pPr algn="just"/>
            <a:r>
              <a:rPr lang="tr-TR" sz="2000" b="1" dirty="0"/>
              <a:t>Hedefler:</a:t>
            </a:r>
            <a:br>
              <a:rPr lang="tr-TR" sz="2000" b="1" dirty="0"/>
            </a:br>
            <a:r>
              <a:rPr lang="tr-TR" sz="2000" b="1" dirty="0"/>
              <a:t> Hedefler, amaçların gerçekleştirilmesine yönelik öngörülen çıktı ve sonuçların tanımlanmış bir zaman dilimi içerisinde nitelik ve nicelik olarak ifadesidir. Hedeflerin miktar ve zaman cinsinden ifade edilebilir olması gerekmektedir</a:t>
            </a:r>
          </a:p>
        </p:txBody>
      </p:sp>
      <p:sp>
        <p:nvSpPr>
          <p:cNvPr id="3" name="İçerik Yer Tutucusu 2">
            <a:extLst>
              <a:ext uri="{FF2B5EF4-FFF2-40B4-BE49-F238E27FC236}">
                <a16:creationId xmlns:a16="http://schemas.microsoft.com/office/drawing/2014/main" id="{F3E7BA34-41C4-4041-84C8-116A56E54981}"/>
              </a:ext>
            </a:extLst>
          </p:cNvPr>
          <p:cNvSpPr>
            <a:spLocks noGrp="1"/>
          </p:cNvSpPr>
          <p:nvPr>
            <p:ph idx="1"/>
          </p:nvPr>
        </p:nvSpPr>
        <p:spPr>
          <a:xfrm>
            <a:off x="1765005" y="2133600"/>
            <a:ext cx="9739607" cy="3777622"/>
          </a:xfrm>
        </p:spPr>
        <p:txBody>
          <a:bodyPr>
            <a:normAutofit/>
          </a:bodyPr>
          <a:lstStyle/>
          <a:p>
            <a:pPr marL="0" indent="0" algn="just">
              <a:buNone/>
            </a:pPr>
            <a:r>
              <a:rPr lang="tr-TR" sz="2000" dirty="0"/>
              <a:t>Hedefler Oluşturulurken Dikkat Edilmesi Gereken Hususlar:</a:t>
            </a:r>
          </a:p>
          <a:p>
            <a:pPr marL="0" indent="0" algn="just">
              <a:buNone/>
            </a:pPr>
            <a:endParaRPr lang="tr-TR" sz="2000" dirty="0"/>
          </a:p>
          <a:p>
            <a:pPr algn="just"/>
            <a:r>
              <a:rPr lang="tr-TR" sz="2000" dirty="0"/>
              <a:t>Hangi spesifik sonuçlara ulaşılmaya çalışıldığı belirlenmelidir.</a:t>
            </a:r>
          </a:p>
          <a:p>
            <a:pPr algn="just"/>
            <a:r>
              <a:rPr lang="tr-TR" sz="2000" dirty="0"/>
              <a:t>Sonucu etkileyen faktörler analiz edilmelidir.</a:t>
            </a:r>
          </a:p>
          <a:p>
            <a:pPr algn="just"/>
            <a:r>
              <a:rPr lang="tr-TR" sz="2000" dirty="0"/>
              <a:t> Dikkate alınması gereken hedef riskleri tespit edilmelidir.</a:t>
            </a:r>
          </a:p>
          <a:p>
            <a:pPr algn="just"/>
            <a:r>
              <a:rPr lang="tr-TR" sz="2000" dirty="0"/>
              <a:t>Hedef gerçekleşmelerinin nasıl ölçüleceği belirlenmelidir.</a:t>
            </a:r>
          </a:p>
          <a:p>
            <a:pPr algn="just"/>
            <a:r>
              <a:rPr lang="tr-TR" sz="2000" dirty="0"/>
              <a:t> Ölçme için hangi verilerin, ne şekilde temin edileceği ortaya konulmalıdır.</a:t>
            </a:r>
          </a:p>
          <a:p>
            <a:pPr algn="just"/>
            <a:r>
              <a:rPr lang="tr-TR" sz="2000" dirty="0"/>
              <a:t> Varsa hedefe ilişkin önceki plan dönemindeki gelişmeler dikkate alınmalıdır.</a:t>
            </a:r>
          </a:p>
        </p:txBody>
      </p:sp>
    </p:spTree>
    <p:extLst>
      <p:ext uri="{BB962C8B-B14F-4D97-AF65-F5344CB8AC3E}">
        <p14:creationId xmlns:p14="http://schemas.microsoft.com/office/powerpoint/2010/main" val="1385875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C6C545-74C6-487C-9C1E-32E3239EE10F}"/>
              </a:ext>
            </a:extLst>
          </p:cNvPr>
          <p:cNvSpPr>
            <a:spLocks noGrp="1"/>
          </p:cNvSpPr>
          <p:nvPr>
            <p:ph type="title"/>
          </p:nvPr>
        </p:nvSpPr>
        <p:spPr>
          <a:xfrm>
            <a:off x="1605516" y="393405"/>
            <a:ext cx="9781954" cy="1626781"/>
          </a:xfrm>
        </p:spPr>
        <p:txBody>
          <a:bodyPr>
            <a:noAutofit/>
          </a:bodyPr>
          <a:lstStyle/>
          <a:p>
            <a:pPr algn="just"/>
            <a:r>
              <a:rPr lang="tr-TR" sz="2000" b="1" dirty="0" err="1"/>
              <a:t>PerformansGöstergeleri</a:t>
            </a:r>
            <a:r>
              <a:rPr lang="tr-TR" sz="2000" b="1" dirty="0"/>
              <a:t>:</a:t>
            </a:r>
            <a:br>
              <a:rPr lang="tr-TR" sz="2000" b="1" dirty="0"/>
            </a:br>
            <a:r>
              <a:rPr lang="tr-TR" sz="2000" b="1" dirty="0"/>
              <a:t>Belirlenen hedeflere ne ölçüde ulaşıldığının ortaya konulmasında kullanılır. Performans göstergeleri, ölçülebilirliğin sağlanması için miktar ve zaman boyutunu içerecek şekilde ifade edilir. Bu çerçevede performans göstergeleri girdi, çıktı, sonuç, kalite ve verimlilik göstergeleri olarak sınıflandırılır. </a:t>
            </a:r>
          </a:p>
        </p:txBody>
      </p:sp>
      <p:sp>
        <p:nvSpPr>
          <p:cNvPr id="3" name="İçerik Yer Tutucusu 2">
            <a:extLst>
              <a:ext uri="{FF2B5EF4-FFF2-40B4-BE49-F238E27FC236}">
                <a16:creationId xmlns:a16="http://schemas.microsoft.com/office/drawing/2014/main" id="{268875C6-43AD-49AB-85AC-5E7F363F457B}"/>
              </a:ext>
            </a:extLst>
          </p:cNvPr>
          <p:cNvSpPr>
            <a:spLocks noGrp="1"/>
          </p:cNvSpPr>
          <p:nvPr>
            <p:ph idx="1"/>
          </p:nvPr>
        </p:nvSpPr>
        <p:spPr>
          <a:xfrm>
            <a:off x="1605516" y="2339162"/>
            <a:ext cx="9899096" cy="4518837"/>
          </a:xfrm>
        </p:spPr>
        <p:txBody>
          <a:bodyPr>
            <a:noAutofit/>
          </a:bodyPr>
          <a:lstStyle/>
          <a:p>
            <a:pPr marL="0" indent="0" algn="just">
              <a:buNone/>
            </a:pPr>
            <a:r>
              <a:rPr lang="tr-TR" sz="2000" dirty="0"/>
              <a:t>Performans Göstergeleri Belirlenirken Dikkat Edilmesi Gereken Hususlar:</a:t>
            </a:r>
          </a:p>
          <a:p>
            <a:pPr marL="0" indent="0" algn="just">
              <a:buNone/>
            </a:pPr>
            <a:endParaRPr lang="tr-TR" sz="2000" dirty="0"/>
          </a:p>
          <a:p>
            <a:pPr algn="just">
              <a:spcBef>
                <a:spcPts val="0"/>
              </a:spcBef>
            </a:pPr>
            <a:r>
              <a:rPr lang="tr-TR" sz="2000" dirty="0"/>
              <a:t>Hedefin başarı düzeyini ölçebilecek sayı ve nitelikte olmalıdır.</a:t>
            </a:r>
          </a:p>
          <a:p>
            <a:pPr algn="just">
              <a:spcBef>
                <a:spcPts val="0"/>
              </a:spcBef>
            </a:pPr>
            <a:r>
              <a:rPr lang="tr-TR" sz="2000" dirty="0"/>
              <a:t>Her bir hedef için kullanılacak gösterge sayısı en az bir, en fazla beş olmalıdır.</a:t>
            </a:r>
          </a:p>
          <a:p>
            <a:pPr algn="just">
              <a:spcBef>
                <a:spcPts val="0"/>
              </a:spcBef>
            </a:pPr>
            <a:r>
              <a:rPr lang="tr-TR" sz="2000" dirty="0"/>
              <a:t> Kalkınma planı ve diğer üst politika belgelerinde göstergeler bulunması halinde bu göstergeler kullanılmalıdır.</a:t>
            </a:r>
          </a:p>
          <a:p>
            <a:pPr algn="just">
              <a:spcBef>
                <a:spcPts val="0"/>
              </a:spcBef>
            </a:pPr>
            <a:r>
              <a:rPr lang="tr-TR" sz="2000" dirty="0"/>
              <a:t>Mümkün olduğunca sonuç göstergeleri belirlenmelidir.</a:t>
            </a:r>
          </a:p>
          <a:p>
            <a:pPr algn="just">
              <a:spcBef>
                <a:spcPts val="0"/>
              </a:spcBef>
            </a:pPr>
            <a:r>
              <a:rPr lang="tr-TR" sz="2000" dirty="0"/>
              <a:t>Belirsizlikten uzak, açık ve kesin olmalıdır.</a:t>
            </a:r>
          </a:p>
          <a:p>
            <a:pPr algn="just">
              <a:spcBef>
                <a:spcPts val="0"/>
              </a:spcBef>
            </a:pPr>
            <a:r>
              <a:rPr lang="tr-TR" sz="2000" dirty="0"/>
              <a:t>Göstergeler için kullanılacak veri seti doğru, tutarlı ve zaman içerisinde karşılaştırmaya imkân verebilecek nitelikte olmalıdır.</a:t>
            </a:r>
          </a:p>
          <a:p>
            <a:pPr algn="just">
              <a:spcBef>
                <a:spcPts val="0"/>
              </a:spcBef>
            </a:pPr>
            <a:r>
              <a:rPr lang="tr-TR" sz="2000" dirty="0"/>
              <a:t>Aynı gösterge ifadesi içerisinde ölçülecek birden fazla unsur olmamalıdır.</a:t>
            </a:r>
          </a:p>
          <a:p>
            <a:pPr algn="just">
              <a:spcBef>
                <a:spcPts val="0"/>
              </a:spcBef>
            </a:pPr>
            <a:r>
              <a:rPr lang="tr-TR" sz="2000" dirty="0"/>
              <a:t>Göstergeler, Tespitler ve İhtiyaçlar Tablosunda yer alan hususları kapsamalıdır.</a:t>
            </a:r>
          </a:p>
        </p:txBody>
      </p:sp>
    </p:spTree>
    <p:extLst>
      <p:ext uri="{BB962C8B-B14F-4D97-AF65-F5344CB8AC3E}">
        <p14:creationId xmlns:p14="http://schemas.microsoft.com/office/powerpoint/2010/main" val="1131600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0DDF36-B108-440D-9194-7CC3BE21AFE8}"/>
              </a:ext>
            </a:extLst>
          </p:cNvPr>
          <p:cNvSpPr>
            <a:spLocks noGrp="1"/>
          </p:cNvSpPr>
          <p:nvPr>
            <p:ph type="title"/>
          </p:nvPr>
        </p:nvSpPr>
        <p:spPr>
          <a:xfrm>
            <a:off x="1626780" y="871870"/>
            <a:ext cx="9498419" cy="531628"/>
          </a:xfrm>
        </p:spPr>
        <p:txBody>
          <a:bodyPr>
            <a:normAutofit/>
          </a:bodyPr>
          <a:lstStyle/>
          <a:p>
            <a:r>
              <a:rPr lang="tr-TR" sz="2000" b="1" dirty="0"/>
              <a:t>MALİYETLENDİRME</a:t>
            </a:r>
          </a:p>
        </p:txBody>
      </p:sp>
      <p:sp>
        <p:nvSpPr>
          <p:cNvPr id="3" name="İçerik Yer Tutucusu 2">
            <a:extLst>
              <a:ext uri="{FF2B5EF4-FFF2-40B4-BE49-F238E27FC236}">
                <a16:creationId xmlns:a16="http://schemas.microsoft.com/office/drawing/2014/main" id="{0C1C9D33-8A73-494A-A0F2-BFF214C73BC7}"/>
              </a:ext>
            </a:extLst>
          </p:cNvPr>
          <p:cNvSpPr>
            <a:spLocks noGrp="1"/>
          </p:cNvSpPr>
          <p:nvPr>
            <p:ph idx="1"/>
          </p:nvPr>
        </p:nvSpPr>
        <p:spPr>
          <a:xfrm>
            <a:off x="1350335" y="2133600"/>
            <a:ext cx="10154277" cy="3777622"/>
          </a:xfrm>
        </p:spPr>
        <p:txBody>
          <a:bodyPr>
            <a:normAutofit/>
          </a:bodyPr>
          <a:lstStyle/>
          <a:p>
            <a:pPr marL="0" indent="0" algn="just">
              <a:buNone/>
            </a:pPr>
            <a:r>
              <a:rPr lang="tr-TR" sz="2000" dirty="0"/>
              <a:t>Üniversiteler, hizmetlerinin istenilen düzeyde ve kalitede sunulabilmesi için bütçeleri ile program ve proje bazında kaynak tahsislerini stratejik planlarına dayandırmak zorundadır. Bu nedenle, üniversitenin bütçesi stratejik plandaki amaç ve hedeflerle ilişkilendirilir.</a:t>
            </a:r>
          </a:p>
          <a:p>
            <a:pPr marL="0" indent="0" algn="just">
              <a:buNone/>
            </a:pPr>
            <a:r>
              <a:rPr lang="tr-TR" sz="2000" dirty="0"/>
              <a:t>Üniversiteler, stratejik planlarında belirledikleri hedeflerin plan dönemi için tahmini maliyetini tespit eder. Hedeflere plan döneminden önce erişilmesi öngörülüyorsa, maliyetler daha kısa bir zaman dilimini kapsayabilir. Bir hedefin maliyetinin stratejik plan kapsamında tahmin edilmesi, detaylı </a:t>
            </a:r>
            <a:r>
              <a:rPr lang="tr-TR" sz="2000" dirty="0" err="1"/>
              <a:t>maliyetlendirmenin</a:t>
            </a:r>
            <a:r>
              <a:rPr lang="tr-TR" sz="2000" dirty="0"/>
              <a:t> ise performans programı kapsamında yapılması gerekir.</a:t>
            </a:r>
          </a:p>
        </p:txBody>
      </p:sp>
    </p:spTree>
    <p:extLst>
      <p:ext uri="{BB962C8B-B14F-4D97-AF65-F5344CB8AC3E}">
        <p14:creationId xmlns:p14="http://schemas.microsoft.com/office/powerpoint/2010/main" val="3104003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083B9B-A876-48DC-BD35-63E2C3B453FE}"/>
              </a:ext>
            </a:extLst>
          </p:cNvPr>
          <p:cNvSpPr>
            <a:spLocks noGrp="1"/>
          </p:cNvSpPr>
          <p:nvPr>
            <p:ph type="title"/>
          </p:nvPr>
        </p:nvSpPr>
        <p:spPr>
          <a:xfrm>
            <a:off x="1669409" y="838899"/>
            <a:ext cx="9835203" cy="612396"/>
          </a:xfrm>
        </p:spPr>
        <p:txBody>
          <a:bodyPr>
            <a:normAutofit/>
          </a:bodyPr>
          <a:lstStyle/>
          <a:p>
            <a:r>
              <a:rPr lang="tr-TR" sz="2400" b="1" dirty="0"/>
              <a:t>Neden Kalite Çalışmaları?</a:t>
            </a:r>
          </a:p>
        </p:txBody>
      </p:sp>
      <p:pic>
        <p:nvPicPr>
          <p:cNvPr id="5" name="İçerik Yer Tutucusu 4">
            <a:extLst>
              <a:ext uri="{FF2B5EF4-FFF2-40B4-BE49-F238E27FC236}">
                <a16:creationId xmlns:a16="http://schemas.microsoft.com/office/drawing/2014/main" id="{D9461D5E-1CE3-4080-89F0-3CD1A842F740}"/>
              </a:ext>
            </a:extLst>
          </p:cNvPr>
          <p:cNvPicPr>
            <a:picLocks noGrp="1" noChangeAspect="1"/>
          </p:cNvPicPr>
          <p:nvPr>
            <p:ph idx="1"/>
          </p:nvPr>
        </p:nvPicPr>
        <p:blipFill>
          <a:blip r:embed="rId2"/>
          <a:stretch>
            <a:fillRect/>
          </a:stretch>
        </p:blipFill>
        <p:spPr>
          <a:xfrm>
            <a:off x="610224" y="1451295"/>
            <a:ext cx="11100807" cy="5192785"/>
          </a:xfrm>
        </p:spPr>
      </p:pic>
    </p:spTree>
    <p:extLst>
      <p:ext uri="{BB962C8B-B14F-4D97-AF65-F5344CB8AC3E}">
        <p14:creationId xmlns:p14="http://schemas.microsoft.com/office/powerpoint/2010/main" val="1127023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99C89A-9511-4716-98FB-A2F8A1FB1F20}"/>
              </a:ext>
            </a:extLst>
          </p:cNvPr>
          <p:cNvSpPr>
            <a:spLocks noGrp="1"/>
          </p:cNvSpPr>
          <p:nvPr>
            <p:ph type="title"/>
          </p:nvPr>
        </p:nvSpPr>
        <p:spPr>
          <a:xfrm>
            <a:off x="1637413" y="818706"/>
            <a:ext cx="9487786" cy="606056"/>
          </a:xfrm>
        </p:spPr>
        <p:txBody>
          <a:bodyPr>
            <a:normAutofit fontScale="90000"/>
          </a:bodyPr>
          <a:lstStyle/>
          <a:p>
            <a:r>
              <a:rPr lang="tr-TR" sz="3600" b="1" dirty="0"/>
              <a:t>İZLEME VE DEĞERLENDİRME</a:t>
            </a:r>
          </a:p>
        </p:txBody>
      </p:sp>
      <p:sp>
        <p:nvSpPr>
          <p:cNvPr id="3" name="İçerik Yer Tutucusu 2">
            <a:extLst>
              <a:ext uri="{FF2B5EF4-FFF2-40B4-BE49-F238E27FC236}">
                <a16:creationId xmlns:a16="http://schemas.microsoft.com/office/drawing/2014/main" id="{E152FDE5-8405-4C1E-B42B-E2FC1ADB30B9}"/>
              </a:ext>
            </a:extLst>
          </p:cNvPr>
          <p:cNvSpPr>
            <a:spLocks noGrp="1"/>
          </p:cNvSpPr>
          <p:nvPr>
            <p:ph idx="1"/>
          </p:nvPr>
        </p:nvSpPr>
        <p:spPr>
          <a:xfrm>
            <a:off x="1307804" y="1733106"/>
            <a:ext cx="9817395" cy="4550735"/>
          </a:xfrm>
        </p:spPr>
        <p:txBody>
          <a:bodyPr>
            <a:noAutofit/>
          </a:bodyPr>
          <a:lstStyle/>
          <a:p>
            <a:pPr algn="just">
              <a:spcBef>
                <a:spcPts val="0"/>
              </a:spcBef>
            </a:pPr>
            <a:r>
              <a:rPr lang="tr-TR" sz="2000" dirty="0"/>
              <a:t>İzleme ve değerlendirme süreci, kurumsal öğrenmeyi ve buna bağlı olarak faaliyetlerin sürekli olarak iyileştirilmesini sağlar. İzleme ve değerlendirme faaliyetleri sonucunda elde edilen bilgiler kullanılarak stratejik plan gözden geçirilir, hedeflenen ve ulaşılan sonuçlar karşılaştırılır. Bu karşılaştırma sonucunda gerekli görülen durumlarda stratejik planın güncellenmesi kararı verilebilir. </a:t>
            </a:r>
          </a:p>
          <a:p>
            <a:pPr algn="just">
              <a:spcBef>
                <a:spcPts val="0"/>
              </a:spcBef>
            </a:pPr>
            <a:r>
              <a:rPr lang="tr-TR" sz="2000" dirty="0"/>
              <a:t>İzleme, amaç ve hedeflere göre kaydedilen ilerlemeyi takip etmek amacıyla uygulama öncesi ve uygulama sırasında sürekli ve sistematik olarak nicel ve nitel verilerin toplandığı ve analiz edildiği tekrarlı bir süreçtir. Performans göstergeleri aracılığıyla amaç ve hedeflerin gerçekleşme sonuçlarının belirli bir sıklıkla izlenmesi ve belirlenen dönemler itibarıyla raporlanarak yöneticilerin değerlendirmesine sunulması izleme faaliyetlerini oluşturur.</a:t>
            </a:r>
          </a:p>
          <a:p>
            <a:pPr algn="just">
              <a:spcBef>
                <a:spcPts val="0"/>
              </a:spcBef>
            </a:pPr>
            <a:r>
              <a:rPr lang="tr-TR" sz="2000" dirty="0"/>
              <a:t>Değerlendirme ise devam eden ya da tamamlanmış faaliyetlerin amaç ve hedeflere ulaşmayı ne ölçüde sağladığı ve karar alma sürecine ne ölçüde katkıda bulunduğunu belirlemek amacıyla yapılan ayrıntılı bir incelemedir. </a:t>
            </a:r>
          </a:p>
        </p:txBody>
      </p:sp>
    </p:spTree>
    <p:extLst>
      <p:ext uri="{BB962C8B-B14F-4D97-AF65-F5344CB8AC3E}">
        <p14:creationId xmlns:p14="http://schemas.microsoft.com/office/powerpoint/2010/main" val="2726156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68B26A-9FB0-4FF5-9CC7-EFF3E9198C06}"/>
              </a:ext>
            </a:extLst>
          </p:cNvPr>
          <p:cNvSpPr>
            <a:spLocks noGrp="1"/>
          </p:cNvSpPr>
          <p:nvPr>
            <p:ph type="title"/>
          </p:nvPr>
        </p:nvSpPr>
        <p:spPr>
          <a:xfrm>
            <a:off x="1837916" y="624110"/>
            <a:ext cx="8911687" cy="667795"/>
          </a:xfrm>
        </p:spPr>
        <p:txBody>
          <a:bodyPr>
            <a:normAutofit/>
          </a:bodyPr>
          <a:lstStyle/>
          <a:p>
            <a:r>
              <a:rPr lang="tr-TR" sz="2800" b="1" dirty="0"/>
              <a:t>YÖKAK</a:t>
            </a:r>
          </a:p>
        </p:txBody>
      </p:sp>
      <p:pic>
        <p:nvPicPr>
          <p:cNvPr id="5" name="İçerik Yer Tutucusu 4">
            <a:extLst>
              <a:ext uri="{FF2B5EF4-FFF2-40B4-BE49-F238E27FC236}">
                <a16:creationId xmlns:a16="http://schemas.microsoft.com/office/drawing/2014/main" id="{8A1117D1-A6C3-4BBB-89FF-F6B702A49263}"/>
              </a:ext>
            </a:extLst>
          </p:cNvPr>
          <p:cNvPicPr>
            <a:picLocks noGrp="1" noChangeAspect="1"/>
          </p:cNvPicPr>
          <p:nvPr>
            <p:ph idx="1"/>
          </p:nvPr>
        </p:nvPicPr>
        <p:blipFill>
          <a:blip r:embed="rId2"/>
          <a:stretch>
            <a:fillRect/>
          </a:stretch>
        </p:blipFill>
        <p:spPr>
          <a:xfrm>
            <a:off x="1702965" y="1568740"/>
            <a:ext cx="8640661" cy="4665149"/>
          </a:xfrm>
        </p:spPr>
      </p:pic>
    </p:spTree>
    <p:extLst>
      <p:ext uri="{BB962C8B-B14F-4D97-AF65-F5344CB8AC3E}">
        <p14:creationId xmlns:p14="http://schemas.microsoft.com/office/powerpoint/2010/main" val="378955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8D8BAF-E449-414A-9960-3432BA35DCE7}"/>
              </a:ext>
            </a:extLst>
          </p:cNvPr>
          <p:cNvSpPr>
            <a:spLocks noGrp="1"/>
          </p:cNvSpPr>
          <p:nvPr>
            <p:ph type="title"/>
          </p:nvPr>
        </p:nvSpPr>
        <p:spPr>
          <a:xfrm>
            <a:off x="1648046" y="701749"/>
            <a:ext cx="9477153" cy="627320"/>
          </a:xfrm>
        </p:spPr>
        <p:txBody>
          <a:bodyPr>
            <a:normAutofit fontScale="90000"/>
          </a:bodyPr>
          <a:lstStyle/>
          <a:p>
            <a:r>
              <a:rPr lang="tr-TR" sz="3600" b="1" dirty="0"/>
              <a:t>Üniversitelerde Stratejik Planlamanın Önemi</a:t>
            </a:r>
          </a:p>
        </p:txBody>
      </p:sp>
      <p:sp>
        <p:nvSpPr>
          <p:cNvPr id="3" name="İçerik Yer Tutucusu 2">
            <a:extLst>
              <a:ext uri="{FF2B5EF4-FFF2-40B4-BE49-F238E27FC236}">
                <a16:creationId xmlns:a16="http://schemas.microsoft.com/office/drawing/2014/main" id="{9A3D19E9-FBE1-4A26-B8E5-A4F055373FF8}"/>
              </a:ext>
            </a:extLst>
          </p:cNvPr>
          <p:cNvSpPr>
            <a:spLocks noGrp="1"/>
          </p:cNvSpPr>
          <p:nvPr>
            <p:ph idx="1"/>
          </p:nvPr>
        </p:nvSpPr>
        <p:spPr>
          <a:xfrm>
            <a:off x="1477926" y="1903228"/>
            <a:ext cx="9647274" cy="4131812"/>
          </a:xfrm>
        </p:spPr>
        <p:txBody>
          <a:bodyPr>
            <a:noAutofit/>
          </a:bodyPr>
          <a:lstStyle/>
          <a:p>
            <a:pPr marL="0" indent="0" algn="just">
              <a:spcBef>
                <a:spcPts val="0"/>
              </a:spcBef>
              <a:buNone/>
            </a:pPr>
            <a:r>
              <a:rPr lang="tr-TR" sz="2000" dirty="0"/>
              <a:t>Gelecek dönemde üniversiteler arasında farklılaşma eğiliminin kapsam ve derinliğinin artmasına yol açacak temel nedenler şöyle sıralanabilir:</a:t>
            </a:r>
          </a:p>
          <a:p>
            <a:pPr>
              <a:spcBef>
                <a:spcPts val="0"/>
              </a:spcBef>
            </a:pPr>
            <a:r>
              <a:rPr lang="tr-TR" sz="2000" dirty="0"/>
              <a:t> Üniversite sayısında artışın devam etmesi</a:t>
            </a:r>
          </a:p>
          <a:p>
            <a:pPr>
              <a:spcBef>
                <a:spcPts val="0"/>
              </a:spcBef>
            </a:pPr>
            <a:r>
              <a:rPr lang="tr-TR" sz="2000" dirty="0"/>
              <a:t> Yükseköğretim sektöründe çeşitliliğin artması</a:t>
            </a:r>
          </a:p>
          <a:p>
            <a:pPr>
              <a:spcBef>
                <a:spcPts val="0"/>
              </a:spcBef>
            </a:pPr>
            <a:r>
              <a:rPr lang="tr-TR" sz="2000" dirty="0"/>
              <a:t> Üniversitelerin </a:t>
            </a:r>
            <a:r>
              <a:rPr lang="tr-TR" sz="2000" dirty="0" err="1"/>
              <a:t>uluslararasılaşma</a:t>
            </a:r>
            <a:r>
              <a:rPr lang="tr-TR" sz="2000" dirty="0"/>
              <a:t> eğiliminin artması</a:t>
            </a:r>
          </a:p>
          <a:p>
            <a:pPr>
              <a:spcBef>
                <a:spcPts val="0"/>
              </a:spcBef>
            </a:pPr>
            <a:r>
              <a:rPr lang="tr-TR" sz="2000" dirty="0"/>
              <a:t> Üniversitelerin maddi kaynak ihtiyacının artması</a:t>
            </a:r>
          </a:p>
          <a:p>
            <a:pPr>
              <a:spcBef>
                <a:spcPts val="0"/>
              </a:spcBef>
            </a:pPr>
            <a:r>
              <a:rPr lang="tr-TR" sz="2000" dirty="0"/>
              <a:t> Üniversitelerin yerel, bölgesel ve ulusal rekabet gücü elde etme veya kalkınma aracı olarak değerlendirilmesi</a:t>
            </a:r>
          </a:p>
          <a:p>
            <a:pPr>
              <a:spcBef>
                <a:spcPts val="0"/>
              </a:spcBef>
            </a:pPr>
            <a:r>
              <a:rPr lang="tr-TR" sz="2000" dirty="0"/>
              <a:t> Ticari mantığın öne çıktığı üçüncü kuşak üniversitelerin ortaya çıkması.</a:t>
            </a:r>
          </a:p>
          <a:p>
            <a:pPr marL="0" indent="0" algn="just">
              <a:spcBef>
                <a:spcPts val="0"/>
              </a:spcBef>
              <a:buNone/>
            </a:pPr>
            <a:r>
              <a:rPr lang="tr-TR" sz="2000" dirty="0"/>
              <a:t>Bu farklılaşma üniversitelerin belirli alanlarda ihtisaslaşmasını zorunlu kılmaktadır. Üniversitelerin rekabetçi bir ortamda yer almaları; idari, mali ve bilimsel özerkliğe sahip olmaları stratejik planların üniversiteye özgü bir yaklaşımla geliştirilmesini gerektirmektedir.</a:t>
            </a:r>
          </a:p>
        </p:txBody>
      </p:sp>
    </p:spTree>
    <p:extLst>
      <p:ext uri="{BB962C8B-B14F-4D97-AF65-F5344CB8AC3E}">
        <p14:creationId xmlns:p14="http://schemas.microsoft.com/office/powerpoint/2010/main" val="3430303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27B45A-7949-4116-BADC-F08FFA91B0ED}"/>
              </a:ext>
            </a:extLst>
          </p:cNvPr>
          <p:cNvSpPr>
            <a:spLocks noGrp="1"/>
          </p:cNvSpPr>
          <p:nvPr>
            <p:ph type="title"/>
          </p:nvPr>
        </p:nvSpPr>
        <p:spPr>
          <a:xfrm>
            <a:off x="1640156" y="805343"/>
            <a:ext cx="8911687" cy="478173"/>
          </a:xfrm>
        </p:spPr>
        <p:txBody>
          <a:bodyPr>
            <a:normAutofit/>
          </a:bodyPr>
          <a:lstStyle/>
          <a:p>
            <a:r>
              <a:rPr lang="tr-TR" sz="2400" b="1" dirty="0"/>
              <a:t>Stratejik Plan-KİDR İlişkisi</a:t>
            </a:r>
          </a:p>
        </p:txBody>
      </p:sp>
      <p:pic>
        <p:nvPicPr>
          <p:cNvPr id="5" name="İçerik Yer Tutucusu 4">
            <a:extLst>
              <a:ext uri="{FF2B5EF4-FFF2-40B4-BE49-F238E27FC236}">
                <a16:creationId xmlns:a16="http://schemas.microsoft.com/office/drawing/2014/main" id="{93588028-D91C-4409-BB15-183381ACEA2A}"/>
              </a:ext>
            </a:extLst>
          </p:cNvPr>
          <p:cNvPicPr>
            <a:picLocks noGrp="1" noChangeAspect="1"/>
          </p:cNvPicPr>
          <p:nvPr>
            <p:ph idx="1"/>
          </p:nvPr>
        </p:nvPicPr>
        <p:blipFill>
          <a:blip r:embed="rId2"/>
          <a:stretch>
            <a:fillRect/>
          </a:stretch>
        </p:blipFill>
        <p:spPr>
          <a:xfrm>
            <a:off x="1199626" y="1375794"/>
            <a:ext cx="10142290" cy="5482206"/>
          </a:xfrm>
        </p:spPr>
      </p:pic>
    </p:spTree>
    <p:extLst>
      <p:ext uri="{BB962C8B-B14F-4D97-AF65-F5344CB8AC3E}">
        <p14:creationId xmlns:p14="http://schemas.microsoft.com/office/powerpoint/2010/main" val="1236887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03BBEA-4032-4548-8CE7-D31F58E7D6E9}"/>
              </a:ext>
            </a:extLst>
          </p:cNvPr>
          <p:cNvSpPr>
            <a:spLocks noGrp="1"/>
          </p:cNvSpPr>
          <p:nvPr>
            <p:ph type="title"/>
          </p:nvPr>
        </p:nvSpPr>
        <p:spPr>
          <a:xfrm>
            <a:off x="1648046" y="822961"/>
            <a:ext cx="9477153" cy="612434"/>
          </a:xfrm>
        </p:spPr>
        <p:txBody>
          <a:bodyPr>
            <a:normAutofit fontScale="90000"/>
          </a:bodyPr>
          <a:lstStyle/>
          <a:p>
            <a:r>
              <a:rPr lang="tr-TR" sz="3600" b="1" dirty="0"/>
              <a:t>Stratejik Plan Hazırlama Kılavuzunun Amacı </a:t>
            </a:r>
          </a:p>
        </p:txBody>
      </p:sp>
      <p:sp>
        <p:nvSpPr>
          <p:cNvPr id="3" name="İçerik Yer Tutucusu 2">
            <a:extLst>
              <a:ext uri="{FF2B5EF4-FFF2-40B4-BE49-F238E27FC236}">
                <a16:creationId xmlns:a16="http://schemas.microsoft.com/office/drawing/2014/main" id="{40A325E4-682C-492B-AA05-3CB237762815}"/>
              </a:ext>
            </a:extLst>
          </p:cNvPr>
          <p:cNvSpPr>
            <a:spLocks noGrp="1"/>
          </p:cNvSpPr>
          <p:nvPr>
            <p:ph idx="1"/>
          </p:nvPr>
        </p:nvSpPr>
        <p:spPr>
          <a:xfrm>
            <a:off x="1435394" y="2264734"/>
            <a:ext cx="9689805" cy="3770305"/>
          </a:xfrm>
        </p:spPr>
        <p:txBody>
          <a:bodyPr/>
          <a:lstStyle/>
          <a:p>
            <a:pPr algn="just">
              <a:spcBef>
                <a:spcPts val="0"/>
              </a:spcBef>
            </a:pPr>
            <a:r>
              <a:rPr lang="tr-TR" sz="2000" dirty="0"/>
              <a:t>Üniversite birimlerine stratejik planlamanın gereğini anlatmak.</a:t>
            </a:r>
          </a:p>
          <a:p>
            <a:pPr algn="just">
              <a:spcBef>
                <a:spcPts val="0"/>
              </a:spcBef>
            </a:pPr>
            <a:r>
              <a:rPr lang="tr-TR" sz="2000" dirty="0"/>
              <a:t>Üniversitenin tüm birimlerinin stratejik planlamasında standardı sağlamak.</a:t>
            </a:r>
          </a:p>
          <a:p>
            <a:pPr algn="just">
              <a:spcBef>
                <a:spcPts val="0"/>
              </a:spcBef>
            </a:pPr>
            <a:r>
              <a:rPr lang="tr-TR" sz="2000" dirty="0"/>
              <a:t>Birimlerin katılımını en üst birimden en alt birime doğru değil en alt birimden en üst birime taşımak.</a:t>
            </a:r>
          </a:p>
          <a:p>
            <a:pPr algn="just">
              <a:spcBef>
                <a:spcPts val="0"/>
              </a:spcBef>
            </a:pPr>
            <a:r>
              <a:rPr lang="tr-TR" sz="2000" dirty="0"/>
              <a:t>Kaynakların kullanımı ile amaç ve hedeflerin </a:t>
            </a:r>
            <a:r>
              <a:rPr lang="tr-TR" sz="2000" dirty="0" err="1"/>
              <a:t>önceliklendirilmesinde</a:t>
            </a:r>
            <a:r>
              <a:rPr lang="tr-TR" sz="2000" dirty="0"/>
              <a:t> etkinliği artırmak.</a:t>
            </a:r>
          </a:p>
          <a:p>
            <a:pPr algn="just">
              <a:spcBef>
                <a:spcPts val="0"/>
              </a:spcBef>
            </a:pPr>
            <a:r>
              <a:rPr lang="tr-TR" sz="2000" dirty="0"/>
              <a:t>Performans değerlendirmesinin daha iyi yapılarak kanıta dayalı karar alınmasını sağlamak</a:t>
            </a:r>
          </a:p>
          <a:p>
            <a:pPr algn="just">
              <a:spcBef>
                <a:spcPts val="0"/>
              </a:spcBef>
            </a:pPr>
            <a:r>
              <a:rPr lang="tr-TR" sz="2000" dirty="0"/>
              <a:t>Stratejik planlamada tüm birimler arasında eşgüdümü sağlayarak KAYSERİ Üniversitesinin stratejik planını oluşturmaktır. </a:t>
            </a:r>
          </a:p>
          <a:p>
            <a:endParaRPr lang="tr-TR" dirty="0"/>
          </a:p>
        </p:txBody>
      </p:sp>
    </p:spTree>
    <p:extLst>
      <p:ext uri="{BB962C8B-B14F-4D97-AF65-F5344CB8AC3E}">
        <p14:creationId xmlns:p14="http://schemas.microsoft.com/office/powerpoint/2010/main" val="2623872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FAA43E-1480-4950-BA6F-9E8821753754}"/>
              </a:ext>
            </a:extLst>
          </p:cNvPr>
          <p:cNvSpPr>
            <a:spLocks noGrp="1"/>
          </p:cNvSpPr>
          <p:nvPr>
            <p:ph type="title"/>
          </p:nvPr>
        </p:nvSpPr>
        <p:spPr>
          <a:xfrm>
            <a:off x="1754372" y="765544"/>
            <a:ext cx="9370828" cy="776177"/>
          </a:xfrm>
        </p:spPr>
        <p:txBody>
          <a:bodyPr>
            <a:normAutofit/>
          </a:bodyPr>
          <a:lstStyle/>
          <a:p>
            <a:r>
              <a:rPr lang="tr-TR" sz="3600" b="1" dirty="0"/>
              <a:t>TANIMLAR</a:t>
            </a:r>
          </a:p>
        </p:txBody>
      </p:sp>
      <p:sp>
        <p:nvSpPr>
          <p:cNvPr id="3" name="İçerik Yer Tutucusu 2">
            <a:extLst>
              <a:ext uri="{FF2B5EF4-FFF2-40B4-BE49-F238E27FC236}">
                <a16:creationId xmlns:a16="http://schemas.microsoft.com/office/drawing/2014/main" id="{2E459400-96E9-4363-A897-37067DA18610}"/>
              </a:ext>
            </a:extLst>
          </p:cNvPr>
          <p:cNvSpPr>
            <a:spLocks noGrp="1"/>
          </p:cNvSpPr>
          <p:nvPr>
            <p:ph idx="1"/>
          </p:nvPr>
        </p:nvSpPr>
        <p:spPr>
          <a:xfrm>
            <a:off x="1435395" y="1987901"/>
            <a:ext cx="9689805" cy="4227505"/>
          </a:xfrm>
        </p:spPr>
        <p:txBody>
          <a:bodyPr>
            <a:normAutofit/>
          </a:bodyPr>
          <a:lstStyle/>
          <a:p>
            <a:pPr algn="just"/>
            <a:r>
              <a:rPr lang="tr-TR" sz="2000" b="1" dirty="0"/>
              <a:t>Kalite:</a:t>
            </a:r>
            <a:r>
              <a:rPr lang="tr-TR" sz="2000" dirty="0"/>
              <a:t>  Bir ürün veya hizmetin belirlenen veya olabilecek ihtiyaçları karşılama kabiliyetine dayanan özelliklerin toplamıdır</a:t>
            </a:r>
          </a:p>
          <a:p>
            <a:pPr algn="just"/>
            <a:r>
              <a:rPr lang="tr-TR" sz="2000" b="1" dirty="0"/>
              <a:t>Strateji:</a:t>
            </a:r>
            <a:r>
              <a:rPr lang="tr-TR" sz="2000" dirty="0"/>
              <a:t> Stratejiler, üniversitenin hedeflerine nasıl ulaşılacağını gösteren kararlar bütünüdür. İyi belirlenmiş stratejiler olmaksızın hedefleri etkili bir biçimde uygulamaya geçirmek mümkün değildir.</a:t>
            </a:r>
          </a:p>
          <a:p>
            <a:pPr algn="just"/>
            <a:r>
              <a:rPr lang="tr-TR" sz="2000" b="1" dirty="0"/>
              <a:t>Stratejik Planlama: </a:t>
            </a:r>
            <a:r>
              <a:rPr lang="tr-TR" sz="2000" dirty="0"/>
              <a:t>Stratejik planlama bir kurumun kendini, ne olduğunu, ne olmak istediğini ve gelecek 5-10 yıl içerisinde nasıl bir yol izleyerek hedeflerine varacağını bildiren bir yol haritasıdır. Stratejik planlama eski deneyimleri görmeye ve yeni fırsatları ortaya çıkarmaya, öncelikleri belirlemeye yarayan bir süreçtir </a:t>
            </a:r>
          </a:p>
        </p:txBody>
      </p:sp>
    </p:spTree>
    <p:extLst>
      <p:ext uri="{BB962C8B-B14F-4D97-AF65-F5344CB8AC3E}">
        <p14:creationId xmlns:p14="http://schemas.microsoft.com/office/powerpoint/2010/main" val="4252228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739A3C-A7B9-46C3-A602-33B7EA93E8EB}"/>
              </a:ext>
            </a:extLst>
          </p:cNvPr>
          <p:cNvSpPr>
            <a:spLocks noGrp="1"/>
          </p:cNvSpPr>
          <p:nvPr>
            <p:ph type="title"/>
          </p:nvPr>
        </p:nvSpPr>
        <p:spPr>
          <a:xfrm>
            <a:off x="1775636" y="642594"/>
            <a:ext cx="9349563" cy="654578"/>
          </a:xfrm>
        </p:spPr>
        <p:txBody>
          <a:bodyPr>
            <a:normAutofit/>
          </a:bodyPr>
          <a:lstStyle/>
          <a:p>
            <a:r>
              <a:rPr lang="tr-TR" sz="3600" b="1" dirty="0"/>
              <a:t>TANIMLAR</a:t>
            </a:r>
          </a:p>
        </p:txBody>
      </p:sp>
      <p:sp>
        <p:nvSpPr>
          <p:cNvPr id="3" name="İçerik Yer Tutucusu 2">
            <a:extLst>
              <a:ext uri="{FF2B5EF4-FFF2-40B4-BE49-F238E27FC236}">
                <a16:creationId xmlns:a16="http://schemas.microsoft.com/office/drawing/2014/main" id="{33E8709B-BC43-4071-9E9B-62261C998EF8}"/>
              </a:ext>
            </a:extLst>
          </p:cNvPr>
          <p:cNvSpPr>
            <a:spLocks noGrp="1"/>
          </p:cNvSpPr>
          <p:nvPr>
            <p:ph idx="1"/>
          </p:nvPr>
        </p:nvSpPr>
        <p:spPr>
          <a:xfrm>
            <a:off x="1414130" y="1733107"/>
            <a:ext cx="9711070" cy="4301933"/>
          </a:xfrm>
        </p:spPr>
        <p:txBody>
          <a:bodyPr>
            <a:normAutofit fontScale="92500" lnSpcReduction="10000"/>
          </a:bodyPr>
          <a:lstStyle/>
          <a:p>
            <a:pPr algn="just"/>
            <a:r>
              <a:rPr lang="tr-TR" sz="2000" b="1" dirty="0"/>
              <a:t>Hedef Kartı: </a:t>
            </a:r>
            <a:r>
              <a:rPr lang="tr-TR" sz="2000" dirty="0"/>
              <a:t>Amaç ve hedef ifadeleri ile performans göstergelerini, gösterge değerlerini, göstergelerin hedefe etkisini, sorumlu ve işbirliği yapılacak birimleri, riskleri, stratejileri, maliyetleri, tespitler ve ihtiyaçları içeren karttır. </a:t>
            </a:r>
          </a:p>
          <a:p>
            <a:pPr algn="just"/>
            <a:r>
              <a:rPr lang="tr-TR" sz="2000" b="1" dirty="0"/>
              <a:t>Performans Göstergesi: </a:t>
            </a:r>
            <a:r>
              <a:rPr lang="tr-TR" sz="2000" dirty="0"/>
              <a:t>Stratejik planda hedeflerin </a:t>
            </a:r>
            <a:r>
              <a:rPr lang="tr-TR" sz="2000" dirty="0" err="1"/>
              <a:t>ölçülebilirliğini</a:t>
            </a:r>
            <a:r>
              <a:rPr lang="tr-TR" sz="2000" dirty="0"/>
              <a:t> miktar ve zaman boyutuyla ifade eden araçlardır. </a:t>
            </a:r>
          </a:p>
          <a:p>
            <a:pPr algn="just"/>
            <a:r>
              <a:rPr lang="tr-TR" sz="2000" b="1" dirty="0"/>
              <a:t>Stratejik Plan Değerlendirme Raporu: </a:t>
            </a:r>
            <a:r>
              <a:rPr lang="tr-TR" sz="2000" dirty="0"/>
              <a:t>İzleme tabloları ile değerlendirme sorularının cevaplarını içeren ve her yıl Şubat ayının sonuna kadar hazırlanan rapordur. </a:t>
            </a:r>
          </a:p>
          <a:p>
            <a:pPr algn="just"/>
            <a:r>
              <a:rPr lang="tr-TR" sz="2000" b="1" dirty="0"/>
              <a:t>Stratejik Plan Gerçekleşme Raporu: </a:t>
            </a:r>
            <a:r>
              <a:rPr lang="tr-TR" sz="2000" dirty="0"/>
              <a:t>Stratejik plan dönemi sonunda hazırlanan stratejik plan değerlendirme raporudur. </a:t>
            </a:r>
          </a:p>
          <a:p>
            <a:pPr algn="just"/>
            <a:r>
              <a:rPr lang="tr-TR" sz="2000" b="1" dirty="0"/>
              <a:t>Stratejik Plan İzleme Raporu: </a:t>
            </a:r>
            <a:r>
              <a:rPr lang="tr-TR" sz="2000" dirty="0"/>
              <a:t>Stratejik plandaki performans göstergelerine ilişkin Ocak-Haziran dönemi gerçekleşmelerinin izlenmesine imkân veren ve her yıl Temmuz ayının sonuna kadar hazırlanan </a:t>
            </a:r>
            <a:r>
              <a:rPr lang="tr-TR" dirty="0"/>
              <a:t>rapordur. </a:t>
            </a:r>
          </a:p>
          <a:p>
            <a:endParaRPr lang="tr-TR" dirty="0"/>
          </a:p>
        </p:txBody>
      </p:sp>
    </p:spTree>
    <p:extLst>
      <p:ext uri="{BB962C8B-B14F-4D97-AF65-F5344CB8AC3E}">
        <p14:creationId xmlns:p14="http://schemas.microsoft.com/office/powerpoint/2010/main" val="2981344623"/>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343</TotalTime>
  <Words>1468</Words>
  <Application>Microsoft Office PowerPoint</Application>
  <PresentationFormat>Geniş ekran</PresentationFormat>
  <Paragraphs>94</Paragraphs>
  <Slides>30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30</vt:i4>
      </vt:variant>
    </vt:vector>
  </HeadingPairs>
  <TitlesOfParts>
    <vt:vector size="34" baseType="lpstr">
      <vt:lpstr>Arial</vt:lpstr>
      <vt:lpstr>Century Gothic</vt:lpstr>
      <vt:lpstr>Wingdings 3</vt:lpstr>
      <vt:lpstr>Duman</vt:lpstr>
      <vt:lpstr>KAYSERİ ÜNİVERSİTESİ STRATEJİK PLAN HAZIRLAMA KILAVUZU</vt:lpstr>
      <vt:lpstr>Neden Kalite Çalışmaları?</vt:lpstr>
      <vt:lpstr>Neden Kalite Çalışmaları?</vt:lpstr>
      <vt:lpstr>YÖKAK</vt:lpstr>
      <vt:lpstr>Üniversitelerde Stratejik Planlamanın Önemi</vt:lpstr>
      <vt:lpstr>Stratejik Plan-KİDR İlişkisi</vt:lpstr>
      <vt:lpstr>Stratejik Plan Hazırlama Kılavuzunun Amacı </vt:lpstr>
      <vt:lpstr>TANIMLAR</vt:lpstr>
      <vt:lpstr>TANIMLAR</vt:lpstr>
      <vt:lpstr>PowerPoint Sunusu</vt:lpstr>
      <vt:lpstr>PowerPoint Sunusu</vt:lpstr>
      <vt:lpstr>Stratejik Planlama Sürecinde Roller ve Sorumluluklar (Devam)</vt:lpstr>
      <vt:lpstr>Stratejik Planlama Sürecinde Roller ve Sorumluluklar (Devam)</vt:lpstr>
      <vt:lpstr>Stratejik Planlama Sürecinde Roller ve Sorumluluklar (Devam)</vt:lpstr>
      <vt:lpstr>Planın Sahiplenilmesi</vt:lpstr>
      <vt:lpstr>PowerPoint Sunusu</vt:lpstr>
      <vt:lpstr>PowerPoint Sunusu</vt:lpstr>
      <vt:lpstr>PowerPoint Sunusu</vt:lpstr>
      <vt:lpstr>PowerPoint Sunusu</vt:lpstr>
      <vt:lpstr>Misyon:   Kayseri Üniversitesi, uygulama ve proje odaklı, iş dünyası ile bütünleşen, bölgesel kalkınmaya katkı sağlayan ve nitelikli insangücünü yetiştirerek toplumsal fayda oluşturan bir üniversitedir.  </vt:lpstr>
      <vt:lpstr>Vizyon:  Uygulama odaklı,  öncü ve örnek  bir üniversite olmak</vt:lpstr>
      <vt:lpstr>Vizyon Bildirimi Oluşturulurken Cevaplandırılması Gereken Sorular </vt:lpstr>
      <vt:lpstr>FARKLILAŞMA STRATEJİSİ</vt:lpstr>
      <vt:lpstr>PowerPoint Sunusu</vt:lpstr>
      <vt:lpstr>PowerPoint Sunusu</vt:lpstr>
      <vt:lpstr>Amaçlar:  Üniversitenin hizmetlerine ilişkin politikaların uygulanmasıyla elde edilecek sonuçların kavramsal ifadesidir. Söz konusu sonuçlar, genellikle durum analizinde ortaya çıkan sorunların çözümü ya da paydaşların ve üniversitenin ihtiyaçlarının karşılanmasıyla ilgilidir.</vt:lpstr>
      <vt:lpstr>Hedefler:  Hedefler, amaçların gerçekleştirilmesine yönelik öngörülen çıktı ve sonuçların tanımlanmış bir zaman dilimi içerisinde nitelik ve nicelik olarak ifadesidir. Hedeflerin miktar ve zaman cinsinden ifade edilebilir olması gerekmektedir</vt:lpstr>
      <vt:lpstr>PerformansGöstergeleri: Belirlenen hedeflere ne ölçüde ulaşıldığının ortaya konulmasında kullanılır. Performans göstergeleri, ölçülebilirliğin sağlanması için miktar ve zaman boyutunu içerecek şekilde ifade edilir. Bu çerçevede performans göstergeleri girdi, çıktı, sonuç, kalite ve verimlilik göstergeleri olarak sınıflandırılır. </vt:lpstr>
      <vt:lpstr>MALİYETLENDİRME</vt:lpstr>
      <vt:lpstr>İZLEME VE DEĞERLENDİRME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KAYSERİ ÜNİVERSİTESİ STRATEJİK PLAN HAZIRLAMA KLAVUZU</dc:title>
  <dc:creator>SERELMAK</dc:creator>
  <cp:lastModifiedBy>DELL</cp:lastModifiedBy>
  <cp:revision>40</cp:revision>
  <dcterms:created xsi:type="dcterms:W3CDTF">2020-02-09T15:08:59Z</dcterms:created>
  <dcterms:modified xsi:type="dcterms:W3CDTF">2020-02-18T10:11:27Z</dcterms:modified>
</cp:coreProperties>
</file>