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1" r:id="rId4"/>
    <p:sldId id="262" r:id="rId5"/>
    <p:sldId id="263" r:id="rId6"/>
    <p:sldId id="260" r:id="rId7"/>
    <p:sldId id="307" r:id="rId8"/>
    <p:sldId id="359" r:id="rId9"/>
    <p:sldId id="358" r:id="rId10"/>
    <p:sldId id="357" r:id="rId11"/>
    <p:sldId id="333" r:id="rId12"/>
    <p:sldId id="342" r:id="rId13"/>
    <p:sldId id="343" r:id="rId14"/>
    <p:sldId id="344" r:id="rId15"/>
    <p:sldId id="345" r:id="rId16"/>
    <p:sldId id="335" r:id="rId17"/>
    <p:sldId id="340" r:id="rId18"/>
    <p:sldId id="336" r:id="rId19"/>
    <p:sldId id="337" r:id="rId20"/>
    <p:sldId id="338" r:id="rId21"/>
    <p:sldId id="356" r:id="rId22"/>
    <p:sldId id="346" r:id="rId23"/>
    <p:sldId id="295" r:id="rId24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0034E4C-DBC3-4769-825C-4E2B1B5C7D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D200A417-3779-48A4-8222-7E88748594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C1033B7F-E86B-4BCB-8CE5-4961489824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BAD58-B4AD-4C88-A5C9-B94562D57C76}" type="datetimeFigureOut">
              <a:rPr lang="tr-TR" smtClean="0"/>
              <a:t>25.02.2021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6DF691C9-A652-4F11-9390-3F1D446935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4EAB610E-D43C-4448-8A83-19CB55C526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E3C5B-7096-49A7-9739-F0F443A6AE1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456105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4A4716B-BB94-4F22-B8CC-E9377CC4B2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A129F2D4-A664-445A-9BB4-390698ED02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643B1A30-C608-42ED-AC77-6E22E6865E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BAD58-B4AD-4C88-A5C9-B94562D57C76}" type="datetimeFigureOut">
              <a:rPr lang="tr-TR" smtClean="0"/>
              <a:t>25.02.2021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F0A488F0-3522-4613-BBF8-924ECCA2B1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1A50FBA0-20E2-423B-9DD0-B89B9A14ED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E3C5B-7096-49A7-9739-F0F443A6AE1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860823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B5A54E0F-0A07-4C10-87B7-40A7573FE3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37AFAA3C-0446-4C8A-B8AE-98747A57B3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6FE6609E-D686-480F-BE04-68423912FA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BAD58-B4AD-4C88-A5C9-B94562D57C76}" type="datetimeFigureOut">
              <a:rPr lang="tr-TR" smtClean="0"/>
              <a:t>25.02.2021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9840857C-80E0-498F-8A64-FB7A440FAD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CEAB21F8-2C4A-4CFE-A055-22C19F9F7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E3C5B-7096-49A7-9739-F0F443A6AE1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306546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9B453CE-8D23-46FE-AB4B-C01628FFD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854317B-F1E0-4826-9EE2-EE950AADF1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1FF6AC7A-CE59-41F0-B3F4-DAF247E7B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BAD58-B4AD-4C88-A5C9-B94562D57C76}" type="datetimeFigureOut">
              <a:rPr lang="tr-TR" smtClean="0"/>
              <a:t>25.02.2021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49CB5E45-9810-49EF-8DE2-3D71E08622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00A9D982-A725-426E-8D9C-58A587FD1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E3C5B-7096-49A7-9739-F0F443A6AE1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939617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FA400EC-4956-41C0-8F43-9E2CD00BAA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CAF2621B-1A78-44D3-A98A-CA6A3A9AAF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22E068E7-02B0-4590-AB09-3678DEB64D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BAD58-B4AD-4C88-A5C9-B94562D57C76}" type="datetimeFigureOut">
              <a:rPr lang="tr-TR" smtClean="0"/>
              <a:t>25.02.2021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2C177583-AA39-411F-A3E5-BAF9CA4AA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2A7446FA-E983-49D8-8172-8956BC7B1C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E3C5B-7096-49A7-9739-F0F443A6AE1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246512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29BD36B-4798-4144-944C-F5EB4DDA22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3E81D40-C16B-4FA5-80BC-E74D6E328C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C358DB0A-E982-43B6-ADA8-A9C3C64699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73AAE344-227A-4A9D-ACAB-F35EE4B51C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BAD58-B4AD-4C88-A5C9-B94562D57C76}" type="datetimeFigureOut">
              <a:rPr lang="tr-TR" smtClean="0"/>
              <a:t>25.02.2021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5D2D2FBA-DED4-412E-9075-22789614B3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28EB6603-F0B7-4F6E-A5B0-05D8A990A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E3C5B-7096-49A7-9739-F0F443A6AE1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3269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7958C84-4109-4239-9611-7C5CB2A378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B697F1EE-967A-4490-9893-34EA92E067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0940D1EF-F4AA-4618-9681-90F0800C0A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05E61D92-05F2-4675-AE06-99F19E31F1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5571D600-2360-4CC5-AC0B-5497E23D030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7DAAAD84-AE98-41E2-9A17-8B17704DB8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BAD58-B4AD-4C88-A5C9-B94562D57C76}" type="datetimeFigureOut">
              <a:rPr lang="tr-TR" smtClean="0"/>
              <a:t>25.02.2021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2760AC68-1AE2-427B-AF9D-E4D76D680F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14B8C1D7-FE96-4BF1-B6A1-90835F1880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E3C5B-7096-49A7-9739-F0F443A6AE1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84348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EB17BC1-E968-45BF-B920-B64A03CD74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0F5E3456-31AC-446A-941D-9D852F76B6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BAD58-B4AD-4C88-A5C9-B94562D57C76}" type="datetimeFigureOut">
              <a:rPr lang="tr-TR" smtClean="0"/>
              <a:t>25.02.2021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561460E7-CC57-4BDA-A08F-F4689DCEDA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5850822A-7786-4129-BCB1-54F49A23A8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E3C5B-7096-49A7-9739-F0F443A6AE1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517525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3A44B062-8C5C-4288-9C52-35C29B2C1C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BAD58-B4AD-4C88-A5C9-B94562D57C76}" type="datetimeFigureOut">
              <a:rPr lang="tr-TR" smtClean="0"/>
              <a:t>25.02.2021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C0605806-452F-417D-90C5-F4F85402BB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7B72B19A-07DC-40ED-881E-C0C3D40F2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E3C5B-7096-49A7-9739-F0F443A6AE1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400642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1F3192E-7031-4345-AEBD-5579CBBA24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CD9CE30-5167-49C4-93B3-3026AA9DFF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1FCD60B7-4DE3-482F-AE10-B30647F52D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00DC8C3D-8D6C-4482-ABFC-0F6C27FEEB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BAD58-B4AD-4C88-A5C9-B94562D57C76}" type="datetimeFigureOut">
              <a:rPr lang="tr-TR" smtClean="0"/>
              <a:t>25.02.2021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A467F8C7-85D5-4C68-B4F8-5E64752EBD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975E61DA-D580-45C1-9706-E9FE927BD2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E3C5B-7096-49A7-9739-F0F443A6AE1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189013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2F03CCE-A830-42EF-8906-0508477BC0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94E7CF88-0DCC-4BDD-B692-52299C8F3DD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12BFE3F7-852C-4EF0-923C-75CBEE2358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0336FD29-8D60-4F86-A934-63D2A657C7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BAD58-B4AD-4C88-A5C9-B94562D57C76}" type="datetimeFigureOut">
              <a:rPr lang="tr-TR" smtClean="0"/>
              <a:t>25.02.2021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AD685273-D316-47A3-AAB5-9A86BFAAA5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69BC91EF-F8B8-4155-ADC9-AAFE154899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E3C5B-7096-49A7-9739-F0F443A6AE1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48603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85F7537C-BAC0-4D6A-AAB0-0A84C0B382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94B7AF48-4DF6-48C4-B59B-0A2A49784D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7D45574B-21EE-4403-B3DD-A33BB400B3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2BAD58-B4AD-4C88-A5C9-B94562D57C76}" type="datetimeFigureOut">
              <a:rPr lang="tr-TR" smtClean="0"/>
              <a:t>25.02.2021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A39535DF-C763-4EAF-A86E-ADF1E70C43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7F070288-E8DC-4715-B0B4-BF9806CB25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9E3C5B-7096-49A7-9739-F0F443A6AE1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31481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mailto:kalite@kayseri.edu.tr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etin kutusu 7">
            <a:extLst>
              <a:ext uri="{FF2B5EF4-FFF2-40B4-BE49-F238E27FC236}">
                <a16:creationId xmlns:a16="http://schemas.microsoft.com/office/drawing/2014/main" id="{06398941-E8DA-408B-9659-CB7A187E0941}"/>
              </a:ext>
            </a:extLst>
          </p:cNvPr>
          <p:cNvSpPr txBox="1"/>
          <p:nvPr/>
        </p:nvSpPr>
        <p:spPr>
          <a:xfrm>
            <a:off x="5428694" y="5794528"/>
            <a:ext cx="18820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>
                <a:solidFill>
                  <a:srgbClr val="002060"/>
                </a:solidFill>
              </a:rPr>
              <a:t>KAYSERİ </a:t>
            </a:r>
          </a:p>
          <a:p>
            <a:pPr algn="ctr"/>
            <a:r>
              <a:rPr lang="tr-TR" b="1" dirty="0">
                <a:solidFill>
                  <a:srgbClr val="002060"/>
                </a:solidFill>
              </a:rPr>
              <a:t>25 Şubat 2021</a:t>
            </a:r>
          </a:p>
        </p:txBody>
      </p:sp>
      <p:pic>
        <p:nvPicPr>
          <p:cNvPr id="10" name="Resim 9">
            <a:extLst>
              <a:ext uri="{FF2B5EF4-FFF2-40B4-BE49-F238E27FC236}">
                <a16:creationId xmlns:a16="http://schemas.microsoft.com/office/drawing/2014/main" id="{49000A8B-B7D2-432E-95C9-07621BF582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97087" y="202478"/>
            <a:ext cx="951527" cy="939994"/>
          </a:xfrm>
          <a:prstGeom prst="rect">
            <a:avLst/>
          </a:prstGeom>
        </p:spPr>
      </p:pic>
      <p:pic>
        <p:nvPicPr>
          <p:cNvPr id="12" name="Resim 11">
            <a:extLst>
              <a:ext uri="{FF2B5EF4-FFF2-40B4-BE49-F238E27FC236}">
                <a16:creationId xmlns:a16="http://schemas.microsoft.com/office/drawing/2014/main" id="{7C7E0493-41C5-44C6-9E3D-3C30790421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349" y="393495"/>
            <a:ext cx="2638425" cy="866775"/>
          </a:xfrm>
          <a:prstGeom prst="rect">
            <a:avLst/>
          </a:prstGeom>
        </p:spPr>
      </p:pic>
      <p:sp>
        <p:nvSpPr>
          <p:cNvPr id="3" name="Dikdörtgen: Köşeleri Yuvarlatılmış 2">
            <a:extLst>
              <a:ext uri="{FF2B5EF4-FFF2-40B4-BE49-F238E27FC236}">
                <a16:creationId xmlns:a16="http://schemas.microsoft.com/office/drawing/2014/main" id="{A3E37978-EFE8-4138-B661-2B45F00C6AD7}"/>
              </a:ext>
            </a:extLst>
          </p:cNvPr>
          <p:cNvSpPr/>
          <p:nvPr/>
        </p:nvSpPr>
        <p:spPr>
          <a:xfrm>
            <a:off x="2272683" y="2539014"/>
            <a:ext cx="8194090" cy="2059619"/>
          </a:xfrm>
          <a:prstGeom prst="roundRect">
            <a:avLst/>
          </a:prstGeom>
          <a:solidFill>
            <a:schemeClr val="accent5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Metin kutusu 1">
            <a:extLst>
              <a:ext uri="{FF2B5EF4-FFF2-40B4-BE49-F238E27FC236}">
                <a16:creationId xmlns:a16="http://schemas.microsoft.com/office/drawing/2014/main" id="{862E626C-38B5-4463-8DB8-5B98D78FA187}"/>
              </a:ext>
            </a:extLst>
          </p:cNvPr>
          <p:cNvSpPr txBox="1"/>
          <p:nvPr/>
        </p:nvSpPr>
        <p:spPr>
          <a:xfrm>
            <a:off x="4107401" y="3013501"/>
            <a:ext cx="4524653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tr-TR" sz="2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KURUMSAL DIŞ DEĞERLENDİRME </a:t>
            </a:r>
          </a:p>
          <a:p>
            <a:r>
              <a:rPr lang="tr-TR" sz="2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   BİLGİLENDİRME TOPLANTISI</a:t>
            </a:r>
          </a:p>
        </p:txBody>
      </p:sp>
    </p:spTree>
    <p:extLst>
      <p:ext uri="{BB962C8B-B14F-4D97-AF65-F5344CB8AC3E}">
        <p14:creationId xmlns:p14="http://schemas.microsoft.com/office/powerpoint/2010/main" val="31713801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0BCB46F1-63E0-496B-8DF9-B4E9E3F399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492" y="914400"/>
            <a:ext cx="10163824" cy="4580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8444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C13ED615-41AB-40DC-966C-51AD95723D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644" y="722281"/>
            <a:ext cx="9866316" cy="5287902"/>
          </a:xfrm>
          <a:prstGeom prst="rect">
            <a:avLst/>
          </a:prstGeom>
        </p:spPr>
      </p:pic>
      <p:sp>
        <p:nvSpPr>
          <p:cNvPr id="6" name="Ok: Sağ 5">
            <a:extLst>
              <a:ext uri="{FF2B5EF4-FFF2-40B4-BE49-F238E27FC236}">
                <a16:creationId xmlns:a16="http://schemas.microsoft.com/office/drawing/2014/main" id="{E09C2C6A-7E55-4595-9D79-46AE8A594C2F}"/>
              </a:ext>
            </a:extLst>
          </p:cNvPr>
          <p:cNvSpPr/>
          <p:nvPr/>
        </p:nvSpPr>
        <p:spPr>
          <a:xfrm>
            <a:off x="10086960" y="3488924"/>
            <a:ext cx="770430" cy="1793289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0" name="Resim 9">
            <a:extLst>
              <a:ext uri="{FF2B5EF4-FFF2-40B4-BE49-F238E27FC236}">
                <a16:creationId xmlns:a16="http://schemas.microsoft.com/office/drawing/2014/main" id="{1D7B9940-EADC-4C69-B323-F0713DA38E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7247" y="3669338"/>
            <a:ext cx="1123626" cy="1186207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AE523A02-F23D-437E-987F-3C486375DC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5662" y="57940"/>
            <a:ext cx="857343" cy="846951"/>
          </a:xfrm>
          <a:prstGeom prst="rect">
            <a:avLst/>
          </a:prstGeom>
        </p:spPr>
      </p:pic>
      <p:pic>
        <p:nvPicPr>
          <p:cNvPr id="8" name="Resim 7">
            <a:extLst>
              <a:ext uri="{FF2B5EF4-FFF2-40B4-BE49-F238E27FC236}">
                <a16:creationId xmlns:a16="http://schemas.microsoft.com/office/drawing/2014/main" id="{CD1B143A-CDEC-46C1-9590-27AC557F20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8035" y="275593"/>
            <a:ext cx="1716190" cy="563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6097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F5A55CC-71A6-4559-82FB-4056B70AB5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64620"/>
            <a:ext cx="10515600" cy="1325563"/>
          </a:xfrm>
        </p:spPr>
        <p:txBody>
          <a:bodyPr/>
          <a:lstStyle/>
          <a:p>
            <a:r>
              <a:rPr lang="tr-TR" b="1" dirty="0">
                <a:solidFill>
                  <a:srgbClr val="C00000"/>
                </a:solidFill>
              </a:rPr>
              <a:t>DEĞERLENDİRME SÜRECİ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39ACA510-0798-40E0-922D-5A6830BFDB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115884"/>
            <a:ext cx="10286921" cy="2763775"/>
          </a:xfrm>
          <a:prstGeom prst="rect">
            <a:avLst/>
          </a:prstGeom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63515EBB-F16C-4673-B653-28592D233F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85662" y="57940"/>
            <a:ext cx="857343" cy="846951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787AB53E-0B44-4D77-B92B-3D67FE7985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8035" y="275593"/>
            <a:ext cx="1716190" cy="563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9094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88AB442-E720-4842-80E3-F4C6C8482C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950" y="835643"/>
            <a:ext cx="9880107" cy="673562"/>
          </a:xfrm>
        </p:spPr>
        <p:txBody>
          <a:bodyPr>
            <a:normAutofit fontScale="90000"/>
          </a:bodyPr>
          <a:lstStyle/>
          <a:p>
            <a:r>
              <a:rPr lang="tr-TR" b="1" dirty="0">
                <a:solidFill>
                  <a:srgbClr val="C00000"/>
                </a:solidFill>
              </a:rPr>
              <a:t>DEĞERLENDİRME SÜRECİ</a:t>
            </a:r>
            <a:endParaRPr lang="tr-TR" dirty="0"/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9C6D41AA-461C-41E4-981E-DCBE38826D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65565" y="18898"/>
            <a:ext cx="857343" cy="846951"/>
          </a:xfrm>
          <a:prstGeom prst="rect">
            <a:avLst/>
          </a:prstGeom>
        </p:spPr>
      </p:pic>
      <p:pic>
        <p:nvPicPr>
          <p:cNvPr id="9" name="Resim 8">
            <a:extLst>
              <a:ext uri="{FF2B5EF4-FFF2-40B4-BE49-F238E27FC236}">
                <a16:creationId xmlns:a16="http://schemas.microsoft.com/office/drawing/2014/main" id="{C2803AA1-2A88-472A-869A-F3D604D971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402" y="174405"/>
            <a:ext cx="1716190" cy="563802"/>
          </a:xfrm>
          <a:prstGeom prst="rect">
            <a:avLst/>
          </a:prstGeom>
        </p:spPr>
      </p:pic>
      <p:pic>
        <p:nvPicPr>
          <p:cNvPr id="4" name="Resim 3">
            <a:extLst>
              <a:ext uri="{FF2B5EF4-FFF2-40B4-BE49-F238E27FC236}">
                <a16:creationId xmlns:a16="http://schemas.microsoft.com/office/drawing/2014/main" id="{C7C88E33-7A73-4DCE-ACF2-5FBCDD8B4D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402" y="1705114"/>
            <a:ext cx="11296650" cy="461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0356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88AB442-E720-4842-80E3-F4C6C8482C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438" y="885578"/>
            <a:ext cx="9880107" cy="673562"/>
          </a:xfrm>
        </p:spPr>
        <p:txBody>
          <a:bodyPr>
            <a:normAutofit fontScale="90000"/>
          </a:bodyPr>
          <a:lstStyle/>
          <a:p>
            <a:r>
              <a:rPr lang="tr-TR" b="1" dirty="0">
                <a:solidFill>
                  <a:srgbClr val="C00000"/>
                </a:solidFill>
              </a:rPr>
              <a:t>DEĞERLENDİRME SÜRECİ</a:t>
            </a:r>
            <a:endParaRPr lang="tr-TR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55CC96AA-C282-499E-8610-350D393283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475" y="2427396"/>
            <a:ext cx="11525250" cy="2305050"/>
          </a:xfrm>
          <a:prstGeom prst="rect">
            <a:avLst/>
          </a:prstGeom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28AB1B0A-3F05-487F-B683-9CC8C0F419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438" y="4940468"/>
            <a:ext cx="11363325" cy="847725"/>
          </a:xfrm>
          <a:prstGeom prst="rect">
            <a:avLst/>
          </a:prstGeom>
        </p:spPr>
      </p:pic>
      <p:pic>
        <p:nvPicPr>
          <p:cNvPr id="9" name="Resim 8">
            <a:extLst>
              <a:ext uri="{FF2B5EF4-FFF2-40B4-BE49-F238E27FC236}">
                <a16:creationId xmlns:a16="http://schemas.microsoft.com/office/drawing/2014/main" id="{9619D348-E62B-4129-A56A-AC82A1B24D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438" y="1767162"/>
            <a:ext cx="1857375" cy="628650"/>
          </a:xfrm>
          <a:prstGeom prst="rect">
            <a:avLst/>
          </a:prstGeom>
        </p:spPr>
      </p:pic>
      <p:pic>
        <p:nvPicPr>
          <p:cNvPr id="10" name="Resim 9">
            <a:extLst>
              <a:ext uri="{FF2B5EF4-FFF2-40B4-BE49-F238E27FC236}">
                <a16:creationId xmlns:a16="http://schemas.microsoft.com/office/drawing/2014/main" id="{5F70E1A6-1268-4D70-B6CE-80F6A4B1EE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65565" y="18898"/>
            <a:ext cx="857343" cy="846951"/>
          </a:xfrm>
          <a:prstGeom prst="rect">
            <a:avLst/>
          </a:prstGeom>
        </p:spPr>
      </p:pic>
      <p:pic>
        <p:nvPicPr>
          <p:cNvPr id="11" name="Resim 10">
            <a:extLst>
              <a:ext uri="{FF2B5EF4-FFF2-40B4-BE49-F238E27FC236}">
                <a16:creationId xmlns:a16="http://schemas.microsoft.com/office/drawing/2014/main" id="{E8BB8314-84E3-44DB-BE73-FA34A612DB4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1402" y="174405"/>
            <a:ext cx="1716190" cy="563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2592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6C73406-ADB2-4525-BDA6-6C2BC36E68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77094"/>
            <a:ext cx="10515600" cy="846951"/>
          </a:xfrm>
        </p:spPr>
        <p:txBody>
          <a:bodyPr/>
          <a:lstStyle/>
          <a:p>
            <a:r>
              <a:rPr lang="tr-TR" b="1" dirty="0">
                <a:solidFill>
                  <a:srgbClr val="C00000"/>
                </a:solidFill>
              </a:rPr>
              <a:t>DEĞERLENDİRME SÜRECİ</a:t>
            </a:r>
            <a:endParaRPr lang="tr-TR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7244975F-5235-4F3E-B24A-B10337E372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9354" y="1494665"/>
            <a:ext cx="2276475" cy="552450"/>
          </a:xfrm>
          <a:prstGeom prst="rect">
            <a:avLst/>
          </a:prstGeom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8394874A-6958-4F84-AD71-03AC241ACE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65565" y="18898"/>
            <a:ext cx="857343" cy="846951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3ACF06A0-2A8A-4009-BD78-1E0990A6D5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402" y="174405"/>
            <a:ext cx="1716190" cy="563802"/>
          </a:xfrm>
          <a:prstGeom prst="rect">
            <a:avLst/>
          </a:prstGeom>
        </p:spPr>
      </p:pic>
      <p:pic>
        <p:nvPicPr>
          <p:cNvPr id="9" name="Resim 8">
            <a:extLst>
              <a:ext uri="{FF2B5EF4-FFF2-40B4-BE49-F238E27FC236}">
                <a16:creationId xmlns:a16="http://schemas.microsoft.com/office/drawing/2014/main" id="{E8739B72-DCE6-414A-B294-0BDC202190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9625" y="1943521"/>
            <a:ext cx="10506075" cy="1190625"/>
          </a:xfrm>
          <a:prstGeom prst="rect">
            <a:avLst/>
          </a:prstGeom>
        </p:spPr>
      </p:pic>
      <p:pic>
        <p:nvPicPr>
          <p:cNvPr id="11" name="Resim 10">
            <a:extLst>
              <a:ext uri="{FF2B5EF4-FFF2-40B4-BE49-F238E27FC236}">
                <a16:creationId xmlns:a16="http://schemas.microsoft.com/office/drawing/2014/main" id="{26CA0809-7880-4B8B-8080-CA821272971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8200" y="3010146"/>
            <a:ext cx="11382375" cy="3667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3759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C887BCE-B2A5-4668-89EE-CB0E0B3BCE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u="sng" dirty="0">
                <a:solidFill>
                  <a:srgbClr val="0070C0"/>
                </a:solidFill>
              </a:rPr>
              <a:t>2020</a:t>
            </a:r>
            <a:r>
              <a:rPr lang="tr-TR" b="1" dirty="0">
                <a:solidFill>
                  <a:srgbClr val="C00000"/>
                </a:solidFill>
              </a:rPr>
              <a:t> Yılı Karma Ziyaret Programı</a:t>
            </a:r>
          </a:p>
        </p:txBody>
      </p:sp>
      <p:pic>
        <p:nvPicPr>
          <p:cNvPr id="9" name="Resim 8">
            <a:extLst>
              <a:ext uri="{FF2B5EF4-FFF2-40B4-BE49-F238E27FC236}">
                <a16:creationId xmlns:a16="http://schemas.microsoft.com/office/drawing/2014/main" id="{0B5415D6-B17C-4AFA-A8B7-2509B5BB27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308" y="1625167"/>
            <a:ext cx="9663746" cy="4633589"/>
          </a:xfrm>
          <a:prstGeom prst="rect">
            <a:avLst/>
          </a:prstGeom>
        </p:spPr>
      </p:pic>
      <p:pic>
        <p:nvPicPr>
          <p:cNvPr id="4" name="Resim 3">
            <a:extLst>
              <a:ext uri="{FF2B5EF4-FFF2-40B4-BE49-F238E27FC236}">
                <a16:creationId xmlns:a16="http://schemas.microsoft.com/office/drawing/2014/main" id="{737E1D87-225D-4ED0-B133-194E71F49B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65565" y="18898"/>
            <a:ext cx="857343" cy="846951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49B3DBB8-29CA-464D-A3AC-5F71170EC8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402" y="174405"/>
            <a:ext cx="1716190" cy="563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2321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>
            <a:extLst>
              <a:ext uri="{FF2B5EF4-FFF2-40B4-BE49-F238E27FC236}">
                <a16:creationId xmlns:a16="http://schemas.microsoft.com/office/drawing/2014/main" id="{F5153C11-35EA-4E1E-BE17-9E2EC8898E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85662" y="57940"/>
            <a:ext cx="857343" cy="846951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EE81EB50-D171-4061-8760-69027E7380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035" y="275593"/>
            <a:ext cx="1716190" cy="563802"/>
          </a:xfrm>
          <a:prstGeom prst="rect">
            <a:avLst/>
          </a:prstGeom>
        </p:spPr>
      </p:pic>
      <p:sp>
        <p:nvSpPr>
          <p:cNvPr id="8" name="Metin kutusu 7">
            <a:extLst>
              <a:ext uri="{FF2B5EF4-FFF2-40B4-BE49-F238E27FC236}">
                <a16:creationId xmlns:a16="http://schemas.microsoft.com/office/drawing/2014/main" id="{B9AB6725-4E98-406A-81FE-6C44727FE527}"/>
              </a:ext>
            </a:extLst>
          </p:cNvPr>
          <p:cNvSpPr txBox="1"/>
          <p:nvPr/>
        </p:nvSpPr>
        <p:spPr>
          <a:xfrm>
            <a:off x="398035" y="3534177"/>
            <a:ext cx="1936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>
                <a:solidFill>
                  <a:srgbClr val="0070C0"/>
                </a:solidFill>
              </a:rPr>
              <a:t>2021 YILI TAKVİM</a:t>
            </a:r>
          </a:p>
        </p:txBody>
      </p:sp>
      <p:pic>
        <p:nvPicPr>
          <p:cNvPr id="10" name="Resim 9">
            <a:extLst>
              <a:ext uri="{FF2B5EF4-FFF2-40B4-BE49-F238E27FC236}">
                <a16:creationId xmlns:a16="http://schemas.microsoft.com/office/drawing/2014/main" id="{58465C14-9BE8-4C49-9EBB-2AD0082BA9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4827" y="275593"/>
            <a:ext cx="7915275" cy="646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7903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>
            <a:extLst>
              <a:ext uri="{FF2B5EF4-FFF2-40B4-BE49-F238E27FC236}">
                <a16:creationId xmlns:a16="http://schemas.microsoft.com/office/drawing/2014/main" id="{09BE2C8F-1293-4DFA-8A05-2647AE4C70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4917" y="486891"/>
            <a:ext cx="9658904" cy="6139957"/>
          </a:xfrm>
          <a:prstGeom prst="rect">
            <a:avLst/>
          </a:prstGeom>
        </p:spPr>
      </p:pic>
      <p:cxnSp>
        <p:nvCxnSpPr>
          <p:cNvPr id="3" name="Düz Bağlayıcı 2">
            <a:extLst>
              <a:ext uri="{FF2B5EF4-FFF2-40B4-BE49-F238E27FC236}">
                <a16:creationId xmlns:a16="http://schemas.microsoft.com/office/drawing/2014/main" id="{CE31C23C-AF42-4E6C-8A38-0DFA401399CF}"/>
              </a:ext>
            </a:extLst>
          </p:cNvPr>
          <p:cNvCxnSpPr/>
          <p:nvPr/>
        </p:nvCxnSpPr>
        <p:spPr>
          <a:xfrm>
            <a:off x="3453414" y="3284738"/>
            <a:ext cx="5983549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Düz Bağlayıcı 4">
            <a:extLst>
              <a:ext uri="{FF2B5EF4-FFF2-40B4-BE49-F238E27FC236}">
                <a16:creationId xmlns:a16="http://schemas.microsoft.com/office/drawing/2014/main" id="{5231CB84-100C-47CF-B9AD-5F22DE3971E7}"/>
              </a:ext>
            </a:extLst>
          </p:cNvPr>
          <p:cNvCxnSpPr/>
          <p:nvPr/>
        </p:nvCxnSpPr>
        <p:spPr>
          <a:xfrm>
            <a:off x="3453414" y="3943165"/>
            <a:ext cx="5983549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28537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602875E5-A1BD-4C04-815F-8B828A45BE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694"/>
            <a:ext cx="12020365" cy="6678824"/>
          </a:xfrm>
          <a:prstGeom prst="rect">
            <a:avLst/>
          </a:prstGeom>
        </p:spPr>
      </p:pic>
      <p:cxnSp>
        <p:nvCxnSpPr>
          <p:cNvPr id="3" name="Düz Bağlayıcı 2">
            <a:extLst>
              <a:ext uri="{FF2B5EF4-FFF2-40B4-BE49-F238E27FC236}">
                <a16:creationId xmlns:a16="http://schemas.microsoft.com/office/drawing/2014/main" id="{7377A79F-742C-40A1-A2D2-594B9E516DDB}"/>
              </a:ext>
            </a:extLst>
          </p:cNvPr>
          <p:cNvCxnSpPr>
            <a:cxnSpLocks/>
          </p:cNvCxnSpPr>
          <p:nvPr/>
        </p:nvCxnSpPr>
        <p:spPr>
          <a:xfrm>
            <a:off x="1322773" y="1447061"/>
            <a:ext cx="2352582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Düz Bağlayıcı 5">
            <a:extLst>
              <a:ext uri="{FF2B5EF4-FFF2-40B4-BE49-F238E27FC236}">
                <a16:creationId xmlns:a16="http://schemas.microsoft.com/office/drawing/2014/main" id="{819C38F5-311E-44D8-AE4E-4C96DFEDB9F3}"/>
              </a:ext>
            </a:extLst>
          </p:cNvPr>
          <p:cNvCxnSpPr>
            <a:cxnSpLocks/>
          </p:cNvCxnSpPr>
          <p:nvPr/>
        </p:nvCxnSpPr>
        <p:spPr>
          <a:xfrm>
            <a:off x="1322773" y="1670483"/>
            <a:ext cx="3284738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Düz Bağlayıcı 7">
            <a:extLst>
              <a:ext uri="{FF2B5EF4-FFF2-40B4-BE49-F238E27FC236}">
                <a16:creationId xmlns:a16="http://schemas.microsoft.com/office/drawing/2014/main" id="{8C28F422-EFAB-44B3-A104-295C19118BDB}"/>
              </a:ext>
            </a:extLst>
          </p:cNvPr>
          <p:cNvCxnSpPr>
            <a:cxnSpLocks/>
          </p:cNvCxnSpPr>
          <p:nvPr/>
        </p:nvCxnSpPr>
        <p:spPr>
          <a:xfrm>
            <a:off x="1322773" y="2675139"/>
            <a:ext cx="4225771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Düz Bağlayıcı 9">
            <a:extLst>
              <a:ext uri="{FF2B5EF4-FFF2-40B4-BE49-F238E27FC236}">
                <a16:creationId xmlns:a16="http://schemas.microsoft.com/office/drawing/2014/main" id="{529938F9-1F30-4980-A25A-7E7A0C24849C}"/>
              </a:ext>
            </a:extLst>
          </p:cNvPr>
          <p:cNvCxnSpPr>
            <a:cxnSpLocks/>
          </p:cNvCxnSpPr>
          <p:nvPr/>
        </p:nvCxnSpPr>
        <p:spPr>
          <a:xfrm>
            <a:off x="1322773" y="3190044"/>
            <a:ext cx="4358936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Düz Bağlayıcı 11">
            <a:extLst>
              <a:ext uri="{FF2B5EF4-FFF2-40B4-BE49-F238E27FC236}">
                <a16:creationId xmlns:a16="http://schemas.microsoft.com/office/drawing/2014/main" id="{694B7B50-38FC-4369-9C3A-77D97FE337A3}"/>
              </a:ext>
            </a:extLst>
          </p:cNvPr>
          <p:cNvCxnSpPr>
            <a:cxnSpLocks/>
          </p:cNvCxnSpPr>
          <p:nvPr/>
        </p:nvCxnSpPr>
        <p:spPr>
          <a:xfrm>
            <a:off x="3915793" y="3429000"/>
            <a:ext cx="1383436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Düz Bağlayıcı 13">
            <a:extLst>
              <a:ext uri="{FF2B5EF4-FFF2-40B4-BE49-F238E27FC236}">
                <a16:creationId xmlns:a16="http://schemas.microsoft.com/office/drawing/2014/main" id="{6FEC6879-11CA-45D0-A5C5-DAD7328F35FE}"/>
              </a:ext>
            </a:extLst>
          </p:cNvPr>
          <p:cNvCxnSpPr>
            <a:cxnSpLocks/>
          </p:cNvCxnSpPr>
          <p:nvPr/>
        </p:nvCxnSpPr>
        <p:spPr>
          <a:xfrm>
            <a:off x="9412550" y="3429000"/>
            <a:ext cx="1383436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Düz Bağlayıcı 14">
            <a:extLst>
              <a:ext uri="{FF2B5EF4-FFF2-40B4-BE49-F238E27FC236}">
                <a16:creationId xmlns:a16="http://schemas.microsoft.com/office/drawing/2014/main" id="{BB43C17A-E69A-4255-9F32-770BC6B5AF5A}"/>
              </a:ext>
            </a:extLst>
          </p:cNvPr>
          <p:cNvCxnSpPr>
            <a:cxnSpLocks/>
          </p:cNvCxnSpPr>
          <p:nvPr/>
        </p:nvCxnSpPr>
        <p:spPr>
          <a:xfrm>
            <a:off x="2017451" y="4460290"/>
            <a:ext cx="1383436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Düz Bağlayıcı 15">
            <a:extLst>
              <a:ext uri="{FF2B5EF4-FFF2-40B4-BE49-F238E27FC236}">
                <a16:creationId xmlns:a16="http://schemas.microsoft.com/office/drawing/2014/main" id="{90537133-8371-4716-AD2C-6EF7AE93357F}"/>
              </a:ext>
            </a:extLst>
          </p:cNvPr>
          <p:cNvCxnSpPr>
            <a:cxnSpLocks/>
          </p:cNvCxnSpPr>
          <p:nvPr/>
        </p:nvCxnSpPr>
        <p:spPr>
          <a:xfrm>
            <a:off x="7672527" y="4460290"/>
            <a:ext cx="1383436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Düz Bağlayıcı 16">
            <a:extLst>
              <a:ext uri="{FF2B5EF4-FFF2-40B4-BE49-F238E27FC236}">
                <a16:creationId xmlns:a16="http://schemas.microsoft.com/office/drawing/2014/main" id="{D62B0A55-2102-43F8-9EDD-8BBCCC2B28C9}"/>
              </a:ext>
            </a:extLst>
          </p:cNvPr>
          <p:cNvCxnSpPr>
            <a:cxnSpLocks/>
          </p:cNvCxnSpPr>
          <p:nvPr/>
        </p:nvCxnSpPr>
        <p:spPr>
          <a:xfrm>
            <a:off x="2709169" y="4957439"/>
            <a:ext cx="1383436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Düz Bağlayıcı 17">
            <a:extLst>
              <a:ext uri="{FF2B5EF4-FFF2-40B4-BE49-F238E27FC236}">
                <a16:creationId xmlns:a16="http://schemas.microsoft.com/office/drawing/2014/main" id="{5C23E590-63D9-4591-9BFD-6549CA1936BF}"/>
              </a:ext>
            </a:extLst>
          </p:cNvPr>
          <p:cNvCxnSpPr>
            <a:cxnSpLocks/>
          </p:cNvCxnSpPr>
          <p:nvPr/>
        </p:nvCxnSpPr>
        <p:spPr>
          <a:xfrm>
            <a:off x="2709169" y="5712040"/>
            <a:ext cx="1383436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Düz Bağlayıcı 18">
            <a:extLst>
              <a:ext uri="{FF2B5EF4-FFF2-40B4-BE49-F238E27FC236}">
                <a16:creationId xmlns:a16="http://schemas.microsoft.com/office/drawing/2014/main" id="{4FEC692C-4DD1-49BD-B2D0-F557A3881BFA}"/>
              </a:ext>
            </a:extLst>
          </p:cNvPr>
          <p:cNvCxnSpPr>
            <a:cxnSpLocks/>
          </p:cNvCxnSpPr>
          <p:nvPr/>
        </p:nvCxnSpPr>
        <p:spPr>
          <a:xfrm>
            <a:off x="3224075" y="6253579"/>
            <a:ext cx="1383436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Düz Bağlayıcı 19">
            <a:extLst>
              <a:ext uri="{FF2B5EF4-FFF2-40B4-BE49-F238E27FC236}">
                <a16:creationId xmlns:a16="http://schemas.microsoft.com/office/drawing/2014/main" id="{97FE39F7-E0C3-42AF-BF6F-549A0A3A7DCA}"/>
              </a:ext>
            </a:extLst>
          </p:cNvPr>
          <p:cNvCxnSpPr>
            <a:cxnSpLocks/>
          </p:cNvCxnSpPr>
          <p:nvPr/>
        </p:nvCxnSpPr>
        <p:spPr>
          <a:xfrm>
            <a:off x="3127160" y="6802372"/>
            <a:ext cx="1383436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3900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4292A07-BE07-42AE-A033-F5C326E39A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73498"/>
            <a:ext cx="10515600" cy="1325563"/>
          </a:xfrm>
        </p:spPr>
        <p:txBody>
          <a:bodyPr>
            <a:normAutofit/>
          </a:bodyPr>
          <a:lstStyle/>
          <a:p>
            <a:r>
              <a:rPr lang="tr-TR" sz="3400" b="1" dirty="0">
                <a:solidFill>
                  <a:srgbClr val="C00000"/>
                </a:solidFill>
              </a:rPr>
              <a:t>KURUMSAL DIŞ DEĞERLENDİRME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0F59EFA-9229-43F9-BD33-3FAA2195AC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99061"/>
            <a:ext cx="10515600" cy="4351338"/>
          </a:xfrm>
        </p:spPr>
        <p:txBody>
          <a:bodyPr/>
          <a:lstStyle/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r>
              <a:rPr lang="tr-TR" dirty="0"/>
              <a:t>Bir yükseköğretim kurumunun </a:t>
            </a:r>
            <a:r>
              <a:rPr lang="tr-TR" b="1" dirty="0"/>
              <a:t>eğitim-öğretim, araştırma ve toplumsal katkı faaliyetleri ile idarî hizmetlerinin</a:t>
            </a:r>
            <a:r>
              <a:rPr lang="tr-TR" dirty="0"/>
              <a:t> kalitesinin beş yılda en az bir defa olmak üzere Yükseköğretim Kalite Kurulu tarafından periyodik olarak değerlendirildiği süreçtir. 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9C2C9915-2EA7-475C-BC34-EA4BDEC8A1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85662" y="57940"/>
            <a:ext cx="857343" cy="846951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5309619F-9CAD-4827-903F-A7CB0D9B3F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035" y="275593"/>
            <a:ext cx="1716190" cy="563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8189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>
            <a:extLst>
              <a:ext uri="{FF2B5EF4-FFF2-40B4-BE49-F238E27FC236}">
                <a16:creationId xmlns:a16="http://schemas.microsoft.com/office/drawing/2014/main" id="{2F6589AC-48DE-4B92-8D41-6A2FCD49C1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414" y="0"/>
            <a:ext cx="11295171" cy="6932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710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E2AA484-BC79-4785-ADF3-25E3CB9970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325563"/>
          </a:xfrm>
        </p:spPr>
        <p:txBody>
          <a:bodyPr/>
          <a:lstStyle/>
          <a:p>
            <a:r>
              <a:rPr lang="tr-TR" b="1" dirty="0">
                <a:solidFill>
                  <a:srgbClr val="C00000"/>
                </a:solidFill>
              </a:rPr>
              <a:t>DEĞERLENDİRME SÜRECİ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D28BE44-29CF-4F13-95A5-F171AB7A27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  <a:p>
            <a:r>
              <a:rPr lang="tr-TR" dirty="0"/>
              <a:t>Değerlendirme takımı; Kurumsal Dış Değerlendirme ve Akreditasyon Kılavuzu’nu temel alarak Üniversitemiz </a:t>
            </a:r>
            <a:r>
              <a:rPr lang="tr-TR" b="1" dirty="0">
                <a:solidFill>
                  <a:srgbClr val="C00000"/>
                </a:solidFill>
              </a:rPr>
              <a:t>Kurumsal Geri Bildirim Raporunu</a:t>
            </a:r>
            <a:r>
              <a:rPr lang="tr-TR" dirty="0"/>
              <a:t> </a:t>
            </a:r>
            <a:r>
              <a:rPr lang="tr-TR" b="1" dirty="0">
                <a:solidFill>
                  <a:srgbClr val="C00000"/>
                </a:solidFill>
              </a:rPr>
              <a:t>(KGBR) </a:t>
            </a:r>
            <a:r>
              <a:rPr lang="tr-TR" dirty="0"/>
              <a:t>hazırlayarak </a:t>
            </a:r>
            <a:r>
              <a:rPr lang="tr-TR" dirty="0" err="1"/>
              <a:t>YÖKAK’ın</a:t>
            </a:r>
            <a:r>
              <a:rPr lang="tr-TR" dirty="0"/>
              <a:t> onayına sunar. </a:t>
            </a:r>
          </a:p>
          <a:p>
            <a:pPr marL="0" indent="0">
              <a:buNone/>
            </a:pPr>
            <a:endParaRPr lang="tr-TR" sz="1400" dirty="0"/>
          </a:p>
          <a:p>
            <a:r>
              <a:rPr lang="tr-TR" dirty="0"/>
              <a:t>YÖKAK tarafından onaylanan KGBR kamuoyu ile YÖKAK ve üniversitemiz tarafından paylaşılır. 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1C28F5FB-D938-4F2C-8D96-1F714AA3A3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65565" y="18898"/>
            <a:ext cx="857343" cy="846951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4EE2D59D-31B4-465D-8F05-B3D193343A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402" y="174405"/>
            <a:ext cx="1716190" cy="563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3823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0082669-CF5C-4CF0-A4D4-BEED1D7A8C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853397"/>
            <a:ext cx="10515600" cy="1325563"/>
          </a:xfrm>
        </p:spPr>
        <p:txBody>
          <a:bodyPr/>
          <a:lstStyle/>
          <a:p>
            <a:r>
              <a:rPr lang="tr-TR" b="1" dirty="0">
                <a:solidFill>
                  <a:srgbClr val="C00000"/>
                </a:solidFill>
              </a:rPr>
              <a:t>İZLEME SÜRECİ</a:t>
            </a:r>
            <a:endParaRPr lang="tr-TR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B03BFEB1-0BD6-4D6A-BF7F-EB1B9B6EDE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" y="2271712"/>
            <a:ext cx="11353800" cy="2314575"/>
          </a:xfrm>
          <a:prstGeom prst="rect">
            <a:avLst/>
          </a:prstGeom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5977F92F-C3AA-494E-81B9-EC02656769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65565" y="18898"/>
            <a:ext cx="857343" cy="846951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3B23A246-6075-46EE-8C47-22B0009A5A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402" y="174405"/>
            <a:ext cx="1716190" cy="563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206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838199" y="3283061"/>
            <a:ext cx="10515600" cy="2539773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tr-TR" sz="3300" b="1" dirty="0">
                <a:solidFill>
                  <a:srgbClr val="C00000"/>
                </a:solidFill>
              </a:rPr>
              <a:t>Kalite ve Strateji Geliştirme, Uygulama ve Araştırma Merkezi</a:t>
            </a:r>
            <a:br>
              <a:rPr lang="tr-TR" sz="3000" b="1" dirty="0">
                <a:solidFill>
                  <a:srgbClr val="C00000"/>
                </a:solidFill>
              </a:rPr>
            </a:br>
            <a:r>
              <a:rPr lang="tr-TR" sz="3000" b="1" dirty="0">
                <a:hlinkClick r:id="rId2"/>
              </a:rPr>
              <a:t>kalite@kayseri.edu.tr</a:t>
            </a:r>
            <a:br>
              <a:rPr lang="tr-TR" sz="3000" b="1" dirty="0"/>
            </a:br>
            <a:br>
              <a:rPr lang="tr-TR" sz="3000" b="1" dirty="0"/>
            </a:br>
            <a:r>
              <a:rPr lang="tr-TR" sz="3200" b="1" dirty="0"/>
              <a:t> </a:t>
            </a:r>
            <a:r>
              <a:rPr lang="tr-TR" sz="2600" b="1" dirty="0"/>
              <a:t>Doç. Dr. Neslihan DEMİREL  </a:t>
            </a:r>
            <a:br>
              <a:rPr lang="tr-TR" sz="3000" dirty="0"/>
            </a:br>
            <a:endParaRPr lang="tr-TR" sz="3000" dirty="0"/>
          </a:p>
        </p:txBody>
      </p:sp>
      <p:sp>
        <p:nvSpPr>
          <p:cNvPr id="5" name="4 Metin kutusu"/>
          <p:cNvSpPr txBox="1"/>
          <p:nvPr/>
        </p:nvSpPr>
        <p:spPr>
          <a:xfrm>
            <a:off x="4555224" y="1951591"/>
            <a:ext cx="346451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800" b="1" dirty="0">
                <a:solidFill>
                  <a:srgbClr val="0070C0"/>
                </a:solidFill>
              </a:rPr>
              <a:t>TEŞEKKÜRLER…</a:t>
            </a:r>
            <a:endParaRPr lang="tr-TR" sz="38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9C2C9915-2EA7-475C-BC34-EA4BDEC8A1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85662" y="57940"/>
            <a:ext cx="857343" cy="846951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5309619F-9CAD-4827-903F-A7CB0D9B3F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035" y="275593"/>
            <a:ext cx="1716190" cy="563802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716E4921-31A8-4391-B3E1-F47785B95F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7667" y="845094"/>
            <a:ext cx="10042283" cy="5954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9941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4292A07-BE07-42AE-A033-F5C326E39A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73498"/>
            <a:ext cx="10515600" cy="1325563"/>
          </a:xfrm>
        </p:spPr>
        <p:txBody>
          <a:bodyPr>
            <a:normAutofit/>
          </a:bodyPr>
          <a:lstStyle/>
          <a:p>
            <a:r>
              <a:rPr lang="tr-TR" sz="3400" b="1" dirty="0">
                <a:solidFill>
                  <a:srgbClr val="C00000"/>
                </a:solidFill>
              </a:rPr>
              <a:t>KURUMSAL DIŞ DEĞERLENDİRME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0F59EFA-9229-43F9-BD33-3FAA2195AC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99061"/>
            <a:ext cx="10515600" cy="4351338"/>
          </a:xfrm>
        </p:spPr>
        <p:txBody>
          <a:bodyPr/>
          <a:lstStyle/>
          <a:p>
            <a:r>
              <a:rPr lang="tr-TR" dirty="0">
                <a:solidFill>
                  <a:srgbClr val="C00000"/>
                </a:solidFill>
              </a:rPr>
              <a:t>Kurum İç Değerlendirme Raporu (2020 KİDR)</a:t>
            </a:r>
          </a:p>
          <a:p>
            <a:r>
              <a:rPr lang="tr-TR" dirty="0"/>
              <a:t>2020 Yılı Uzaktan Eğitimde Kalite Güvencesi Raporu</a:t>
            </a:r>
          </a:p>
          <a:p>
            <a:r>
              <a:rPr lang="tr-TR" dirty="0"/>
              <a:t>Kurum İç Değerlendirme Raporu (2019 KİDR)</a:t>
            </a:r>
          </a:p>
          <a:p>
            <a:r>
              <a:rPr lang="tr-TR" dirty="0"/>
              <a:t>Kurum İç Değerlendirme Raporu (2018 KİDR)</a:t>
            </a:r>
          </a:p>
          <a:p>
            <a:pPr marL="0" indent="0">
              <a:buNone/>
            </a:pPr>
            <a:endParaRPr lang="tr-TR" dirty="0"/>
          </a:p>
          <a:p>
            <a:endParaRPr lang="tr-TR" dirty="0">
              <a:solidFill>
                <a:srgbClr val="C00000"/>
              </a:solidFill>
            </a:endParaRPr>
          </a:p>
          <a:p>
            <a:endParaRPr lang="tr-TR" dirty="0"/>
          </a:p>
          <a:p>
            <a:endParaRPr lang="tr-TR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9C2C9915-2EA7-475C-BC34-EA4BDEC8A1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85662" y="57940"/>
            <a:ext cx="857343" cy="846951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5309619F-9CAD-4827-903F-A7CB0D9B3F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035" y="275593"/>
            <a:ext cx="1716190" cy="563802"/>
          </a:xfrm>
          <a:prstGeom prst="rect">
            <a:avLst/>
          </a:prstGeom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BF346699-3CCE-44C0-BAD8-5ECA0B2C38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86864" y="4033503"/>
            <a:ext cx="2900639" cy="2486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7029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4292A07-BE07-42AE-A033-F5C326E39A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73498"/>
            <a:ext cx="10515600" cy="1325563"/>
          </a:xfrm>
        </p:spPr>
        <p:txBody>
          <a:bodyPr>
            <a:normAutofit/>
          </a:bodyPr>
          <a:lstStyle/>
          <a:p>
            <a:r>
              <a:rPr lang="tr-TR" sz="3400" b="1" dirty="0">
                <a:solidFill>
                  <a:srgbClr val="C00000"/>
                </a:solidFill>
              </a:rPr>
              <a:t>2020 YILI KİDR HAZIRLIK SÜRECİ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0F59EFA-9229-43F9-BD33-3FAA2195AC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99061"/>
            <a:ext cx="10515600" cy="4351338"/>
          </a:xfrm>
        </p:spPr>
        <p:txBody>
          <a:bodyPr>
            <a:normAutofit/>
          </a:bodyPr>
          <a:lstStyle/>
          <a:p>
            <a:r>
              <a:rPr lang="tr-TR" dirty="0"/>
              <a:t>KASGEM birimlerden gelen raporları (BİDR) temel alarak üniversitemiz </a:t>
            </a:r>
            <a:r>
              <a:rPr lang="tr-TR" dirty="0" err="1"/>
              <a:t>KİDR’sini</a:t>
            </a:r>
            <a:r>
              <a:rPr lang="tr-TR" dirty="0"/>
              <a:t> hazırlayacak ve Kalite Komisyonu onayına sunacaktır. </a:t>
            </a:r>
          </a:p>
          <a:p>
            <a:r>
              <a:rPr lang="tr-TR" dirty="0"/>
              <a:t>Komisyon tarafından onaylanan KİDR, Üniversitemiz Senatosu’nun onayına sunulacaktır. Senatoda kabul edilen KAYÜ 2020 KİDR, </a:t>
            </a:r>
            <a:r>
              <a:rPr lang="tr-TR" b="1" dirty="0"/>
              <a:t>YÖKAK Kalite Güvencesi Yönetim Bilgi Sistemine (KGYBS) </a:t>
            </a:r>
            <a:r>
              <a:rPr lang="tr-TR" dirty="0"/>
              <a:t>yüklenecektir. 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9C2C9915-2EA7-475C-BC34-EA4BDEC8A1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85662" y="57940"/>
            <a:ext cx="857343" cy="846951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5309619F-9CAD-4827-903F-A7CB0D9B3F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035" y="275593"/>
            <a:ext cx="1716190" cy="563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4248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9C2C9915-2EA7-475C-BC34-EA4BDEC8A1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85662" y="57940"/>
            <a:ext cx="857343" cy="846951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5309619F-9CAD-4827-903F-A7CB0D9B3F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035" y="275593"/>
            <a:ext cx="1716190" cy="563802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236759A3-CC8F-423D-88D7-0A31601976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8035" y="1386278"/>
            <a:ext cx="11630025" cy="4914900"/>
          </a:xfrm>
          <a:prstGeom prst="rect">
            <a:avLst/>
          </a:prstGeom>
        </p:spPr>
      </p:pic>
      <p:sp>
        <p:nvSpPr>
          <p:cNvPr id="2" name="Ok: Aşağı 1">
            <a:extLst>
              <a:ext uri="{FF2B5EF4-FFF2-40B4-BE49-F238E27FC236}">
                <a16:creationId xmlns:a16="http://schemas.microsoft.com/office/drawing/2014/main" id="{FCED9379-180A-41A6-9476-C6FCCA0D7216}"/>
              </a:ext>
            </a:extLst>
          </p:cNvPr>
          <p:cNvSpPr/>
          <p:nvPr/>
        </p:nvSpPr>
        <p:spPr>
          <a:xfrm>
            <a:off x="8492311" y="415919"/>
            <a:ext cx="1216241" cy="84695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772807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9066" y="1082835"/>
            <a:ext cx="5418870" cy="456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2101" y="1399630"/>
            <a:ext cx="5391324" cy="3969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Resim 2">
            <a:extLst>
              <a:ext uri="{FF2B5EF4-FFF2-40B4-BE49-F238E27FC236}">
                <a16:creationId xmlns:a16="http://schemas.microsoft.com/office/drawing/2014/main" id="{F591E73D-B44B-463C-81F1-5FA63222B8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15273"/>
            <a:ext cx="12192000" cy="582745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4292A07-BE07-42AE-A033-F5C326E39A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73498"/>
            <a:ext cx="10515600" cy="1325563"/>
          </a:xfrm>
        </p:spPr>
        <p:txBody>
          <a:bodyPr>
            <a:normAutofit/>
          </a:bodyPr>
          <a:lstStyle/>
          <a:p>
            <a:r>
              <a:rPr lang="tr-TR" sz="3400" b="1" dirty="0">
                <a:solidFill>
                  <a:srgbClr val="C00000"/>
                </a:solidFill>
              </a:rPr>
              <a:t>2020 YILI KİDR HAZIRLIK SÜRECİ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0F59EFA-9229-43F9-BD33-3FAA2195AC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99061"/>
            <a:ext cx="10515600" cy="4351338"/>
          </a:xfrm>
        </p:spPr>
        <p:txBody>
          <a:bodyPr>
            <a:normAutofit/>
          </a:bodyPr>
          <a:lstStyle/>
          <a:p>
            <a:r>
              <a:rPr lang="tr-TR" dirty="0"/>
              <a:t>BİRİM WEB SİTELERİNİN GÜNCELLENMESİ                  10 Mart 2021</a:t>
            </a:r>
          </a:p>
          <a:p>
            <a:pPr marL="0" indent="0">
              <a:buNone/>
            </a:pPr>
            <a:endParaRPr lang="tr-TR" dirty="0"/>
          </a:p>
          <a:p>
            <a:r>
              <a:rPr lang="tr-TR" dirty="0"/>
              <a:t>BİDR HAZIRLIK SÜRECİ                  01 Mart                     15 Mart 2021</a:t>
            </a:r>
          </a:p>
          <a:p>
            <a:endParaRPr lang="tr-TR" dirty="0"/>
          </a:p>
          <a:p>
            <a:r>
              <a:rPr lang="tr-TR" sz="2600" dirty="0"/>
              <a:t>KİDR’NİN HAZIRLANMASI ve YÖKAK </a:t>
            </a:r>
            <a:r>
              <a:rPr lang="tr-TR" sz="2600" dirty="0" err="1"/>
              <a:t>KGYBS’ye</a:t>
            </a:r>
            <a:r>
              <a:rPr lang="tr-TR" sz="2600" dirty="0"/>
              <a:t> YÜKLENMESİ              15 Nisan</a:t>
            </a:r>
          </a:p>
          <a:p>
            <a:pPr marL="0" indent="0">
              <a:buNone/>
            </a:pPr>
            <a:endParaRPr lang="tr-TR" sz="2600" dirty="0"/>
          </a:p>
          <a:p>
            <a:r>
              <a:rPr lang="tr-TR" sz="2600" dirty="0"/>
              <a:t>DIŞ DEĞERLENDİRME SÜRECİNİN BAŞLAMASI </a:t>
            </a:r>
          </a:p>
          <a:p>
            <a:pPr marL="0" indent="0">
              <a:buNone/>
            </a:pPr>
            <a:endParaRPr lang="tr-TR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9C2C9915-2EA7-475C-BC34-EA4BDEC8A1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85662" y="57940"/>
            <a:ext cx="857343" cy="846951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5309619F-9CAD-4827-903F-A7CB0D9B3F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035" y="275593"/>
            <a:ext cx="1716190" cy="563802"/>
          </a:xfrm>
          <a:prstGeom prst="rect">
            <a:avLst/>
          </a:prstGeom>
        </p:spPr>
      </p:pic>
      <p:sp>
        <p:nvSpPr>
          <p:cNvPr id="6" name="Ok: Sağ 5">
            <a:extLst>
              <a:ext uri="{FF2B5EF4-FFF2-40B4-BE49-F238E27FC236}">
                <a16:creationId xmlns:a16="http://schemas.microsoft.com/office/drawing/2014/main" id="{29757056-B943-4E81-B3D7-BDA8D07B47AF}"/>
              </a:ext>
            </a:extLst>
          </p:cNvPr>
          <p:cNvSpPr/>
          <p:nvPr/>
        </p:nvSpPr>
        <p:spPr>
          <a:xfrm>
            <a:off x="7439489" y="2143847"/>
            <a:ext cx="843378" cy="2574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Ok: Sağ 6">
            <a:extLst>
              <a:ext uri="{FF2B5EF4-FFF2-40B4-BE49-F238E27FC236}">
                <a16:creationId xmlns:a16="http://schemas.microsoft.com/office/drawing/2014/main" id="{30876732-D059-4581-B867-7084F1D0DDEC}"/>
              </a:ext>
            </a:extLst>
          </p:cNvPr>
          <p:cNvSpPr/>
          <p:nvPr/>
        </p:nvSpPr>
        <p:spPr>
          <a:xfrm>
            <a:off x="4617869" y="3167172"/>
            <a:ext cx="843378" cy="2574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9" name="Düz Bağlayıcı 8">
            <a:extLst>
              <a:ext uri="{FF2B5EF4-FFF2-40B4-BE49-F238E27FC236}">
                <a16:creationId xmlns:a16="http://schemas.microsoft.com/office/drawing/2014/main" id="{7663F6D3-D1E6-4E84-8321-D890BFC7593C}"/>
              </a:ext>
            </a:extLst>
          </p:cNvPr>
          <p:cNvCxnSpPr>
            <a:cxnSpLocks/>
          </p:cNvCxnSpPr>
          <p:nvPr/>
        </p:nvCxnSpPr>
        <p:spPr>
          <a:xfrm flipH="1">
            <a:off x="5646199" y="3036163"/>
            <a:ext cx="1376038" cy="559293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Düz Bağlayıcı 11">
            <a:extLst>
              <a:ext uri="{FF2B5EF4-FFF2-40B4-BE49-F238E27FC236}">
                <a16:creationId xmlns:a16="http://schemas.microsoft.com/office/drawing/2014/main" id="{6E76C035-5685-42D5-93B1-7371DD7E20DC}"/>
              </a:ext>
            </a:extLst>
          </p:cNvPr>
          <p:cNvCxnSpPr>
            <a:cxnSpLocks/>
          </p:cNvCxnSpPr>
          <p:nvPr/>
        </p:nvCxnSpPr>
        <p:spPr>
          <a:xfrm>
            <a:off x="5708342" y="2982897"/>
            <a:ext cx="1292811" cy="612559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4" name="Ok: Sağ 13">
            <a:extLst>
              <a:ext uri="{FF2B5EF4-FFF2-40B4-BE49-F238E27FC236}">
                <a16:creationId xmlns:a16="http://schemas.microsoft.com/office/drawing/2014/main" id="{A1D8ADD9-A344-400F-B321-63A0562737BE}"/>
              </a:ext>
            </a:extLst>
          </p:cNvPr>
          <p:cNvSpPr/>
          <p:nvPr/>
        </p:nvSpPr>
        <p:spPr>
          <a:xfrm>
            <a:off x="7439489" y="3187083"/>
            <a:ext cx="843378" cy="2574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5" name="Ok: Sağ 14">
            <a:extLst>
              <a:ext uri="{FF2B5EF4-FFF2-40B4-BE49-F238E27FC236}">
                <a16:creationId xmlns:a16="http://schemas.microsoft.com/office/drawing/2014/main" id="{1748A5CC-097B-4F05-B595-270DE0B06F7B}"/>
              </a:ext>
            </a:extLst>
          </p:cNvPr>
          <p:cNvSpPr/>
          <p:nvPr/>
        </p:nvSpPr>
        <p:spPr>
          <a:xfrm>
            <a:off x="9154358" y="4198461"/>
            <a:ext cx="843378" cy="3214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252622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8D753F7A-8615-4AD6-B566-D83B9EAD98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452" y="452761"/>
            <a:ext cx="11847095" cy="5592931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46FCEEB1-AF99-4301-970F-1981F3B88535}"/>
              </a:ext>
            </a:extLst>
          </p:cNvPr>
          <p:cNvSpPr/>
          <p:nvPr/>
        </p:nvSpPr>
        <p:spPr>
          <a:xfrm>
            <a:off x="172451" y="668045"/>
            <a:ext cx="11847095" cy="2760955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2EBB2DA-6363-43C1-86CA-6BF84DE9A689}"/>
              </a:ext>
            </a:extLst>
          </p:cNvPr>
          <p:cNvSpPr/>
          <p:nvPr/>
        </p:nvSpPr>
        <p:spPr>
          <a:xfrm>
            <a:off x="0" y="3500021"/>
            <a:ext cx="11940466" cy="315157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589266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475</TotalTime>
  <Words>246</Words>
  <Application>Microsoft Office PowerPoint</Application>
  <PresentationFormat>Geniş ekran</PresentationFormat>
  <Paragraphs>39</Paragraphs>
  <Slides>23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Office Teması</vt:lpstr>
      <vt:lpstr>PowerPoint Sunusu</vt:lpstr>
      <vt:lpstr>KURUMSAL DIŞ DEĞERLENDİRME</vt:lpstr>
      <vt:lpstr>PowerPoint Sunusu</vt:lpstr>
      <vt:lpstr>KURUMSAL DIŞ DEĞERLENDİRME</vt:lpstr>
      <vt:lpstr>2020 YILI KİDR HAZIRLIK SÜRECİ</vt:lpstr>
      <vt:lpstr>PowerPoint Sunusu</vt:lpstr>
      <vt:lpstr>PowerPoint Sunusu</vt:lpstr>
      <vt:lpstr>2020 YILI KİDR HAZIRLIK SÜRECİ</vt:lpstr>
      <vt:lpstr>PowerPoint Sunusu</vt:lpstr>
      <vt:lpstr>PowerPoint Sunusu</vt:lpstr>
      <vt:lpstr>PowerPoint Sunusu</vt:lpstr>
      <vt:lpstr>DEĞERLENDİRME SÜRECİ</vt:lpstr>
      <vt:lpstr>DEĞERLENDİRME SÜRECİ</vt:lpstr>
      <vt:lpstr>DEĞERLENDİRME SÜRECİ</vt:lpstr>
      <vt:lpstr>DEĞERLENDİRME SÜRECİ</vt:lpstr>
      <vt:lpstr>2020 Yılı Karma Ziyaret Programı</vt:lpstr>
      <vt:lpstr>PowerPoint Sunusu</vt:lpstr>
      <vt:lpstr>PowerPoint Sunusu</vt:lpstr>
      <vt:lpstr>PowerPoint Sunusu</vt:lpstr>
      <vt:lpstr>PowerPoint Sunusu</vt:lpstr>
      <vt:lpstr>DEĞERLENDİRME SÜRECİ</vt:lpstr>
      <vt:lpstr>İZLEME SÜRECİ</vt:lpstr>
      <vt:lpstr>Kalite ve Strateji Geliştirme, Uygulama ve Araştırma Merkezi kalite@kayseri.edu.tr   Doç. Dr. Neslihan DEMİREL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e</dc:creator>
  <cp:lastModifiedBy>neslihan ozgun</cp:lastModifiedBy>
  <cp:revision>84</cp:revision>
  <dcterms:created xsi:type="dcterms:W3CDTF">2021-02-09T08:14:54Z</dcterms:created>
  <dcterms:modified xsi:type="dcterms:W3CDTF">2021-02-25T12:07:03Z</dcterms:modified>
</cp:coreProperties>
</file>