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26.jpg" ContentType="image/jpg"/>
  <Override PartName="/ppt/media/image32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256" r:id="rId2"/>
    <p:sldId id="302" r:id="rId3"/>
    <p:sldId id="262" r:id="rId4"/>
    <p:sldId id="266" r:id="rId5"/>
    <p:sldId id="311" r:id="rId6"/>
    <p:sldId id="381" r:id="rId7"/>
    <p:sldId id="316" r:id="rId8"/>
    <p:sldId id="282" r:id="rId9"/>
    <p:sldId id="281" r:id="rId10"/>
    <p:sldId id="285" r:id="rId11"/>
    <p:sldId id="326" r:id="rId12"/>
    <p:sldId id="325" r:id="rId13"/>
    <p:sldId id="327" r:id="rId14"/>
    <p:sldId id="328" r:id="rId15"/>
    <p:sldId id="330" r:id="rId16"/>
    <p:sldId id="329" r:id="rId17"/>
    <p:sldId id="331" r:id="rId18"/>
    <p:sldId id="332" r:id="rId19"/>
    <p:sldId id="298" r:id="rId20"/>
    <p:sldId id="333" r:id="rId21"/>
    <p:sldId id="334" r:id="rId22"/>
    <p:sldId id="300" r:id="rId23"/>
    <p:sldId id="336" r:id="rId24"/>
    <p:sldId id="335" r:id="rId25"/>
    <p:sldId id="338" r:id="rId26"/>
    <p:sldId id="340" r:id="rId27"/>
    <p:sldId id="339" r:id="rId28"/>
    <p:sldId id="341" r:id="rId29"/>
    <p:sldId id="342" r:id="rId30"/>
    <p:sldId id="344" r:id="rId31"/>
    <p:sldId id="343" r:id="rId32"/>
    <p:sldId id="345" r:id="rId33"/>
    <p:sldId id="346" r:id="rId34"/>
    <p:sldId id="348" r:id="rId35"/>
    <p:sldId id="347" r:id="rId36"/>
    <p:sldId id="349" r:id="rId37"/>
    <p:sldId id="352" r:id="rId38"/>
    <p:sldId id="351" r:id="rId39"/>
    <p:sldId id="358" r:id="rId40"/>
    <p:sldId id="359" r:id="rId41"/>
    <p:sldId id="360" r:id="rId42"/>
    <p:sldId id="383" r:id="rId43"/>
    <p:sldId id="273" r:id="rId44"/>
    <p:sldId id="274" r:id="rId45"/>
    <p:sldId id="275" r:id="rId46"/>
    <p:sldId id="276" r:id="rId47"/>
    <p:sldId id="279" r:id="rId48"/>
    <p:sldId id="384" r:id="rId49"/>
    <p:sldId id="379" r:id="rId50"/>
    <p:sldId id="385" r:id="rId5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6374" autoAdjust="0"/>
  </p:normalViewPr>
  <p:slideViewPr>
    <p:cSldViewPr>
      <p:cViewPr varScale="1">
        <p:scale>
          <a:sx n="71" d="100"/>
          <a:sy n="71" d="100"/>
        </p:scale>
        <p:origin x="48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D82D6-CEF3-45D9-947D-6A0C2DD6A1B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6B47180-090F-49F6-B1FE-BB492CD0449F}">
      <dgm:prSet phldrT="[Metin]" custT="1"/>
      <dgm:spPr/>
      <dgm:t>
        <a:bodyPr/>
        <a:lstStyle/>
        <a:p>
          <a:r>
            <a:rPr lang="tr-TR" sz="1400" spc="450" dirty="0">
              <a:solidFill>
                <a:srgbClr val="FF0000"/>
              </a:solidFill>
              <a:latin typeface="Wingdings"/>
              <a:cs typeface="Wingdings"/>
            </a:rPr>
            <a:t></a:t>
          </a:r>
          <a:r>
            <a:rPr lang="tr-TR" sz="1400" spc="-36" dirty="0">
              <a:latin typeface="Georgia"/>
            </a:rPr>
            <a:t>1.00   Bilgileri Belleyebilme- Bilgi</a:t>
          </a:r>
          <a:endParaRPr lang="tr-TR" sz="1400" dirty="0"/>
        </a:p>
      </dgm:t>
    </dgm:pt>
    <dgm:pt modelId="{43D16782-02C1-417F-A4B1-2DB4C84FFEBE}" type="parTrans" cxnId="{E8BE6E48-BAA3-4647-9971-763A1398B849}">
      <dgm:prSet/>
      <dgm:spPr/>
      <dgm:t>
        <a:bodyPr/>
        <a:lstStyle/>
        <a:p>
          <a:endParaRPr lang="tr-TR"/>
        </a:p>
      </dgm:t>
    </dgm:pt>
    <dgm:pt modelId="{C0A7904D-8517-464A-9D3D-81EDD4324FB6}" type="sibTrans" cxnId="{E8BE6E48-BAA3-4647-9971-763A1398B849}">
      <dgm:prSet/>
      <dgm:spPr/>
      <dgm:t>
        <a:bodyPr/>
        <a:lstStyle/>
        <a:p>
          <a:endParaRPr lang="tr-TR"/>
        </a:p>
      </dgm:t>
    </dgm:pt>
    <dgm:pt modelId="{C3E64B4E-6F7E-403E-B644-A417012E9FFA}">
      <dgm:prSet custT="1"/>
      <dgm:spPr/>
      <dgm:t>
        <a:bodyPr/>
        <a:lstStyle/>
        <a:p>
          <a:r>
            <a:rPr lang="tr-TR" sz="1400" spc="450" dirty="0">
              <a:solidFill>
                <a:srgbClr val="FF0000"/>
              </a:solidFill>
              <a:latin typeface="Wingdings"/>
              <a:cs typeface="Wingdings"/>
            </a:rPr>
            <a:t></a:t>
          </a:r>
          <a:r>
            <a:rPr lang="tr-TR" sz="1400" spc="450" dirty="0">
              <a:latin typeface="Georgia"/>
              <a:cs typeface="Georgia"/>
            </a:rPr>
            <a:t>2.00 </a:t>
          </a:r>
          <a:r>
            <a:rPr lang="tr-TR" sz="1400" spc="-36" dirty="0">
              <a:latin typeface="Georgia"/>
              <a:cs typeface="Georgia"/>
            </a:rPr>
            <a:t>Kavrayabilme </a:t>
          </a:r>
          <a:r>
            <a:rPr lang="tr-TR" sz="1400" spc="-195" dirty="0">
              <a:latin typeface="Georgia"/>
              <a:cs typeface="Georgia"/>
            </a:rPr>
            <a:t>–</a:t>
          </a:r>
          <a:r>
            <a:rPr lang="tr-TR" sz="1400" spc="-219" dirty="0">
              <a:latin typeface="Georgia"/>
              <a:cs typeface="Georgia"/>
            </a:rPr>
            <a:t> </a:t>
          </a:r>
          <a:r>
            <a:rPr lang="tr-TR" sz="1400" spc="-36" dirty="0">
              <a:latin typeface="Georgia"/>
              <a:cs typeface="Georgia"/>
            </a:rPr>
            <a:t>Kavrama</a:t>
          </a:r>
          <a:endParaRPr lang="tr-TR" sz="1400" dirty="0">
            <a:latin typeface="Georgia"/>
            <a:cs typeface="Georgia"/>
          </a:endParaRPr>
        </a:p>
      </dgm:t>
    </dgm:pt>
    <dgm:pt modelId="{E01C11E3-557B-4309-A33C-870600EC33A8}" type="parTrans" cxnId="{291ACAC1-7C39-4E66-B117-346B3D0C398D}">
      <dgm:prSet/>
      <dgm:spPr/>
      <dgm:t>
        <a:bodyPr/>
        <a:lstStyle/>
        <a:p>
          <a:endParaRPr lang="tr-TR"/>
        </a:p>
      </dgm:t>
    </dgm:pt>
    <dgm:pt modelId="{CAFDA2D4-BB1A-43E5-94FE-426991F82821}" type="sibTrans" cxnId="{291ACAC1-7C39-4E66-B117-346B3D0C398D}">
      <dgm:prSet/>
      <dgm:spPr/>
      <dgm:t>
        <a:bodyPr/>
        <a:lstStyle/>
        <a:p>
          <a:endParaRPr lang="tr-TR"/>
        </a:p>
      </dgm:t>
    </dgm:pt>
    <dgm:pt modelId="{20FC265F-7066-4A31-81FB-8C0B5E19F609}">
      <dgm:prSet custT="1"/>
      <dgm:spPr/>
      <dgm:t>
        <a:bodyPr/>
        <a:lstStyle/>
        <a:p>
          <a:r>
            <a:rPr lang="tr-TR" sz="1400" spc="438" dirty="0">
              <a:solidFill>
                <a:srgbClr val="FF0000"/>
              </a:solidFill>
              <a:latin typeface="Wingdings"/>
              <a:cs typeface="Wingdings"/>
            </a:rPr>
            <a:t></a:t>
          </a:r>
          <a:r>
            <a:rPr lang="tr-TR" sz="1400" spc="438" dirty="0">
              <a:latin typeface="Georgia"/>
              <a:cs typeface="Georgia"/>
            </a:rPr>
            <a:t>3.00</a:t>
          </a:r>
          <a:r>
            <a:rPr lang="tr-TR" sz="1400" spc="-109" dirty="0">
              <a:latin typeface="Georgia"/>
              <a:cs typeface="Georgia"/>
            </a:rPr>
            <a:t> </a:t>
          </a:r>
          <a:r>
            <a:rPr lang="tr-TR" sz="1400" spc="-24" dirty="0">
              <a:latin typeface="Georgia"/>
              <a:cs typeface="Georgia"/>
            </a:rPr>
            <a:t>Uygulayabilme </a:t>
          </a:r>
          <a:r>
            <a:rPr lang="tr-TR" sz="1400" spc="-195" dirty="0">
              <a:latin typeface="Georgia"/>
              <a:cs typeface="Georgia"/>
            </a:rPr>
            <a:t>– </a:t>
          </a:r>
          <a:r>
            <a:rPr lang="tr-TR" sz="1400" spc="-24" dirty="0">
              <a:latin typeface="Georgia"/>
              <a:cs typeface="Georgia"/>
            </a:rPr>
            <a:t>Uygulama</a:t>
          </a:r>
          <a:endParaRPr lang="tr-TR" sz="1400" dirty="0">
            <a:latin typeface="Georgia"/>
            <a:cs typeface="Georgia"/>
          </a:endParaRPr>
        </a:p>
      </dgm:t>
    </dgm:pt>
    <dgm:pt modelId="{615699EB-082F-4C8E-BA17-DAF487FA9BBB}" type="parTrans" cxnId="{A1EFE482-8666-47E5-9E8F-12ADFAEB4F83}">
      <dgm:prSet/>
      <dgm:spPr/>
      <dgm:t>
        <a:bodyPr/>
        <a:lstStyle/>
        <a:p>
          <a:endParaRPr lang="tr-TR"/>
        </a:p>
      </dgm:t>
    </dgm:pt>
    <dgm:pt modelId="{D0558A1B-A347-48D9-A463-78BCC747A837}" type="sibTrans" cxnId="{A1EFE482-8666-47E5-9E8F-12ADFAEB4F83}">
      <dgm:prSet/>
      <dgm:spPr/>
      <dgm:t>
        <a:bodyPr/>
        <a:lstStyle/>
        <a:p>
          <a:endParaRPr lang="tr-TR"/>
        </a:p>
      </dgm:t>
    </dgm:pt>
    <dgm:pt modelId="{5DCDF2BD-A714-4BDE-B28D-8A35B0D096AF}">
      <dgm:prSet custT="1"/>
      <dgm:spPr/>
      <dgm:t>
        <a:bodyPr/>
        <a:lstStyle/>
        <a:p>
          <a:r>
            <a:rPr lang="tr-TR" sz="1400" spc="462" dirty="0">
              <a:solidFill>
                <a:srgbClr val="FF0000"/>
              </a:solidFill>
              <a:latin typeface="Wingdings"/>
              <a:cs typeface="Wingdings"/>
            </a:rPr>
            <a:t></a:t>
          </a:r>
          <a:r>
            <a:rPr lang="tr-TR" sz="1400" spc="462" dirty="0">
              <a:latin typeface="Georgia"/>
              <a:cs typeface="Georgia"/>
            </a:rPr>
            <a:t>4.00</a:t>
          </a:r>
          <a:r>
            <a:rPr lang="tr-TR" sz="1400" spc="170" dirty="0">
              <a:latin typeface="Georgia"/>
              <a:cs typeface="Georgia"/>
            </a:rPr>
            <a:t> </a:t>
          </a:r>
          <a:r>
            <a:rPr lang="tr-TR" sz="1400" spc="-12" dirty="0">
              <a:latin typeface="Georgia"/>
              <a:cs typeface="Georgia"/>
            </a:rPr>
            <a:t>Analiz Edebilme </a:t>
          </a:r>
          <a:r>
            <a:rPr lang="tr-TR" sz="1400" spc="-195" dirty="0">
              <a:latin typeface="Georgia"/>
              <a:cs typeface="Georgia"/>
            </a:rPr>
            <a:t>– </a:t>
          </a:r>
          <a:r>
            <a:rPr lang="tr-TR" sz="1400" spc="-12" dirty="0">
              <a:latin typeface="Georgia"/>
              <a:cs typeface="Georgia"/>
            </a:rPr>
            <a:t>Analiz</a:t>
          </a:r>
          <a:endParaRPr lang="tr-TR" sz="1400" dirty="0">
            <a:latin typeface="Georgia"/>
            <a:cs typeface="Georgia"/>
          </a:endParaRPr>
        </a:p>
      </dgm:t>
    </dgm:pt>
    <dgm:pt modelId="{62331A5E-8585-4FAF-96B8-2464CF6C59C2}" type="parTrans" cxnId="{44259D7D-6F4A-4E35-B52C-BAD7F1E6B093}">
      <dgm:prSet/>
      <dgm:spPr/>
      <dgm:t>
        <a:bodyPr/>
        <a:lstStyle/>
        <a:p>
          <a:endParaRPr lang="tr-TR"/>
        </a:p>
      </dgm:t>
    </dgm:pt>
    <dgm:pt modelId="{34A7ED3B-F774-4F44-9525-9485127C3CD8}" type="sibTrans" cxnId="{44259D7D-6F4A-4E35-B52C-BAD7F1E6B093}">
      <dgm:prSet/>
      <dgm:spPr/>
      <dgm:t>
        <a:bodyPr/>
        <a:lstStyle/>
        <a:p>
          <a:endParaRPr lang="tr-TR"/>
        </a:p>
      </dgm:t>
    </dgm:pt>
    <dgm:pt modelId="{70F21ACE-6B76-4E30-8C1D-D1A91D77DFA0}">
      <dgm:prSet custT="1"/>
      <dgm:spPr/>
      <dgm:t>
        <a:bodyPr/>
        <a:lstStyle/>
        <a:p>
          <a:r>
            <a:rPr lang="tr-TR" sz="1400" spc="450" dirty="0">
              <a:solidFill>
                <a:srgbClr val="FF0000"/>
              </a:solidFill>
              <a:latin typeface="Wingdings"/>
              <a:cs typeface="Wingdings"/>
            </a:rPr>
            <a:t></a:t>
          </a:r>
          <a:r>
            <a:rPr lang="tr-TR" sz="1400" spc="450" dirty="0">
              <a:latin typeface="Georgia"/>
              <a:cs typeface="Georgia"/>
            </a:rPr>
            <a:t>5.00</a:t>
          </a:r>
          <a:r>
            <a:rPr lang="tr-TR" sz="1400" spc="-170" dirty="0">
              <a:latin typeface="Georgia"/>
              <a:cs typeface="Georgia"/>
            </a:rPr>
            <a:t> </a:t>
          </a:r>
          <a:r>
            <a:rPr lang="tr-TR" sz="1400" dirty="0">
              <a:latin typeface="Georgia"/>
              <a:cs typeface="Georgia"/>
            </a:rPr>
            <a:t>Sentez </a:t>
          </a:r>
          <a:r>
            <a:rPr lang="tr-TR" sz="1400" spc="-24" dirty="0">
              <a:latin typeface="Georgia"/>
              <a:cs typeface="Georgia"/>
            </a:rPr>
            <a:t>Yapabilme </a:t>
          </a:r>
          <a:r>
            <a:rPr lang="tr-TR" sz="1400" spc="-195" dirty="0">
              <a:latin typeface="Georgia"/>
              <a:cs typeface="Georgia"/>
            </a:rPr>
            <a:t>– </a:t>
          </a:r>
          <a:r>
            <a:rPr lang="tr-TR" sz="1400" dirty="0">
              <a:latin typeface="Georgia"/>
              <a:cs typeface="Georgia"/>
            </a:rPr>
            <a:t>Sentez</a:t>
          </a:r>
        </a:p>
      </dgm:t>
    </dgm:pt>
    <dgm:pt modelId="{AC321E0A-5ACD-4415-BDA0-3ED53C0C7648}" type="parTrans" cxnId="{CA64F68D-64FE-4BE7-96D3-DF2EACB416C1}">
      <dgm:prSet/>
      <dgm:spPr/>
      <dgm:t>
        <a:bodyPr/>
        <a:lstStyle/>
        <a:p>
          <a:endParaRPr lang="tr-TR"/>
        </a:p>
      </dgm:t>
    </dgm:pt>
    <dgm:pt modelId="{6DBEECA6-1E19-4D38-AFB5-BC599A2667C2}" type="sibTrans" cxnId="{CA64F68D-64FE-4BE7-96D3-DF2EACB416C1}">
      <dgm:prSet/>
      <dgm:spPr/>
      <dgm:t>
        <a:bodyPr/>
        <a:lstStyle/>
        <a:p>
          <a:endParaRPr lang="tr-TR"/>
        </a:p>
      </dgm:t>
    </dgm:pt>
    <dgm:pt modelId="{FF9F5AB3-C81C-4C27-ABB5-FE8748010793}">
      <dgm:prSet custT="1"/>
      <dgm:spPr/>
      <dgm:t>
        <a:bodyPr/>
        <a:lstStyle/>
        <a:p>
          <a:r>
            <a:rPr lang="tr-TR" sz="1400" spc="462" dirty="0">
              <a:solidFill>
                <a:srgbClr val="FF0000"/>
              </a:solidFill>
              <a:latin typeface="Wingdings"/>
              <a:cs typeface="Wingdings"/>
            </a:rPr>
            <a:t></a:t>
          </a:r>
          <a:r>
            <a:rPr lang="tr-TR" sz="1400" spc="462" dirty="0">
              <a:latin typeface="Georgia"/>
              <a:cs typeface="Georgia"/>
            </a:rPr>
            <a:t>6.00</a:t>
          </a:r>
          <a:r>
            <a:rPr lang="tr-TR" sz="1400" spc="-12" dirty="0">
              <a:latin typeface="Georgia"/>
              <a:cs typeface="Georgia"/>
            </a:rPr>
            <a:t> Değerlendirme</a:t>
          </a:r>
          <a:endParaRPr lang="tr-TR" sz="1400" dirty="0">
            <a:latin typeface="Georgia"/>
            <a:cs typeface="Georgia"/>
          </a:endParaRPr>
        </a:p>
      </dgm:t>
    </dgm:pt>
    <dgm:pt modelId="{C79413BB-35CD-4BDB-876E-5A1900D8D583}" type="parTrans" cxnId="{606E5E85-9166-45DE-891C-E96C6BEDF0D6}">
      <dgm:prSet/>
      <dgm:spPr/>
      <dgm:t>
        <a:bodyPr/>
        <a:lstStyle/>
        <a:p>
          <a:endParaRPr lang="tr-TR"/>
        </a:p>
      </dgm:t>
    </dgm:pt>
    <dgm:pt modelId="{7623FCE3-A415-428E-A01C-9A09C2F8A646}" type="sibTrans" cxnId="{606E5E85-9166-45DE-891C-E96C6BEDF0D6}">
      <dgm:prSet/>
      <dgm:spPr/>
      <dgm:t>
        <a:bodyPr/>
        <a:lstStyle/>
        <a:p>
          <a:endParaRPr lang="tr-TR"/>
        </a:p>
      </dgm:t>
    </dgm:pt>
    <dgm:pt modelId="{58F9ADEF-6BC8-495C-85D4-12CDF9CC4A40}" type="pres">
      <dgm:prSet presAssocID="{792D82D6-CEF3-45D9-947D-6A0C2DD6A1B6}" presName="linear" presStyleCnt="0">
        <dgm:presLayoutVars>
          <dgm:dir/>
          <dgm:animLvl val="lvl"/>
          <dgm:resizeHandles val="exact"/>
        </dgm:presLayoutVars>
      </dgm:prSet>
      <dgm:spPr/>
    </dgm:pt>
    <dgm:pt modelId="{21CEED3A-FD65-43A9-8736-38337EA937A3}" type="pres">
      <dgm:prSet presAssocID="{16B47180-090F-49F6-B1FE-BB492CD0449F}" presName="parentLin" presStyleCnt="0"/>
      <dgm:spPr/>
    </dgm:pt>
    <dgm:pt modelId="{FED08124-08CE-4CF1-B64D-5C7B8A55237A}" type="pres">
      <dgm:prSet presAssocID="{16B47180-090F-49F6-B1FE-BB492CD0449F}" presName="parentLeftMargin" presStyleLbl="node1" presStyleIdx="0" presStyleCnt="6"/>
      <dgm:spPr/>
    </dgm:pt>
    <dgm:pt modelId="{C2FF2539-4094-4FAC-B158-2AE6C5AB3ACD}" type="pres">
      <dgm:prSet presAssocID="{16B47180-090F-49F6-B1FE-BB492CD0449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F0D8EA9-1341-4424-9BB3-53F18121269A}" type="pres">
      <dgm:prSet presAssocID="{16B47180-090F-49F6-B1FE-BB492CD0449F}" presName="negativeSpace" presStyleCnt="0"/>
      <dgm:spPr/>
    </dgm:pt>
    <dgm:pt modelId="{DD2E9C7A-5DAB-423D-B276-DA4F404B5B6E}" type="pres">
      <dgm:prSet presAssocID="{16B47180-090F-49F6-B1FE-BB492CD0449F}" presName="childText" presStyleLbl="conFgAcc1" presStyleIdx="0" presStyleCnt="6">
        <dgm:presLayoutVars>
          <dgm:bulletEnabled val="1"/>
        </dgm:presLayoutVars>
      </dgm:prSet>
      <dgm:spPr/>
    </dgm:pt>
    <dgm:pt modelId="{ED9DA396-DB42-40B6-8DEC-2FEA7CFC29C1}" type="pres">
      <dgm:prSet presAssocID="{C0A7904D-8517-464A-9D3D-81EDD4324FB6}" presName="spaceBetweenRectangles" presStyleCnt="0"/>
      <dgm:spPr/>
    </dgm:pt>
    <dgm:pt modelId="{EFA2F310-AE17-409C-A5EA-761F837ECAD5}" type="pres">
      <dgm:prSet presAssocID="{C3E64B4E-6F7E-403E-B644-A417012E9FFA}" presName="parentLin" presStyleCnt="0"/>
      <dgm:spPr/>
    </dgm:pt>
    <dgm:pt modelId="{4B719FD7-BB33-4358-A86E-6C014ED7F94D}" type="pres">
      <dgm:prSet presAssocID="{C3E64B4E-6F7E-403E-B644-A417012E9FFA}" presName="parentLeftMargin" presStyleLbl="node1" presStyleIdx="0" presStyleCnt="6"/>
      <dgm:spPr/>
    </dgm:pt>
    <dgm:pt modelId="{836EBFA5-E8A1-45BF-B9D7-87658B0F35BF}" type="pres">
      <dgm:prSet presAssocID="{C3E64B4E-6F7E-403E-B644-A417012E9FF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332A0BF-5699-489B-A201-9D684685F28B}" type="pres">
      <dgm:prSet presAssocID="{C3E64B4E-6F7E-403E-B644-A417012E9FFA}" presName="negativeSpace" presStyleCnt="0"/>
      <dgm:spPr/>
    </dgm:pt>
    <dgm:pt modelId="{CC536959-11A0-4148-A438-5C94805D9FA8}" type="pres">
      <dgm:prSet presAssocID="{C3E64B4E-6F7E-403E-B644-A417012E9FFA}" presName="childText" presStyleLbl="conFgAcc1" presStyleIdx="1" presStyleCnt="6">
        <dgm:presLayoutVars>
          <dgm:bulletEnabled val="1"/>
        </dgm:presLayoutVars>
      </dgm:prSet>
      <dgm:spPr/>
    </dgm:pt>
    <dgm:pt modelId="{2720608B-B4EA-4A6F-8746-453B0724FB54}" type="pres">
      <dgm:prSet presAssocID="{CAFDA2D4-BB1A-43E5-94FE-426991F82821}" presName="spaceBetweenRectangles" presStyleCnt="0"/>
      <dgm:spPr/>
    </dgm:pt>
    <dgm:pt modelId="{EF9B333C-9385-4667-A77B-32874500F541}" type="pres">
      <dgm:prSet presAssocID="{20FC265F-7066-4A31-81FB-8C0B5E19F609}" presName="parentLin" presStyleCnt="0"/>
      <dgm:spPr/>
    </dgm:pt>
    <dgm:pt modelId="{8EE6219E-6B6C-40C4-899C-DB28ED7EF6BA}" type="pres">
      <dgm:prSet presAssocID="{20FC265F-7066-4A31-81FB-8C0B5E19F609}" presName="parentLeftMargin" presStyleLbl="node1" presStyleIdx="1" presStyleCnt="6"/>
      <dgm:spPr/>
    </dgm:pt>
    <dgm:pt modelId="{384A8A47-D436-4027-B738-011EF344F42F}" type="pres">
      <dgm:prSet presAssocID="{20FC265F-7066-4A31-81FB-8C0B5E19F60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837884E-3D4D-44EF-868E-282C3F32B858}" type="pres">
      <dgm:prSet presAssocID="{20FC265F-7066-4A31-81FB-8C0B5E19F609}" presName="negativeSpace" presStyleCnt="0"/>
      <dgm:spPr/>
    </dgm:pt>
    <dgm:pt modelId="{0983FFEB-A523-4841-BD11-DA56F6DADFAC}" type="pres">
      <dgm:prSet presAssocID="{20FC265F-7066-4A31-81FB-8C0B5E19F609}" presName="childText" presStyleLbl="conFgAcc1" presStyleIdx="2" presStyleCnt="6">
        <dgm:presLayoutVars>
          <dgm:bulletEnabled val="1"/>
        </dgm:presLayoutVars>
      </dgm:prSet>
      <dgm:spPr/>
    </dgm:pt>
    <dgm:pt modelId="{2BE13B8B-13FD-44FF-9558-B230D4450850}" type="pres">
      <dgm:prSet presAssocID="{D0558A1B-A347-48D9-A463-78BCC747A837}" presName="spaceBetweenRectangles" presStyleCnt="0"/>
      <dgm:spPr/>
    </dgm:pt>
    <dgm:pt modelId="{56DE1E23-D37D-4B70-8152-9C88EA102EA4}" type="pres">
      <dgm:prSet presAssocID="{5DCDF2BD-A714-4BDE-B28D-8A35B0D096AF}" presName="parentLin" presStyleCnt="0"/>
      <dgm:spPr/>
    </dgm:pt>
    <dgm:pt modelId="{520A106B-8201-42F1-ADDD-F89423A46FEA}" type="pres">
      <dgm:prSet presAssocID="{5DCDF2BD-A714-4BDE-B28D-8A35B0D096AF}" presName="parentLeftMargin" presStyleLbl="node1" presStyleIdx="2" presStyleCnt="6"/>
      <dgm:spPr/>
    </dgm:pt>
    <dgm:pt modelId="{C5A48385-9F99-4038-AFF7-06539D099F6D}" type="pres">
      <dgm:prSet presAssocID="{5DCDF2BD-A714-4BDE-B28D-8A35B0D096A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4BD1CE8-4425-41C3-AB72-C28927A1C357}" type="pres">
      <dgm:prSet presAssocID="{5DCDF2BD-A714-4BDE-B28D-8A35B0D096AF}" presName="negativeSpace" presStyleCnt="0"/>
      <dgm:spPr/>
    </dgm:pt>
    <dgm:pt modelId="{043D78CA-B1F0-44F1-B0BA-F8805AD44FE2}" type="pres">
      <dgm:prSet presAssocID="{5DCDF2BD-A714-4BDE-B28D-8A35B0D096AF}" presName="childText" presStyleLbl="conFgAcc1" presStyleIdx="3" presStyleCnt="6">
        <dgm:presLayoutVars>
          <dgm:bulletEnabled val="1"/>
        </dgm:presLayoutVars>
      </dgm:prSet>
      <dgm:spPr/>
    </dgm:pt>
    <dgm:pt modelId="{6D469929-259B-4A9A-9E2F-22F6CA18861E}" type="pres">
      <dgm:prSet presAssocID="{34A7ED3B-F774-4F44-9525-9485127C3CD8}" presName="spaceBetweenRectangles" presStyleCnt="0"/>
      <dgm:spPr/>
    </dgm:pt>
    <dgm:pt modelId="{F1542044-1184-4D91-B0B3-02AD9FB3DF24}" type="pres">
      <dgm:prSet presAssocID="{70F21ACE-6B76-4E30-8C1D-D1A91D77DFA0}" presName="parentLin" presStyleCnt="0"/>
      <dgm:spPr/>
    </dgm:pt>
    <dgm:pt modelId="{54C97D81-6EDF-4B3F-9C2A-0307E58D14F7}" type="pres">
      <dgm:prSet presAssocID="{70F21ACE-6B76-4E30-8C1D-D1A91D77DFA0}" presName="parentLeftMargin" presStyleLbl="node1" presStyleIdx="3" presStyleCnt="6"/>
      <dgm:spPr/>
    </dgm:pt>
    <dgm:pt modelId="{216C616B-8FAE-4A46-BE27-1E3215C20B10}" type="pres">
      <dgm:prSet presAssocID="{70F21ACE-6B76-4E30-8C1D-D1A91D77DFA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68C5A1B-1A78-4EAA-ACA9-8EB09D873112}" type="pres">
      <dgm:prSet presAssocID="{70F21ACE-6B76-4E30-8C1D-D1A91D77DFA0}" presName="negativeSpace" presStyleCnt="0"/>
      <dgm:spPr/>
    </dgm:pt>
    <dgm:pt modelId="{134673DD-9018-47BE-96D6-0DB4A5E8B902}" type="pres">
      <dgm:prSet presAssocID="{70F21ACE-6B76-4E30-8C1D-D1A91D77DFA0}" presName="childText" presStyleLbl="conFgAcc1" presStyleIdx="4" presStyleCnt="6">
        <dgm:presLayoutVars>
          <dgm:bulletEnabled val="1"/>
        </dgm:presLayoutVars>
      </dgm:prSet>
      <dgm:spPr/>
    </dgm:pt>
    <dgm:pt modelId="{51C83386-B0C8-4240-A3C0-8BCA7A23EE9E}" type="pres">
      <dgm:prSet presAssocID="{6DBEECA6-1E19-4D38-AFB5-BC599A2667C2}" presName="spaceBetweenRectangles" presStyleCnt="0"/>
      <dgm:spPr/>
    </dgm:pt>
    <dgm:pt modelId="{D87B632B-792E-4A12-99D5-7A999600969B}" type="pres">
      <dgm:prSet presAssocID="{FF9F5AB3-C81C-4C27-ABB5-FE8748010793}" presName="parentLin" presStyleCnt="0"/>
      <dgm:spPr/>
    </dgm:pt>
    <dgm:pt modelId="{7AAECC99-B614-4C77-A27B-13D9D11AAC23}" type="pres">
      <dgm:prSet presAssocID="{FF9F5AB3-C81C-4C27-ABB5-FE8748010793}" presName="parentLeftMargin" presStyleLbl="node1" presStyleIdx="4" presStyleCnt="6"/>
      <dgm:spPr/>
    </dgm:pt>
    <dgm:pt modelId="{E6CC642B-A10A-4C22-A12D-D160B29CA10C}" type="pres">
      <dgm:prSet presAssocID="{FF9F5AB3-C81C-4C27-ABB5-FE8748010793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89DBD31C-2DBB-4778-BCDE-30BDB451AA88}" type="pres">
      <dgm:prSet presAssocID="{FF9F5AB3-C81C-4C27-ABB5-FE8748010793}" presName="negativeSpace" presStyleCnt="0"/>
      <dgm:spPr/>
    </dgm:pt>
    <dgm:pt modelId="{9F2A6308-638F-47DB-A6C2-2AFD1D5F22E5}" type="pres">
      <dgm:prSet presAssocID="{FF9F5AB3-C81C-4C27-ABB5-FE874801079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660860C-1297-4611-BF5E-ADD93D1FEDF5}" type="presOf" srcId="{C3E64B4E-6F7E-403E-B644-A417012E9FFA}" destId="{4B719FD7-BB33-4358-A86E-6C014ED7F94D}" srcOrd="0" destOrd="0" presId="urn:microsoft.com/office/officeart/2005/8/layout/list1"/>
    <dgm:cxn modelId="{794E191C-6CEA-41B1-B824-07BC86BA409E}" type="presOf" srcId="{C3E64B4E-6F7E-403E-B644-A417012E9FFA}" destId="{836EBFA5-E8A1-45BF-B9D7-87658B0F35BF}" srcOrd="1" destOrd="0" presId="urn:microsoft.com/office/officeart/2005/8/layout/list1"/>
    <dgm:cxn modelId="{8572242D-D423-404A-A0CA-EA2FB06075E7}" type="presOf" srcId="{5DCDF2BD-A714-4BDE-B28D-8A35B0D096AF}" destId="{520A106B-8201-42F1-ADDD-F89423A46FEA}" srcOrd="0" destOrd="0" presId="urn:microsoft.com/office/officeart/2005/8/layout/list1"/>
    <dgm:cxn modelId="{3A159764-D19F-4B48-B3E3-D87DB7D541A7}" type="presOf" srcId="{70F21ACE-6B76-4E30-8C1D-D1A91D77DFA0}" destId="{216C616B-8FAE-4A46-BE27-1E3215C20B10}" srcOrd="1" destOrd="0" presId="urn:microsoft.com/office/officeart/2005/8/layout/list1"/>
    <dgm:cxn modelId="{54448147-3126-4F50-A3CA-D3897BA8E959}" type="presOf" srcId="{20FC265F-7066-4A31-81FB-8C0B5E19F609}" destId="{8EE6219E-6B6C-40C4-899C-DB28ED7EF6BA}" srcOrd="0" destOrd="0" presId="urn:microsoft.com/office/officeart/2005/8/layout/list1"/>
    <dgm:cxn modelId="{E8BE6E48-BAA3-4647-9971-763A1398B849}" srcId="{792D82D6-CEF3-45D9-947D-6A0C2DD6A1B6}" destId="{16B47180-090F-49F6-B1FE-BB492CD0449F}" srcOrd="0" destOrd="0" parTransId="{43D16782-02C1-417F-A4B1-2DB4C84FFEBE}" sibTransId="{C0A7904D-8517-464A-9D3D-81EDD4324FB6}"/>
    <dgm:cxn modelId="{6DA03175-D775-4216-B328-45460FC62E5A}" type="presOf" srcId="{20FC265F-7066-4A31-81FB-8C0B5E19F609}" destId="{384A8A47-D436-4027-B738-011EF344F42F}" srcOrd="1" destOrd="0" presId="urn:microsoft.com/office/officeart/2005/8/layout/list1"/>
    <dgm:cxn modelId="{44259D7D-6F4A-4E35-B52C-BAD7F1E6B093}" srcId="{792D82D6-CEF3-45D9-947D-6A0C2DD6A1B6}" destId="{5DCDF2BD-A714-4BDE-B28D-8A35B0D096AF}" srcOrd="3" destOrd="0" parTransId="{62331A5E-8585-4FAF-96B8-2464CF6C59C2}" sibTransId="{34A7ED3B-F774-4F44-9525-9485127C3CD8}"/>
    <dgm:cxn modelId="{A1EFE482-8666-47E5-9E8F-12ADFAEB4F83}" srcId="{792D82D6-CEF3-45D9-947D-6A0C2DD6A1B6}" destId="{20FC265F-7066-4A31-81FB-8C0B5E19F609}" srcOrd="2" destOrd="0" parTransId="{615699EB-082F-4C8E-BA17-DAF487FA9BBB}" sibTransId="{D0558A1B-A347-48D9-A463-78BCC747A837}"/>
    <dgm:cxn modelId="{F4E46D84-9E2B-4EFC-AF7C-19FAB822EC1D}" type="presOf" srcId="{16B47180-090F-49F6-B1FE-BB492CD0449F}" destId="{FED08124-08CE-4CF1-B64D-5C7B8A55237A}" srcOrd="0" destOrd="0" presId="urn:microsoft.com/office/officeart/2005/8/layout/list1"/>
    <dgm:cxn modelId="{606E5E85-9166-45DE-891C-E96C6BEDF0D6}" srcId="{792D82D6-CEF3-45D9-947D-6A0C2DD6A1B6}" destId="{FF9F5AB3-C81C-4C27-ABB5-FE8748010793}" srcOrd="5" destOrd="0" parTransId="{C79413BB-35CD-4BDB-876E-5A1900D8D583}" sibTransId="{7623FCE3-A415-428E-A01C-9A09C2F8A646}"/>
    <dgm:cxn modelId="{CA64F68D-64FE-4BE7-96D3-DF2EACB416C1}" srcId="{792D82D6-CEF3-45D9-947D-6A0C2DD6A1B6}" destId="{70F21ACE-6B76-4E30-8C1D-D1A91D77DFA0}" srcOrd="4" destOrd="0" parTransId="{AC321E0A-5ACD-4415-BDA0-3ED53C0C7648}" sibTransId="{6DBEECA6-1E19-4D38-AFB5-BC599A2667C2}"/>
    <dgm:cxn modelId="{203E1EA2-D1AF-4709-829A-422C6A7D4385}" type="presOf" srcId="{16B47180-090F-49F6-B1FE-BB492CD0449F}" destId="{C2FF2539-4094-4FAC-B158-2AE6C5AB3ACD}" srcOrd="1" destOrd="0" presId="urn:microsoft.com/office/officeart/2005/8/layout/list1"/>
    <dgm:cxn modelId="{8E1475B6-C82C-4077-AC13-A20A0E22A280}" type="presOf" srcId="{792D82D6-CEF3-45D9-947D-6A0C2DD6A1B6}" destId="{58F9ADEF-6BC8-495C-85D4-12CDF9CC4A40}" srcOrd="0" destOrd="0" presId="urn:microsoft.com/office/officeart/2005/8/layout/list1"/>
    <dgm:cxn modelId="{5CD3E6B7-A9B8-421C-887D-06480487ADE2}" type="presOf" srcId="{5DCDF2BD-A714-4BDE-B28D-8A35B0D096AF}" destId="{C5A48385-9F99-4038-AFF7-06539D099F6D}" srcOrd="1" destOrd="0" presId="urn:microsoft.com/office/officeart/2005/8/layout/list1"/>
    <dgm:cxn modelId="{210BBFBD-E62D-4AB8-AC1A-69AA1DE02DE7}" type="presOf" srcId="{FF9F5AB3-C81C-4C27-ABB5-FE8748010793}" destId="{7AAECC99-B614-4C77-A27B-13D9D11AAC23}" srcOrd="0" destOrd="0" presId="urn:microsoft.com/office/officeart/2005/8/layout/list1"/>
    <dgm:cxn modelId="{291ACAC1-7C39-4E66-B117-346B3D0C398D}" srcId="{792D82D6-CEF3-45D9-947D-6A0C2DD6A1B6}" destId="{C3E64B4E-6F7E-403E-B644-A417012E9FFA}" srcOrd="1" destOrd="0" parTransId="{E01C11E3-557B-4309-A33C-870600EC33A8}" sibTransId="{CAFDA2D4-BB1A-43E5-94FE-426991F82821}"/>
    <dgm:cxn modelId="{AB681CCA-AE37-4147-A933-50ACE417FFB8}" type="presOf" srcId="{FF9F5AB3-C81C-4C27-ABB5-FE8748010793}" destId="{E6CC642B-A10A-4C22-A12D-D160B29CA10C}" srcOrd="1" destOrd="0" presId="urn:microsoft.com/office/officeart/2005/8/layout/list1"/>
    <dgm:cxn modelId="{35DE8CD0-FE89-4323-A89C-7F07FE03BA1D}" type="presOf" srcId="{70F21ACE-6B76-4E30-8C1D-D1A91D77DFA0}" destId="{54C97D81-6EDF-4B3F-9C2A-0307E58D14F7}" srcOrd="0" destOrd="0" presId="urn:microsoft.com/office/officeart/2005/8/layout/list1"/>
    <dgm:cxn modelId="{9F47ABF7-C000-401B-977F-81884478479B}" type="presParOf" srcId="{58F9ADEF-6BC8-495C-85D4-12CDF9CC4A40}" destId="{21CEED3A-FD65-43A9-8736-38337EA937A3}" srcOrd="0" destOrd="0" presId="urn:microsoft.com/office/officeart/2005/8/layout/list1"/>
    <dgm:cxn modelId="{FEA4B9E3-83A0-469F-9F81-7119C9E1BE83}" type="presParOf" srcId="{21CEED3A-FD65-43A9-8736-38337EA937A3}" destId="{FED08124-08CE-4CF1-B64D-5C7B8A55237A}" srcOrd="0" destOrd="0" presId="urn:microsoft.com/office/officeart/2005/8/layout/list1"/>
    <dgm:cxn modelId="{79EFA021-EA1A-4D58-BA99-577314771F79}" type="presParOf" srcId="{21CEED3A-FD65-43A9-8736-38337EA937A3}" destId="{C2FF2539-4094-4FAC-B158-2AE6C5AB3ACD}" srcOrd="1" destOrd="0" presId="urn:microsoft.com/office/officeart/2005/8/layout/list1"/>
    <dgm:cxn modelId="{9E6EE332-5AF5-4E88-90D7-5AF18BD360BB}" type="presParOf" srcId="{58F9ADEF-6BC8-495C-85D4-12CDF9CC4A40}" destId="{6F0D8EA9-1341-4424-9BB3-53F18121269A}" srcOrd="1" destOrd="0" presId="urn:microsoft.com/office/officeart/2005/8/layout/list1"/>
    <dgm:cxn modelId="{7C33C064-3BD6-4E6F-BA4E-35A6F276B77B}" type="presParOf" srcId="{58F9ADEF-6BC8-495C-85D4-12CDF9CC4A40}" destId="{DD2E9C7A-5DAB-423D-B276-DA4F404B5B6E}" srcOrd="2" destOrd="0" presId="urn:microsoft.com/office/officeart/2005/8/layout/list1"/>
    <dgm:cxn modelId="{28638144-B90E-48E2-BE85-FD451B900A47}" type="presParOf" srcId="{58F9ADEF-6BC8-495C-85D4-12CDF9CC4A40}" destId="{ED9DA396-DB42-40B6-8DEC-2FEA7CFC29C1}" srcOrd="3" destOrd="0" presId="urn:microsoft.com/office/officeart/2005/8/layout/list1"/>
    <dgm:cxn modelId="{EF4ABFF7-25CD-4E70-A1F3-C39A396A0BE5}" type="presParOf" srcId="{58F9ADEF-6BC8-495C-85D4-12CDF9CC4A40}" destId="{EFA2F310-AE17-409C-A5EA-761F837ECAD5}" srcOrd="4" destOrd="0" presId="urn:microsoft.com/office/officeart/2005/8/layout/list1"/>
    <dgm:cxn modelId="{F45F3B5D-562F-4D20-8B12-566A4325EE3D}" type="presParOf" srcId="{EFA2F310-AE17-409C-A5EA-761F837ECAD5}" destId="{4B719FD7-BB33-4358-A86E-6C014ED7F94D}" srcOrd="0" destOrd="0" presId="urn:microsoft.com/office/officeart/2005/8/layout/list1"/>
    <dgm:cxn modelId="{0D1B0B1C-D99B-420D-A788-83637FB49D20}" type="presParOf" srcId="{EFA2F310-AE17-409C-A5EA-761F837ECAD5}" destId="{836EBFA5-E8A1-45BF-B9D7-87658B0F35BF}" srcOrd="1" destOrd="0" presId="urn:microsoft.com/office/officeart/2005/8/layout/list1"/>
    <dgm:cxn modelId="{6015B4A2-BA2E-4A0B-B9C0-8473FF3ED824}" type="presParOf" srcId="{58F9ADEF-6BC8-495C-85D4-12CDF9CC4A40}" destId="{A332A0BF-5699-489B-A201-9D684685F28B}" srcOrd="5" destOrd="0" presId="urn:microsoft.com/office/officeart/2005/8/layout/list1"/>
    <dgm:cxn modelId="{06D63FDC-CF2E-4282-AEE5-CE4152A1DDC5}" type="presParOf" srcId="{58F9ADEF-6BC8-495C-85D4-12CDF9CC4A40}" destId="{CC536959-11A0-4148-A438-5C94805D9FA8}" srcOrd="6" destOrd="0" presId="urn:microsoft.com/office/officeart/2005/8/layout/list1"/>
    <dgm:cxn modelId="{9DADE99B-D032-4582-B1B9-C2007B3D19BF}" type="presParOf" srcId="{58F9ADEF-6BC8-495C-85D4-12CDF9CC4A40}" destId="{2720608B-B4EA-4A6F-8746-453B0724FB54}" srcOrd="7" destOrd="0" presId="urn:microsoft.com/office/officeart/2005/8/layout/list1"/>
    <dgm:cxn modelId="{A5497FD3-8530-4356-9A45-6A18AD0FD6BE}" type="presParOf" srcId="{58F9ADEF-6BC8-495C-85D4-12CDF9CC4A40}" destId="{EF9B333C-9385-4667-A77B-32874500F541}" srcOrd="8" destOrd="0" presId="urn:microsoft.com/office/officeart/2005/8/layout/list1"/>
    <dgm:cxn modelId="{1911D73F-7945-4BB2-A106-58C4CB56BD03}" type="presParOf" srcId="{EF9B333C-9385-4667-A77B-32874500F541}" destId="{8EE6219E-6B6C-40C4-899C-DB28ED7EF6BA}" srcOrd="0" destOrd="0" presId="urn:microsoft.com/office/officeart/2005/8/layout/list1"/>
    <dgm:cxn modelId="{E4A1E9EE-DF83-488B-B244-5B240E8D961B}" type="presParOf" srcId="{EF9B333C-9385-4667-A77B-32874500F541}" destId="{384A8A47-D436-4027-B738-011EF344F42F}" srcOrd="1" destOrd="0" presId="urn:microsoft.com/office/officeart/2005/8/layout/list1"/>
    <dgm:cxn modelId="{AC9F6D8D-0AC9-4DBC-80A8-9E5631122FFF}" type="presParOf" srcId="{58F9ADEF-6BC8-495C-85D4-12CDF9CC4A40}" destId="{9837884E-3D4D-44EF-868E-282C3F32B858}" srcOrd="9" destOrd="0" presId="urn:microsoft.com/office/officeart/2005/8/layout/list1"/>
    <dgm:cxn modelId="{20BBF994-BB52-4E01-BCFF-2D486D591700}" type="presParOf" srcId="{58F9ADEF-6BC8-495C-85D4-12CDF9CC4A40}" destId="{0983FFEB-A523-4841-BD11-DA56F6DADFAC}" srcOrd="10" destOrd="0" presId="urn:microsoft.com/office/officeart/2005/8/layout/list1"/>
    <dgm:cxn modelId="{8EB1B5E9-3D54-434C-89E5-A1A7CDF62DD0}" type="presParOf" srcId="{58F9ADEF-6BC8-495C-85D4-12CDF9CC4A40}" destId="{2BE13B8B-13FD-44FF-9558-B230D4450850}" srcOrd="11" destOrd="0" presId="urn:microsoft.com/office/officeart/2005/8/layout/list1"/>
    <dgm:cxn modelId="{3C3670F3-462C-413E-BED0-0F6FFAD50460}" type="presParOf" srcId="{58F9ADEF-6BC8-495C-85D4-12CDF9CC4A40}" destId="{56DE1E23-D37D-4B70-8152-9C88EA102EA4}" srcOrd="12" destOrd="0" presId="urn:microsoft.com/office/officeart/2005/8/layout/list1"/>
    <dgm:cxn modelId="{2A0E10EB-FF32-4B4E-9996-A0698B0FB2B1}" type="presParOf" srcId="{56DE1E23-D37D-4B70-8152-9C88EA102EA4}" destId="{520A106B-8201-42F1-ADDD-F89423A46FEA}" srcOrd="0" destOrd="0" presId="urn:microsoft.com/office/officeart/2005/8/layout/list1"/>
    <dgm:cxn modelId="{A20CD65B-265E-4E3E-A381-0D7890BCBABC}" type="presParOf" srcId="{56DE1E23-D37D-4B70-8152-9C88EA102EA4}" destId="{C5A48385-9F99-4038-AFF7-06539D099F6D}" srcOrd="1" destOrd="0" presId="urn:microsoft.com/office/officeart/2005/8/layout/list1"/>
    <dgm:cxn modelId="{C576A0B5-6F75-4EE1-82AD-B65DC5600378}" type="presParOf" srcId="{58F9ADEF-6BC8-495C-85D4-12CDF9CC4A40}" destId="{54BD1CE8-4425-41C3-AB72-C28927A1C357}" srcOrd="13" destOrd="0" presId="urn:microsoft.com/office/officeart/2005/8/layout/list1"/>
    <dgm:cxn modelId="{6865CECB-CFDB-4E27-80B2-2EC110EC19B6}" type="presParOf" srcId="{58F9ADEF-6BC8-495C-85D4-12CDF9CC4A40}" destId="{043D78CA-B1F0-44F1-B0BA-F8805AD44FE2}" srcOrd="14" destOrd="0" presId="urn:microsoft.com/office/officeart/2005/8/layout/list1"/>
    <dgm:cxn modelId="{0BDDF483-4E42-4F99-89CF-83B771B6C544}" type="presParOf" srcId="{58F9ADEF-6BC8-495C-85D4-12CDF9CC4A40}" destId="{6D469929-259B-4A9A-9E2F-22F6CA18861E}" srcOrd="15" destOrd="0" presId="urn:microsoft.com/office/officeart/2005/8/layout/list1"/>
    <dgm:cxn modelId="{45C05EF2-286E-4CEF-96DB-0556D8A98DE8}" type="presParOf" srcId="{58F9ADEF-6BC8-495C-85D4-12CDF9CC4A40}" destId="{F1542044-1184-4D91-B0B3-02AD9FB3DF24}" srcOrd="16" destOrd="0" presId="urn:microsoft.com/office/officeart/2005/8/layout/list1"/>
    <dgm:cxn modelId="{519E4DED-89A5-42C3-A73B-0E5CF9EE06F0}" type="presParOf" srcId="{F1542044-1184-4D91-B0B3-02AD9FB3DF24}" destId="{54C97D81-6EDF-4B3F-9C2A-0307E58D14F7}" srcOrd="0" destOrd="0" presId="urn:microsoft.com/office/officeart/2005/8/layout/list1"/>
    <dgm:cxn modelId="{542ED847-E6E7-4E55-9965-A37010E7AC57}" type="presParOf" srcId="{F1542044-1184-4D91-B0B3-02AD9FB3DF24}" destId="{216C616B-8FAE-4A46-BE27-1E3215C20B10}" srcOrd="1" destOrd="0" presId="urn:microsoft.com/office/officeart/2005/8/layout/list1"/>
    <dgm:cxn modelId="{E4D731EA-2A87-416F-AE33-F08871C8B9C5}" type="presParOf" srcId="{58F9ADEF-6BC8-495C-85D4-12CDF9CC4A40}" destId="{B68C5A1B-1A78-4EAA-ACA9-8EB09D873112}" srcOrd="17" destOrd="0" presId="urn:microsoft.com/office/officeart/2005/8/layout/list1"/>
    <dgm:cxn modelId="{73F676FA-2914-4D5E-BC12-B24B5A4FAF4D}" type="presParOf" srcId="{58F9ADEF-6BC8-495C-85D4-12CDF9CC4A40}" destId="{134673DD-9018-47BE-96D6-0DB4A5E8B902}" srcOrd="18" destOrd="0" presId="urn:microsoft.com/office/officeart/2005/8/layout/list1"/>
    <dgm:cxn modelId="{E808D766-00B2-4462-82BE-90F2AD24E4BC}" type="presParOf" srcId="{58F9ADEF-6BC8-495C-85D4-12CDF9CC4A40}" destId="{51C83386-B0C8-4240-A3C0-8BCA7A23EE9E}" srcOrd="19" destOrd="0" presId="urn:microsoft.com/office/officeart/2005/8/layout/list1"/>
    <dgm:cxn modelId="{9EF22BE1-479C-48A5-BD0A-0E0192BFCC1B}" type="presParOf" srcId="{58F9ADEF-6BC8-495C-85D4-12CDF9CC4A40}" destId="{D87B632B-792E-4A12-99D5-7A999600969B}" srcOrd="20" destOrd="0" presId="urn:microsoft.com/office/officeart/2005/8/layout/list1"/>
    <dgm:cxn modelId="{34E3E103-4564-490B-A995-3F312B3BA8AA}" type="presParOf" srcId="{D87B632B-792E-4A12-99D5-7A999600969B}" destId="{7AAECC99-B614-4C77-A27B-13D9D11AAC23}" srcOrd="0" destOrd="0" presId="urn:microsoft.com/office/officeart/2005/8/layout/list1"/>
    <dgm:cxn modelId="{09AFF54B-9A9E-436A-95E0-298957D5A287}" type="presParOf" srcId="{D87B632B-792E-4A12-99D5-7A999600969B}" destId="{E6CC642B-A10A-4C22-A12D-D160B29CA10C}" srcOrd="1" destOrd="0" presId="urn:microsoft.com/office/officeart/2005/8/layout/list1"/>
    <dgm:cxn modelId="{AAC905BB-C4AE-42CC-8966-DF0C5F8168D3}" type="presParOf" srcId="{58F9ADEF-6BC8-495C-85D4-12CDF9CC4A40}" destId="{89DBD31C-2DBB-4778-BCDE-30BDB451AA88}" srcOrd="21" destOrd="0" presId="urn:microsoft.com/office/officeart/2005/8/layout/list1"/>
    <dgm:cxn modelId="{A66F768D-B911-45B9-BB4E-7DA732F53559}" type="presParOf" srcId="{58F9ADEF-6BC8-495C-85D4-12CDF9CC4A40}" destId="{9F2A6308-638F-47DB-A6C2-2AFD1D5F22E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E9C7A-5DAB-423D-B276-DA4F404B5B6E}">
      <dsp:nvSpPr>
        <dsp:cNvPr id="0" name=""/>
        <dsp:cNvSpPr/>
      </dsp:nvSpPr>
      <dsp:spPr>
        <a:xfrm>
          <a:off x="0" y="273597"/>
          <a:ext cx="649128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F2539-4094-4FAC-B158-2AE6C5AB3ACD}">
      <dsp:nvSpPr>
        <dsp:cNvPr id="0" name=""/>
        <dsp:cNvSpPr/>
      </dsp:nvSpPr>
      <dsp:spPr>
        <a:xfrm>
          <a:off x="324564" y="96477"/>
          <a:ext cx="454390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49" tIns="0" rIns="17174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spc="450" dirty="0">
              <a:solidFill>
                <a:srgbClr val="FF0000"/>
              </a:solidFill>
              <a:latin typeface="Wingdings"/>
              <a:cs typeface="Wingdings"/>
            </a:rPr>
            <a:t></a:t>
          </a:r>
          <a:r>
            <a:rPr lang="tr-TR" sz="1400" kern="1200" spc="-36" dirty="0">
              <a:latin typeface="Georgia"/>
            </a:rPr>
            <a:t>1.00   Bilgileri Belleyebilme- Bilgi</a:t>
          </a:r>
          <a:endParaRPr lang="tr-TR" sz="1400" kern="1200" dirty="0"/>
        </a:p>
      </dsp:txBody>
      <dsp:txXfrm>
        <a:off x="341857" y="113770"/>
        <a:ext cx="4509314" cy="319654"/>
      </dsp:txXfrm>
    </dsp:sp>
    <dsp:sp modelId="{CC536959-11A0-4148-A438-5C94805D9FA8}">
      <dsp:nvSpPr>
        <dsp:cNvPr id="0" name=""/>
        <dsp:cNvSpPr/>
      </dsp:nvSpPr>
      <dsp:spPr>
        <a:xfrm>
          <a:off x="0" y="817917"/>
          <a:ext cx="649128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EBFA5-E8A1-45BF-B9D7-87658B0F35BF}">
      <dsp:nvSpPr>
        <dsp:cNvPr id="0" name=""/>
        <dsp:cNvSpPr/>
      </dsp:nvSpPr>
      <dsp:spPr>
        <a:xfrm>
          <a:off x="324564" y="640797"/>
          <a:ext cx="454390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49" tIns="0" rIns="17174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spc="450" dirty="0">
              <a:solidFill>
                <a:srgbClr val="FF0000"/>
              </a:solidFill>
              <a:latin typeface="Wingdings"/>
              <a:cs typeface="Wingdings"/>
            </a:rPr>
            <a:t></a:t>
          </a:r>
          <a:r>
            <a:rPr lang="tr-TR" sz="1400" kern="1200" spc="450" dirty="0">
              <a:latin typeface="Georgia"/>
              <a:cs typeface="Georgia"/>
            </a:rPr>
            <a:t>2.00 </a:t>
          </a:r>
          <a:r>
            <a:rPr lang="tr-TR" sz="1400" kern="1200" spc="-36" dirty="0">
              <a:latin typeface="Georgia"/>
              <a:cs typeface="Georgia"/>
            </a:rPr>
            <a:t>Kavrayabilme </a:t>
          </a:r>
          <a:r>
            <a:rPr lang="tr-TR" sz="1400" kern="1200" spc="-195" dirty="0">
              <a:latin typeface="Georgia"/>
              <a:cs typeface="Georgia"/>
            </a:rPr>
            <a:t>–</a:t>
          </a:r>
          <a:r>
            <a:rPr lang="tr-TR" sz="1400" kern="1200" spc="-219" dirty="0">
              <a:latin typeface="Georgia"/>
              <a:cs typeface="Georgia"/>
            </a:rPr>
            <a:t> </a:t>
          </a:r>
          <a:r>
            <a:rPr lang="tr-TR" sz="1400" kern="1200" spc="-36" dirty="0">
              <a:latin typeface="Georgia"/>
              <a:cs typeface="Georgia"/>
            </a:rPr>
            <a:t>Kavrama</a:t>
          </a:r>
          <a:endParaRPr lang="tr-TR" sz="1400" kern="1200" dirty="0">
            <a:latin typeface="Georgia"/>
            <a:cs typeface="Georgia"/>
          </a:endParaRPr>
        </a:p>
      </dsp:txBody>
      <dsp:txXfrm>
        <a:off x="341857" y="658090"/>
        <a:ext cx="4509314" cy="319654"/>
      </dsp:txXfrm>
    </dsp:sp>
    <dsp:sp modelId="{0983FFEB-A523-4841-BD11-DA56F6DADFAC}">
      <dsp:nvSpPr>
        <dsp:cNvPr id="0" name=""/>
        <dsp:cNvSpPr/>
      </dsp:nvSpPr>
      <dsp:spPr>
        <a:xfrm>
          <a:off x="0" y="1362237"/>
          <a:ext cx="649128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A8A47-D436-4027-B738-011EF344F42F}">
      <dsp:nvSpPr>
        <dsp:cNvPr id="0" name=""/>
        <dsp:cNvSpPr/>
      </dsp:nvSpPr>
      <dsp:spPr>
        <a:xfrm>
          <a:off x="324564" y="1185117"/>
          <a:ext cx="454390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49" tIns="0" rIns="17174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spc="438" dirty="0">
              <a:solidFill>
                <a:srgbClr val="FF0000"/>
              </a:solidFill>
              <a:latin typeface="Wingdings"/>
              <a:cs typeface="Wingdings"/>
            </a:rPr>
            <a:t></a:t>
          </a:r>
          <a:r>
            <a:rPr lang="tr-TR" sz="1400" kern="1200" spc="438" dirty="0">
              <a:latin typeface="Georgia"/>
              <a:cs typeface="Georgia"/>
            </a:rPr>
            <a:t>3.00</a:t>
          </a:r>
          <a:r>
            <a:rPr lang="tr-TR" sz="1400" kern="1200" spc="-109" dirty="0">
              <a:latin typeface="Georgia"/>
              <a:cs typeface="Georgia"/>
            </a:rPr>
            <a:t> </a:t>
          </a:r>
          <a:r>
            <a:rPr lang="tr-TR" sz="1400" kern="1200" spc="-24" dirty="0">
              <a:latin typeface="Georgia"/>
              <a:cs typeface="Georgia"/>
            </a:rPr>
            <a:t>Uygulayabilme </a:t>
          </a:r>
          <a:r>
            <a:rPr lang="tr-TR" sz="1400" kern="1200" spc="-195" dirty="0">
              <a:latin typeface="Georgia"/>
              <a:cs typeface="Georgia"/>
            </a:rPr>
            <a:t>– </a:t>
          </a:r>
          <a:r>
            <a:rPr lang="tr-TR" sz="1400" kern="1200" spc="-24" dirty="0">
              <a:latin typeface="Georgia"/>
              <a:cs typeface="Georgia"/>
            </a:rPr>
            <a:t>Uygulama</a:t>
          </a:r>
          <a:endParaRPr lang="tr-TR" sz="1400" kern="1200" dirty="0">
            <a:latin typeface="Georgia"/>
            <a:cs typeface="Georgia"/>
          </a:endParaRPr>
        </a:p>
      </dsp:txBody>
      <dsp:txXfrm>
        <a:off x="341857" y="1202410"/>
        <a:ext cx="4509314" cy="319654"/>
      </dsp:txXfrm>
    </dsp:sp>
    <dsp:sp modelId="{043D78CA-B1F0-44F1-B0BA-F8805AD44FE2}">
      <dsp:nvSpPr>
        <dsp:cNvPr id="0" name=""/>
        <dsp:cNvSpPr/>
      </dsp:nvSpPr>
      <dsp:spPr>
        <a:xfrm>
          <a:off x="0" y="1906557"/>
          <a:ext cx="649128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48385-9F99-4038-AFF7-06539D099F6D}">
      <dsp:nvSpPr>
        <dsp:cNvPr id="0" name=""/>
        <dsp:cNvSpPr/>
      </dsp:nvSpPr>
      <dsp:spPr>
        <a:xfrm>
          <a:off x="324564" y="1729437"/>
          <a:ext cx="454390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49" tIns="0" rIns="17174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spc="462" dirty="0">
              <a:solidFill>
                <a:srgbClr val="FF0000"/>
              </a:solidFill>
              <a:latin typeface="Wingdings"/>
              <a:cs typeface="Wingdings"/>
            </a:rPr>
            <a:t></a:t>
          </a:r>
          <a:r>
            <a:rPr lang="tr-TR" sz="1400" kern="1200" spc="462" dirty="0">
              <a:latin typeface="Georgia"/>
              <a:cs typeface="Georgia"/>
            </a:rPr>
            <a:t>4.00</a:t>
          </a:r>
          <a:r>
            <a:rPr lang="tr-TR" sz="1400" kern="1200" spc="170" dirty="0">
              <a:latin typeface="Georgia"/>
              <a:cs typeface="Georgia"/>
            </a:rPr>
            <a:t> </a:t>
          </a:r>
          <a:r>
            <a:rPr lang="tr-TR" sz="1400" kern="1200" spc="-12" dirty="0">
              <a:latin typeface="Georgia"/>
              <a:cs typeface="Georgia"/>
            </a:rPr>
            <a:t>Analiz Edebilme </a:t>
          </a:r>
          <a:r>
            <a:rPr lang="tr-TR" sz="1400" kern="1200" spc="-195" dirty="0">
              <a:latin typeface="Georgia"/>
              <a:cs typeface="Georgia"/>
            </a:rPr>
            <a:t>– </a:t>
          </a:r>
          <a:r>
            <a:rPr lang="tr-TR" sz="1400" kern="1200" spc="-12" dirty="0">
              <a:latin typeface="Georgia"/>
              <a:cs typeface="Georgia"/>
            </a:rPr>
            <a:t>Analiz</a:t>
          </a:r>
          <a:endParaRPr lang="tr-TR" sz="1400" kern="1200" dirty="0">
            <a:latin typeface="Georgia"/>
            <a:cs typeface="Georgia"/>
          </a:endParaRPr>
        </a:p>
      </dsp:txBody>
      <dsp:txXfrm>
        <a:off x="341857" y="1746730"/>
        <a:ext cx="4509314" cy="319654"/>
      </dsp:txXfrm>
    </dsp:sp>
    <dsp:sp modelId="{134673DD-9018-47BE-96D6-0DB4A5E8B902}">
      <dsp:nvSpPr>
        <dsp:cNvPr id="0" name=""/>
        <dsp:cNvSpPr/>
      </dsp:nvSpPr>
      <dsp:spPr>
        <a:xfrm>
          <a:off x="0" y="2450877"/>
          <a:ext cx="649128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C616B-8FAE-4A46-BE27-1E3215C20B10}">
      <dsp:nvSpPr>
        <dsp:cNvPr id="0" name=""/>
        <dsp:cNvSpPr/>
      </dsp:nvSpPr>
      <dsp:spPr>
        <a:xfrm>
          <a:off x="324564" y="2273757"/>
          <a:ext cx="454390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49" tIns="0" rIns="17174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spc="450" dirty="0">
              <a:solidFill>
                <a:srgbClr val="FF0000"/>
              </a:solidFill>
              <a:latin typeface="Wingdings"/>
              <a:cs typeface="Wingdings"/>
            </a:rPr>
            <a:t></a:t>
          </a:r>
          <a:r>
            <a:rPr lang="tr-TR" sz="1400" kern="1200" spc="450" dirty="0">
              <a:latin typeface="Georgia"/>
              <a:cs typeface="Georgia"/>
            </a:rPr>
            <a:t>5.00</a:t>
          </a:r>
          <a:r>
            <a:rPr lang="tr-TR" sz="1400" kern="1200" spc="-170" dirty="0">
              <a:latin typeface="Georgia"/>
              <a:cs typeface="Georgia"/>
            </a:rPr>
            <a:t> </a:t>
          </a:r>
          <a:r>
            <a:rPr lang="tr-TR" sz="1400" kern="1200" dirty="0">
              <a:latin typeface="Georgia"/>
              <a:cs typeface="Georgia"/>
            </a:rPr>
            <a:t>Sentez </a:t>
          </a:r>
          <a:r>
            <a:rPr lang="tr-TR" sz="1400" kern="1200" spc="-24" dirty="0">
              <a:latin typeface="Georgia"/>
              <a:cs typeface="Georgia"/>
            </a:rPr>
            <a:t>Yapabilme </a:t>
          </a:r>
          <a:r>
            <a:rPr lang="tr-TR" sz="1400" kern="1200" spc="-195" dirty="0">
              <a:latin typeface="Georgia"/>
              <a:cs typeface="Georgia"/>
            </a:rPr>
            <a:t>– </a:t>
          </a:r>
          <a:r>
            <a:rPr lang="tr-TR" sz="1400" kern="1200" dirty="0">
              <a:latin typeface="Georgia"/>
              <a:cs typeface="Georgia"/>
            </a:rPr>
            <a:t>Sentez</a:t>
          </a:r>
        </a:p>
      </dsp:txBody>
      <dsp:txXfrm>
        <a:off x="341857" y="2291050"/>
        <a:ext cx="4509314" cy="319654"/>
      </dsp:txXfrm>
    </dsp:sp>
    <dsp:sp modelId="{9F2A6308-638F-47DB-A6C2-2AFD1D5F22E5}">
      <dsp:nvSpPr>
        <dsp:cNvPr id="0" name=""/>
        <dsp:cNvSpPr/>
      </dsp:nvSpPr>
      <dsp:spPr>
        <a:xfrm>
          <a:off x="0" y="2995197"/>
          <a:ext cx="649128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C642B-A10A-4C22-A12D-D160B29CA10C}">
      <dsp:nvSpPr>
        <dsp:cNvPr id="0" name=""/>
        <dsp:cNvSpPr/>
      </dsp:nvSpPr>
      <dsp:spPr>
        <a:xfrm>
          <a:off x="324564" y="2818077"/>
          <a:ext cx="454390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49" tIns="0" rIns="17174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spc="462" dirty="0">
              <a:solidFill>
                <a:srgbClr val="FF0000"/>
              </a:solidFill>
              <a:latin typeface="Wingdings"/>
              <a:cs typeface="Wingdings"/>
            </a:rPr>
            <a:t></a:t>
          </a:r>
          <a:r>
            <a:rPr lang="tr-TR" sz="1400" kern="1200" spc="462" dirty="0">
              <a:latin typeface="Georgia"/>
              <a:cs typeface="Georgia"/>
            </a:rPr>
            <a:t>6.00</a:t>
          </a:r>
          <a:r>
            <a:rPr lang="tr-TR" sz="1400" kern="1200" spc="-12" dirty="0">
              <a:latin typeface="Georgia"/>
              <a:cs typeface="Georgia"/>
            </a:rPr>
            <a:t> Değerlendirme</a:t>
          </a:r>
          <a:endParaRPr lang="tr-TR" sz="1400" kern="1200" dirty="0">
            <a:latin typeface="Georgia"/>
            <a:cs typeface="Georgia"/>
          </a:endParaRPr>
        </a:p>
      </dsp:txBody>
      <dsp:txXfrm>
        <a:off x="341857" y="2835370"/>
        <a:ext cx="450931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6B439-260A-4F4C-A3EA-115B7628E35C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53A61-6768-4A17-B62B-244A4AECB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574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63838"/>
            <a:ext cx="7772400" cy="6858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67894"/>
            <a:ext cx="6400800" cy="59320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27FF-12B6-435B-8397-61B10ABD7470}" type="datetime1">
              <a:rPr lang="tr-TR" smtClean="0"/>
              <a:t>18.03.2021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2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5736" y="205979"/>
            <a:ext cx="6491064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5736" y="1200151"/>
            <a:ext cx="6491064" cy="3394472"/>
          </a:xfrm>
        </p:spPr>
        <p:txBody>
          <a:bodyPr/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smtClean="0"/>
              <a:t>18.03.2021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8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2753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1629"/>
            <a:ext cx="8229600" cy="310299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D873-45F4-46F5-A057-C7DBCF86D2AB}" type="datetime1">
              <a:rPr lang="tr-TR" smtClean="0"/>
              <a:t>18.03.2021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9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noProof="0"/>
              <a:t>Asıl başlık stili için tıklatın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0E1E4-AB93-46CE-AEC0-F6D7413D9154}" type="datetime1">
              <a:rPr lang="tr-TR" noProof="0" smtClean="0"/>
              <a:t>18.03.2021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13451-F6E1-4628-A8E3-1405590B0C3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84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bys.kayseri.edu.tr/enVision/DocumentModule/Task.aspx?value=kMmDgMjmVUyXJdjW5ZEUlZwTEP5TMOxTYOhlRJU2tclXBemTIPjnJRzW5ShWZPlHNb0mVUuXJdnGFUuT0ZQi9L03JbuWwYwXNYPCZeyGVcpXRY924bUiZMrXNY9UQS0TAM3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bys.kayseri.edu.tr/enVision/DocumentModule/Task.aspx?value=kMmDgMjmVUyXJdjW5ZEUlZwTEP5TMOxTYOhlRJU2tclXBemTIPjnJRzW5ShWZPlHNb0mVUuXJdnGFUuT0ZQi9L03JbuWwYwXNYPCZeyGVcpXRY924bUiZMrXNY9UQS0TAM3D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B3416529-9E64-4B7E-9940-FEEEB50FFF35}"/>
              </a:ext>
            </a:extLst>
          </p:cNvPr>
          <p:cNvSpPr/>
          <p:nvPr/>
        </p:nvSpPr>
        <p:spPr>
          <a:xfrm>
            <a:off x="1799692" y="332578"/>
            <a:ext cx="5544616" cy="114051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07654"/>
            <a:ext cx="6400800" cy="1368152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tr-TR" sz="36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 GELİŞTİRME VE İYİLEŞTİRME GRUP TOPLANTISI</a:t>
            </a:r>
            <a:endParaRPr lang="en-US" sz="28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CEC8B6D-F084-47AC-AC7D-BDCCE2BE1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390035"/>
            <a:ext cx="3816424" cy="108306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758652C-7FD0-4EC2-95F6-06E45C9BB856}"/>
              </a:ext>
            </a:extLst>
          </p:cNvPr>
          <p:cNvSpPr txBox="1"/>
          <p:nvPr/>
        </p:nvSpPr>
        <p:spPr>
          <a:xfrm>
            <a:off x="2501770" y="3435846"/>
            <a:ext cx="414046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b="1" dirty="0">
                <a:solidFill>
                  <a:schemeClr val="bg1"/>
                </a:solidFill>
              </a:rPr>
              <a:t>Doç. Dr. Özgür DEMİRTAŞ</a:t>
            </a:r>
          </a:p>
          <a:p>
            <a:pPr algn="ctr">
              <a:lnSpc>
                <a:spcPct val="150000"/>
              </a:lnSpc>
            </a:pPr>
            <a:r>
              <a:rPr lang="tr-TR" b="1" dirty="0" err="1">
                <a:solidFill>
                  <a:schemeClr val="bg1"/>
                </a:solidFill>
              </a:rPr>
              <a:t>Öğr</a:t>
            </a:r>
            <a:r>
              <a:rPr lang="tr-TR" b="1" dirty="0">
                <a:solidFill>
                  <a:schemeClr val="bg1"/>
                </a:solidFill>
              </a:rPr>
              <a:t>. Gör. Ali KAPLAN</a:t>
            </a:r>
          </a:p>
        </p:txBody>
      </p:sp>
    </p:spTree>
    <p:extLst>
      <p:ext uri="{BB962C8B-B14F-4D97-AF65-F5344CB8AC3E}">
        <p14:creationId xmlns:p14="http://schemas.microsoft.com/office/powerpoint/2010/main" val="39790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5736" y="339502"/>
            <a:ext cx="6696744" cy="526755"/>
          </a:xfrm>
          <a:prstGeom prst="rect">
            <a:avLst/>
          </a:prstGeom>
        </p:spPr>
        <p:txBody>
          <a:bodyPr vert="horz" wrap="square" lIns="0" tIns="33981" rIns="0" bIns="0" rtlCol="0" anchor="ctr">
            <a:spAutoFit/>
          </a:bodyPr>
          <a:lstStyle/>
          <a:p>
            <a:pPr marL="30891">
              <a:spcBef>
                <a:spcPts val="268"/>
              </a:spcBef>
            </a:pPr>
            <a:r>
              <a:rPr lang="tr-TR" sz="3200" b="1" dirty="0">
                <a:cs typeface="Carlito"/>
              </a:rPr>
              <a:t>BİLİŞSEL </a:t>
            </a:r>
            <a:r>
              <a:rPr lang="tr-TR" sz="3200" b="1" spc="12" dirty="0">
                <a:cs typeface="Carlito"/>
              </a:rPr>
              <a:t>ALAN ALT</a:t>
            </a:r>
            <a:r>
              <a:rPr lang="tr-TR" sz="3200" b="1" spc="-182" dirty="0">
                <a:cs typeface="Carlito"/>
              </a:rPr>
              <a:t> </a:t>
            </a:r>
            <a:r>
              <a:rPr lang="tr-TR" sz="3200" b="1" spc="12" dirty="0">
                <a:cs typeface="Carlito"/>
              </a:rPr>
              <a:t>BÖLÜMLERİ</a:t>
            </a:r>
            <a:endParaRPr lang="tr-TR" sz="3200" dirty="0">
              <a:cs typeface="Carlito"/>
            </a:endParaRPr>
          </a:p>
        </p:txBody>
      </p:sp>
      <p:graphicFrame>
        <p:nvGraphicFramePr>
          <p:cNvPr id="5" name="İçerik Yer Tutucusu 5">
            <a:extLst>
              <a:ext uri="{FF2B5EF4-FFF2-40B4-BE49-F238E27FC236}">
                <a16:creationId xmlns:a16="http://schemas.microsoft.com/office/drawing/2014/main" id="{042FB69E-BB49-4DC6-880C-BAB56C8026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33944"/>
              </p:ext>
            </p:extLst>
          </p:nvPr>
        </p:nvGraphicFramePr>
        <p:xfrm>
          <a:off x="2195513" y="1200150"/>
          <a:ext cx="6491287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56C58115-2E16-46EF-9FA5-1317E0881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EC60-5772-4882-B829-B4963B90DCF0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09A8AD0-477D-4E9D-8FE6-85D1001BD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10</a:t>
            </a:fld>
            <a:endParaRPr lang="en-US"/>
          </a:p>
        </p:txBody>
      </p:sp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E96C2854-4E25-4062-B240-C83D8A2378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2411760" y="1779662"/>
            <a:ext cx="5904656" cy="1361618"/>
          </a:xfrm>
          <a:prstGeom prst="rect">
            <a:avLst/>
          </a:prstGeom>
        </p:spPr>
        <p:txBody>
          <a:bodyPr vert="horz" wrap="square" lIns="0" tIns="129250" rIns="0" bIns="0" rtlCol="0">
            <a:spAutoFit/>
          </a:bodyPr>
          <a:lstStyle/>
          <a:p>
            <a:pPr marL="265667" marR="12357" indent="-208517" algn="just">
              <a:spcBef>
                <a:spcPts val="219"/>
              </a:spcBef>
            </a:pPr>
            <a:r>
              <a:rPr sz="2000" spc="-49" dirty="0" err="1">
                <a:cs typeface="Liberation Sans Narrow"/>
              </a:rPr>
              <a:t>Öğrenim</a:t>
            </a:r>
            <a:r>
              <a:rPr sz="2000" spc="-49" dirty="0">
                <a:cs typeface="Liberation Sans Narrow"/>
              </a:rPr>
              <a:t> </a:t>
            </a:r>
            <a:r>
              <a:rPr sz="2000" spc="-12" dirty="0">
                <a:cs typeface="Liberation Sans Narrow"/>
              </a:rPr>
              <a:t>Çıktıları, öğrencilerin </a:t>
            </a:r>
            <a:r>
              <a:rPr sz="2000" spc="-12" dirty="0" err="1">
                <a:cs typeface="Liberation Sans Narrow"/>
              </a:rPr>
              <a:t>öğrenme</a:t>
            </a:r>
            <a:r>
              <a:rPr sz="2000" spc="-12" dirty="0">
                <a:cs typeface="Liberation Sans Narrow"/>
              </a:rPr>
              <a:t>  </a:t>
            </a:r>
            <a:r>
              <a:rPr sz="2000" spc="-12" dirty="0" err="1">
                <a:cs typeface="Liberation Sans Narrow"/>
              </a:rPr>
              <a:t>etkinliği</a:t>
            </a:r>
            <a:r>
              <a:rPr sz="2000" spc="-12" dirty="0">
                <a:cs typeface="Liberation Sans Narrow"/>
              </a:rPr>
              <a:t> sonunda ne yapabildikleri ile ilişkili  olduğundan, </a:t>
            </a:r>
            <a:r>
              <a:rPr sz="2000" spc="-12" dirty="0" err="1">
                <a:cs typeface="Liberation Sans Narrow"/>
              </a:rPr>
              <a:t>Öğrenim</a:t>
            </a:r>
            <a:r>
              <a:rPr sz="2000" spc="-12" dirty="0">
                <a:cs typeface="Liberation Sans Narrow"/>
              </a:rPr>
              <a:t> Çıktıları yazılırken  kullanılacak </a:t>
            </a:r>
            <a:r>
              <a:rPr sz="2000" spc="-12" dirty="0" err="1">
                <a:cs typeface="Liberation Sans Narrow"/>
              </a:rPr>
              <a:t>fiiller</a:t>
            </a:r>
            <a:r>
              <a:rPr sz="2000" spc="-12" dirty="0">
                <a:cs typeface="Liberation Sans Narrow"/>
              </a:rPr>
              <a:t> </a:t>
            </a:r>
            <a:r>
              <a:rPr sz="2000" spc="-12" dirty="0" err="1">
                <a:solidFill>
                  <a:srgbClr val="FF0000"/>
                </a:solidFill>
                <a:cs typeface="Liberation Sans Narrow"/>
              </a:rPr>
              <a:t>aktif</a:t>
            </a:r>
            <a:r>
              <a:rPr sz="2000" spc="-12" dirty="0">
                <a:solidFill>
                  <a:srgbClr val="FF0000"/>
                </a:solidFill>
                <a:cs typeface="Liberation Sans Narrow"/>
              </a:rPr>
              <a:t> fiil</a:t>
            </a:r>
            <a:r>
              <a:rPr sz="2000" spc="24" dirty="0">
                <a:solidFill>
                  <a:srgbClr val="FF0000"/>
                </a:solidFill>
                <a:cs typeface="Liberation Sans Narrow"/>
              </a:rPr>
              <a:t> </a:t>
            </a:r>
            <a:r>
              <a:rPr sz="2000" spc="-24" dirty="0">
                <a:cs typeface="Liberation Sans Narrow"/>
              </a:rPr>
              <a:t>olmalıdır.</a:t>
            </a:r>
            <a:endParaRPr sz="2000" dirty="0">
              <a:cs typeface="Liberation Sans Narrow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0D472326-AAD9-418A-A475-2A15FB65BD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4062" y="420454"/>
            <a:ext cx="6404402" cy="814672"/>
          </a:xfrm>
          <a:prstGeom prst="rect">
            <a:avLst/>
          </a:prstGeom>
        </p:spPr>
        <p:txBody>
          <a:bodyPr vert="horz" wrap="square" lIns="0" tIns="44793" rIns="0" bIns="0" rtlCol="0" anchor="ctr">
            <a:spAutoFit/>
          </a:bodyPr>
          <a:lstStyle/>
          <a:p>
            <a:pPr marL="87313" marR="12357" indent="-87313" algn="ctr">
              <a:lnSpc>
                <a:spcPts val="3041"/>
              </a:lnSpc>
              <a:spcBef>
                <a:spcPts val="353"/>
              </a:spcBef>
            </a:pPr>
            <a:r>
              <a:rPr lang="tr-TR" sz="2800" b="1" spc="-12" dirty="0">
                <a:cs typeface="Liberation Sans Narrow"/>
              </a:rPr>
              <a:t>Kognitif (Bilişsel) Alanda Öğrenim Çıktılarının</a:t>
            </a:r>
            <a:r>
              <a:rPr lang="tr-TR" sz="2800" b="1" spc="-36" dirty="0">
                <a:cs typeface="Liberation Sans Narrow"/>
              </a:rPr>
              <a:t> </a:t>
            </a:r>
            <a:r>
              <a:rPr lang="tr-TR" sz="2800" b="1" spc="-12" dirty="0">
                <a:cs typeface="Liberation Sans Narrow"/>
              </a:rPr>
              <a:t>Yazılması</a:t>
            </a:r>
            <a:endParaRPr lang="tr-TR" sz="2800" dirty="0">
              <a:cs typeface="Liberation Sans Narrow"/>
            </a:endParaRPr>
          </a:p>
        </p:txBody>
      </p:sp>
      <p:sp>
        <p:nvSpPr>
          <p:cNvPr id="9" name="Veri Yer Tutucusu 8">
            <a:extLst>
              <a:ext uri="{FF2B5EF4-FFF2-40B4-BE49-F238E27FC236}">
                <a16:creationId xmlns:a16="http://schemas.microsoft.com/office/drawing/2014/main" id="{39A205AE-1308-4749-86F7-E778B90E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D975-1901-4E05-94A3-15E1BBF9C1AA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564B25A2-C4F3-4634-AEF9-B158BB7A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11</a:t>
            </a:fld>
            <a:endParaRPr lang="en-US"/>
          </a:p>
        </p:txBody>
      </p:sp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553E57F4-8518-4EC7-9088-7207A82A9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4062" y="420454"/>
            <a:ext cx="6404402" cy="814672"/>
          </a:xfrm>
          <a:prstGeom prst="rect">
            <a:avLst/>
          </a:prstGeom>
        </p:spPr>
        <p:txBody>
          <a:bodyPr vert="horz" wrap="square" lIns="0" tIns="44793" rIns="0" bIns="0" rtlCol="0" anchor="ctr">
            <a:spAutoFit/>
          </a:bodyPr>
          <a:lstStyle/>
          <a:p>
            <a:pPr marL="87313" marR="12357" indent="-87313" algn="ctr">
              <a:lnSpc>
                <a:spcPts val="3041"/>
              </a:lnSpc>
              <a:spcBef>
                <a:spcPts val="353"/>
              </a:spcBef>
            </a:pPr>
            <a:r>
              <a:rPr lang="tr-TR" sz="2800" b="1" spc="-12" dirty="0">
                <a:cs typeface="Liberation Sans Narrow"/>
              </a:rPr>
              <a:t>Kognitif (Bilişsel) Alanda Öğrenim Çıktılarının</a:t>
            </a:r>
            <a:r>
              <a:rPr lang="tr-TR" sz="2800" b="1" spc="-36" dirty="0">
                <a:cs typeface="Liberation Sans Narrow"/>
              </a:rPr>
              <a:t> </a:t>
            </a:r>
            <a:r>
              <a:rPr lang="tr-TR" sz="2800" b="1" spc="-12" dirty="0">
                <a:cs typeface="Liberation Sans Narrow"/>
              </a:rPr>
              <a:t>Yazılması</a:t>
            </a:r>
            <a:endParaRPr lang="tr-TR" sz="2800" dirty="0">
              <a:cs typeface="Liberation Sans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22447" y="1992740"/>
            <a:ext cx="4641507" cy="438665"/>
            <a:chOff x="430208" y="521648"/>
            <a:chExt cx="1908175" cy="180340"/>
          </a:xfrm>
        </p:grpSpPr>
        <p:sp>
          <p:nvSpPr>
            <p:cNvPr id="5" name="object 5"/>
            <p:cNvSpPr/>
            <p:nvPr/>
          </p:nvSpPr>
          <p:spPr>
            <a:xfrm>
              <a:off x="431673" y="523113"/>
              <a:ext cx="1905000" cy="177165"/>
            </a:xfrm>
            <a:custGeom>
              <a:avLst/>
              <a:gdLst/>
              <a:ahLst/>
              <a:cxnLst/>
              <a:rect l="l" t="t" r="r" b="b"/>
              <a:pathLst>
                <a:path w="1905000" h="177165">
                  <a:moveTo>
                    <a:pt x="1875154" y="0"/>
                  </a:moveTo>
                  <a:lnTo>
                    <a:pt x="29590" y="0"/>
                  </a:lnTo>
                  <a:lnTo>
                    <a:pt x="18109" y="2317"/>
                  </a:lnTo>
                  <a:lnTo>
                    <a:pt x="8699" y="8635"/>
                  </a:lnTo>
                  <a:lnTo>
                    <a:pt x="2337" y="18002"/>
                  </a:lnTo>
                  <a:lnTo>
                    <a:pt x="0" y="29464"/>
                  </a:lnTo>
                  <a:lnTo>
                    <a:pt x="0" y="147700"/>
                  </a:lnTo>
                  <a:lnTo>
                    <a:pt x="2337" y="159162"/>
                  </a:lnTo>
                  <a:lnTo>
                    <a:pt x="8699" y="168529"/>
                  </a:lnTo>
                  <a:lnTo>
                    <a:pt x="18109" y="174847"/>
                  </a:lnTo>
                  <a:lnTo>
                    <a:pt x="29590" y="177165"/>
                  </a:lnTo>
                  <a:lnTo>
                    <a:pt x="1875154" y="177165"/>
                  </a:lnTo>
                  <a:lnTo>
                    <a:pt x="1886690" y="174847"/>
                  </a:lnTo>
                  <a:lnTo>
                    <a:pt x="1896094" y="168529"/>
                  </a:lnTo>
                  <a:lnTo>
                    <a:pt x="1902426" y="159162"/>
                  </a:lnTo>
                  <a:lnTo>
                    <a:pt x="1904745" y="147700"/>
                  </a:lnTo>
                  <a:lnTo>
                    <a:pt x="1904745" y="29464"/>
                  </a:lnTo>
                  <a:lnTo>
                    <a:pt x="1902426" y="18002"/>
                  </a:lnTo>
                  <a:lnTo>
                    <a:pt x="1896094" y="8636"/>
                  </a:lnTo>
                  <a:lnTo>
                    <a:pt x="1886690" y="2317"/>
                  </a:lnTo>
                  <a:lnTo>
                    <a:pt x="1875154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" name="object 6"/>
            <p:cNvSpPr/>
            <p:nvPr/>
          </p:nvSpPr>
          <p:spPr>
            <a:xfrm>
              <a:off x="431673" y="523113"/>
              <a:ext cx="1905000" cy="177165"/>
            </a:xfrm>
            <a:custGeom>
              <a:avLst/>
              <a:gdLst/>
              <a:ahLst/>
              <a:cxnLst/>
              <a:rect l="l" t="t" r="r" b="b"/>
              <a:pathLst>
                <a:path w="1905000" h="177165">
                  <a:moveTo>
                    <a:pt x="0" y="29464"/>
                  </a:moveTo>
                  <a:lnTo>
                    <a:pt x="2337" y="18002"/>
                  </a:lnTo>
                  <a:lnTo>
                    <a:pt x="8699" y="8635"/>
                  </a:lnTo>
                  <a:lnTo>
                    <a:pt x="18109" y="2317"/>
                  </a:lnTo>
                  <a:lnTo>
                    <a:pt x="29590" y="0"/>
                  </a:lnTo>
                  <a:lnTo>
                    <a:pt x="1875154" y="0"/>
                  </a:lnTo>
                  <a:lnTo>
                    <a:pt x="1886690" y="2317"/>
                  </a:lnTo>
                  <a:lnTo>
                    <a:pt x="1896094" y="8636"/>
                  </a:lnTo>
                  <a:lnTo>
                    <a:pt x="1902426" y="18002"/>
                  </a:lnTo>
                  <a:lnTo>
                    <a:pt x="1904745" y="29464"/>
                  </a:lnTo>
                  <a:lnTo>
                    <a:pt x="1904745" y="147700"/>
                  </a:lnTo>
                  <a:lnTo>
                    <a:pt x="1902426" y="159162"/>
                  </a:lnTo>
                  <a:lnTo>
                    <a:pt x="1896094" y="168529"/>
                  </a:lnTo>
                  <a:lnTo>
                    <a:pt x="1886690" y="174847"/>
                  </a:lnTo>
                  <a:lnTo>
                    <a:pt x="1875154" y="177165"/>
                  </a:lnTo>
                  <a:lnTo>
                    <a:pt x="29590" y="177165"/>
                  </a:lnTo>
                  <a:lnTo>
                    <a:pt x="18109" y="174847"/>
                  </a:lnTo>
                  <a:lnTo>
                    <a:pt x="8699" y="168529"/>
                  </a:lnTo>
                  <a:lnTo>
                    <a:pt x="2337" y="159162"/>
                  </a:lnTo>
                  <a:lnTo>
                    <a:pt x="0" y="147700"/>
                  </a:lnTo>
                  <a:lnTo>
                    <a:pt x="0" y="2946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99792" y="1995686"/>
            <a:ext cx="5043101" cy="1912688"/>
          </a:xfrm>
          <a:prstGeom prst="rect">
            <a:avLst/>
          </a:prstGeom>
        </p:spPr>
        <p:txBody>
          <a:bodyPr vert="horz" wrap="square" lIns="0" tIns="41704" rIns="0" bIns="0" rtlCol="0">
            <a:spAutoFit/>
          </a:bodyPr>
          <a:lstStyle/>
          <a:p>
            <a:pPr marL="256399" algn="ctr">
              <a:spcBef>
                <a:spcPts val="328"/>
              </a:spcBef>
            </a:pPr>
            <a:r>
              <a:rPr sz="2311" b="1" spc="24" dirty="0">
                <a:solidFill>
                  <a:srgbClr val="FFFF00"/>
                </a:solidFill>
                <a:latin typeface="Liberation Sans Narrow"/>
                <a:cs typeface="Liberation Sans Narrow"/>
              </a:rPr>
              <a:t>Bilgi</a:t>
            </a:r>
            <a:r>
              <a:rPr sz="2311" b="1" spc="-36" dirty="0">
                <a:solidFill>
                  <a:srgbClr val="FFFF00"/>
                </a:solidFill>
                <a:latin typeface="Liberation Sans Narrow"/>
                <a:cs typeface="Liberation Sans Narrow"/>
              </a:rPr>
              <a:t> </a:t>
            </a:r>
            <a:r>
              <a:rPr sz="2311" b="1" spc="12" dirty="0">
                <a:solidFill>
                  <a:srgbClr val="FFFF00"/>
                </a:solidFill>
                <a:latin typeface="Liberation Sans Narrow"/>
                <a:cs typeface="Liberation Sans Narrow"/>
              </a:rPr>
              <a:t>(1)</a:t>
            </a:r>
            <a:endParaRPr sz="2311">
              <a:latin typeface="Liberation Sans Narrow"/>
              <a:cs typeface="Liberation Sans Narrow"/>
            </a:endParaRPr>
          </a:p>
          <a:p>
            <a:pPr>
              <a:spcBef>
                <a:spcPts val="24"/>
              </a:spcBef>
            </a:pPr>
            <a:endParaRPr sz="2797">
              <a:latin typeface="Liberation Sans Narrow"/>
              <a:cs typeface="Liberation Sans Narrow"/>
            </a:endParaRPr>
          </a:p>
          <a:p>
            <a:pPr marL="237864" marR="12357" indent="-208517">
              <a:lnSpc>
                <a:spcPct val="104200"/>
              </a:lnSpc>
            </a:pPr>
            <a:r>
              <a:rPr sz="2189" spc="-511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311" spc="12" dirty="0">
                <a:latin typeface="Liberation Sans Narrow"/>
                <a:cs typeface="Liberation Sans Narrow"/>
              </a:rPr>
              <a:t>Bilgi, </a:t>
            </a:r>
            <a:r>
              <a:rPr sz="2311" spc="24" dirty="0">
                <a:latin typeface="Liberation Sans Narrow"/>
                <a:cs typeface="Liberation Sans Narrow"/>
              </a:rPr>
              <a:t>anlama ya da kavramaya </a:t>
            </a:r>
            <a:r>
              <a:rPr sz="2311" spc="12" dirty="0">
                <a:latin typeface="Liberation Sans Narrow"/>
                <a:cs typeface="Liberation Sans Narrow"/>
              </a:rPr>
              <a:t>gerek  </a:t>
            </a:r>
            <a:r>
              <a:rPr sz="2311" spc="24" dirty="0">
                <a:latin typeface="Liberation Sans Narrow"/>
                <a:cs typeface="Liberation Sans Narrow"/>
              </a:rPr>
              <a:t>duymadan </a:t>
            </a:r>
            <a:r>
              <a:rPr sz="2311" spc="12" dirty="0">
                <a:latin typeface="Liberation Sans Narrow"/>
                <a:cs typeface="Liberation Sans Narrow"/>
              </a:rPr>
              <a:t>gerçeklerin </a:t>
            </a:r>
            <a:r>
              <a:rPr sz="2311" spc="24" dirty="0">
                <a:latin typeface="Liberation Sans Narrow"/>
                <a:cs typeface="Liberation Sans Narrow"/>
              </a:rPr>
              <a:t>anımsanması </a:t>
            </a:r>
            <a:r>
              <a:rPr sz="2311" spc="12" dirty="0">
                <a:latin typeface="Liberation Sans Narrow"/>
                <a:cs typeface="Liberation Sans Narrow"/>
              </a:rPr>
              <a:t>olarak  ifade</a:t>
            </a:r>
            <a:r>
              <a:rPr sz="2311" spc="24" dirty="0">
                <a:latin typeface="Liberation Sans Narrow"/>
                <a:cs typeface="Liberation Sans Narrow"/>
              </a:rPr>
              <a:t> </a:t>
            </a:r>
            <a:r>
              <a:rPr sz="2311" dirty="0">
                <a:latin typeface="Liberation Sans Narrow"/>
                <a:cs typeface="Liberation Sans Narrow"/>
              </a:rPr>
              <a:t>edilebilir.</a:t>
            </a:r>
            <a:endParaRPr sz="2311">
              <a:latin typeface="Liberation Sans Narrow"/>
              <a:cs typeface="Liberation Sans Narrow"/>
            </a:endParaRPr>
          </a:p>
        </p:txBody>
      </p:sp>
      <p:sp>
        <p:nvSpPr>
          <p:cNvPr id="9" name="Veri Yer Tutucusu 8">
            <a:extLst>
              <a:ext uri="{FF2B5EF4-FFF2-40B4-BE49-F238E27FC236}">
                <a16:creationId xmlns:a16="http://schemas.microsoft.com/office/drawing/2014/main" id="{28081AE6-FCBB-4331-BDA4-F0EC71478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3872-342D-4417-89C7-C0E0A608C6B6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B792B339-3ACB-4E2F-B528-8ADA78F59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12</a:t>
            </a:fld>
            <a:endParaRPr lang="en-US"/>
          </a:p>
        </p:txBody>
      </p:sp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7800C5F1-4C63-4852-9659-D8FA659F2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5736" y="323191"/>
            <a:ext cx="6264696" cy="526755"/>
          </a:xfrm>
          <a:prstGeom prst="rect">
            <a:avLst/>
          </a:prstGeom>
        </p:spPr>
        <p:txBody>
          <a:bodyPr vert="horz" wrap="square" lIns="0" tIns="33981" rIns="0" bIns="0" rtlCol="0" anchor="ctr">
            <a:spAutoFit/>
          </a:bodyPr>
          <a:lstStyle/>
          <a:p>
            <a:pPr marL="30891">
              <a:spcBef>
                <a:spcPts val="268"/>
              </a:spcBef>
            </a:pPr>
            <a:r>
              <a:rPr sz="3200" b="1" dirty="0"/>
              <a:t>Öğrenim Çıktıları</a:t>
            </a:r>
            <a:r>
              <a:rPr sz="3200" b="1" spc="49" dirty="0"/>
              <a:t> </a:t>
            </a:r>
            <a:r>
              <a:rPr sz="3200" b="1" dirty="0"/>
              <a:t>Örnekleri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50529" y="1347614"/>
            <a:ext cx="5355109" cy="3501533"/>
          </a:xfrm>
          <a:prstGeom prst="rect">
            <a:avLst/>
          </a:prstGeom>
        </p:spPr>
        <p:txBody>
          <a:bodyPr vert="horz" wrap="square" lIns="0" tIns="66418" rIns="0" bIns="0" rtlCol="0">
            <a:spAutoFit/>
          </a:bodyPr>
          <a:lstStyle/>
          <a:p>
            <a:pPr marL="373791" indent="-342900">
              <a:spcBef>
                <a:spcPts val="523"/>
              </a:spcBef>
              <a:buFont typeface="Arial" panose="020B0604020202020204" pitchFamily="34" charset="0"/>
              <a:buChar char="•"/>
            </a:pPr>
            <a:r>
              <a:rPr sz="1946" spc="-486" dirty="0">
                <a:solidFill>
                  <a:srgbClr val="0AD0D9"/>
                </a:solidFill>
                <a:latin typeface="Arial"/>
                <a:cs typeface="Arial"/>
              </a:rPr>
              <a:t> </a:t>
            </a:r>
            <a:r>
              <a:rPr lang="tr-TR" sz="1946" spc="-486" dirty="0">
                <a:solidFill>
                  <a:srgbClr val="0AD0D9"/>
                </a:solidFill>
                <a:latin typeface="Arial"/>
                <a:cs typeface="Arial"/>
              </a:rPr>
              <a:t> </a:t>
            </a:r>
            <a:r>
              <a:rPr sz="2068" spc="-12" dirty="0" err="1">
                <a:latin typeface="Georgia"/>
                <a:cs typeface="Georgia"/>
              </a:rPr>
              <a:t>Genetik</a:t>
            </a:r>
            <a:r>
              <a:rPr sz="2068" spc="-12" dirty="0">
                <a:latin typeface="Georgia"/>
                <a:cs typeface="Georgia"/>
              </a:rPr>
              <a:t> </a:t>
            </a:r>
            <a:r>
              <a:rPr sz="2068" spc="-24" dirty="0">
                <a:latin typeface="Georgia"/>
                <a:cs typeface="Georgia"/>
              </a:rPr>
              <a:t>terminolojisini</a:t>
            </a:r>
            <a:r>
              <a:rPr sz="2068" spc="61" dirty="0">
                <a:latin typeface="Georgia"/>
                <a:cs typeface="Georgia"/>
              </a:rPr>
              <a:t> </a:t>
            </a:r>
            <a:r>
              <a:rPr sz="2068" spc="-73" dirty="0">
                <a:latin typeface="Georgia"/>
                <a:cs typeface="Georgia"/>
              </a:rPr>
              <a:t>h</a:t>
            </a:r>
            <a:r>
              <a:rPr sz="2068" i="1" spc="-73" dirty="0">
                <a:latin typeface="Georgia"/>
                <a:cs typeface="Georgia"/>
              </a:rPr>
              <a:t>atırlar</a:t>
            </a:r>
            <a:endParaRPr sz="2068" dirty="0">
              <a:latin typeface="Georgia"/>
              <a:cs typeface="Georgia"/>
            </a:endParaRPr>
          </a:p>
          <a:p>
            <a:pPr marL="372247" indent="-342900">
              <a:lnSpc>
                <a:spcPts val="2384"/>
              </a:lnSpc>
              <a:spcBef>
                <a:spcPts val="292"/>
              </a:spcBef>
              <a:buClr>
                <a:srgbClr val="85DFD0"/>
              </a:buClr>
              <a:buSzPct val="58823"/>
              <a:buFont typeface="Arial" panose="020B0604020202020204" pitchFamily="34" charset="0"/>
              <a:buChar char="•"/>
              <a:tabLst>
                <a:tab pos="287291" algn="l"/>
              </a:tabLst>
            </a:pPr>
            <a:r>
              <a:rPr sz="2068" spc="-36" dirty="0">
                <a:latin typeface="Georgia"/>
                <a:cs typeface="Georgia"/>
              </a:rPr>
              <a:t>Bilimsel araştırmaların </a:t>
            </a:r>
            <a:r>
              <a:rPr sz="2068" spc="-12" dirty="0" err="1">
                <a:latin typeface="Georgia"/>
                <a:cs typeface="Georgia"/>
              </a:rPr>
              <a:t>etik</a:t>
            </a:r>
            <a:r>
              <a:rPr sz="2068" spc="-61" dirty="0">
                <a:latin typeface="Georgia"/>
                <a:cs typeface="Georgia"/>
              </a:rPr>
              <a:t> </a:t>
            </a:r>
            <a:r>
              <a:rPr sz="2068" spc="-24" dirty="0" err="1">
                <a:latin typeface="Georgia"/>
                <a:cs typeface="Georgia"/>
              </a:rPr>
              <a:t>göstergelerini</a:t>
            </a:r>
            <a:r>
              <a:rPr lang="tr-TR" sz="2068" dirty="0">
                <a:latin typeface="Georgia"/>
                <a:cs typeface="Georgia"/>
              </a:rPr>
              <a:t> </a:t>
            </a:r>
            <a:r>
              <a:rPr sz="2068" i="1" spc="-61" dirty="0" err="1">
                <a:latin typeface="Georgia"/>
                <a:cs typeface="Georgia"/>
              </a:rPr>
              <a:t>belirtir</a:t>
            </a:r>
            <a:r>
              <a:rPr sz="2068" spc="-61" dirty="0">
                <a:latin typeface="Georgia"/>
                <a:cs typeface="Georgia"/>
              </a:rPr>
              <a:t>.</a:t>
            </a:r>
            <a:endParaRPr sz="2068" dirty="0">
              <a:latin typeface="Georgia"/>
              <a:cs typeface="Georgia"/>
            </a:endParaRPr>
          </a:p>
          <a:p>
            <a:pPr marL="372247" marR="132833" indent="-342900">
              <a:lnSpc>
                <a:spcPts val="2286"/>
              </a:lnSpc>
              <a:spcBef>
                <a:spcPts val="1143"/>
              </a:spcBef>
              <a:buClr>
                <a:srgbClr val="85DFD0"/>
              </a:buClr>
              <a:buSzPct val="58823"/>
              <a:buFont typeface="Arial" panose="020B0604020202020204" pitchFamily="34" charset="0"/>
              <a:buChar char="•"/>
              <a:tabLst>
                <a:tab pos="287291" algn="l"/>
              </a:tabLst>
            </a:pPr>
            <a:r>
              <a:rPr sz="2068" spc="-24" dirty="0">
                <a:latin typeface="Georgia"/>
                <a:cs typeface="Georgia"/>
              </a:rPr>
              <a:t>Tüberküloz hastalarının tedavisinde </a:t>
            </a:r>
            <a:r>
              <a:rPr sz="2068" dirty="0">
                <a:latin typeface="Georgia"/>
                <a:cs typeface="Georgia"/>
              </a:rPr>
              <a:t>dikkat  </a:t>
            </a:r>
            <a:r>
              <a:rPr sz="2068" spc="-24" dirty="0">
                <a:latin typeface="Georgia"/>
                <a:cs typeface="Georgia"/>
              </a:rPr>
              <a:t>edilecek hususları</a:t>
            </a:r>
            <a:r>
              <a:rPr sz="2068" spc="85" dirty="0">
                <a:latin typeface="Georgia"/>
                <a:cs typeface="Georgia"/>
              </a:rPr>
              <a:t> </a:t>
            </a:r>
            <a:r>
              <a:rPr sz="2068" i="1" spc="-49" dirty="0">
                <a:latin typeface="Georgia"/>
                <a:cs typeface="Georgia"/>
              </a:rPr>
              <a:t>listeler</a:t>
            </a:r>
            <a:r>
              <a:rPr sz="2068" spc="-49" dirty="0">
                <a:latin typeface="Georgia"/>
                <a:cs typeface="Georgia"/>
              </a:rPr>
              <a:t>.</a:t>
            </a:r>
            <a:endParaRPr sz="2068" dirty="0">
              <a:latin typeface="Georgia"/>
              <a:cs typeface="Georgia"/>
            </a:endParaRPr>
          </a:p>
          <a:p>
            <a:pPr marL="372247" marR="177626" indent="-342900">
              <a:lnSpc>
                <a:spcPts val="2235"/>
              </a:lnSpc>
              <a:spcBef>
                <a:spcPts val="1168"/>
              </a:spcBef>
              <a:buClr>
                <a:srgbClr val="85DFD0"/>
              </a:buClr>
              <a:buSzPct val="58823"/>
              <a:buFont typeface="Arial" panose="020B0604020202020204" pitchFamily="34" charset="0"/>
              <a:buChar char="•"/>
              <a:tabLst>
                <a:tab pos="287291" algn="l"/>
              </a:tabLst>
            </a:pPr>
            <a:r>
              <a:rPr sz="2068" spc="-24" dirty="0">
                <a:latin typeface="Georgia"/>
                <a:cs typeface="Georgia"/>
              </a:rPr>
              <a:t>Avukat </a:t>
            </a:r>
            <a:r>
              <a:rPr sz="2068" spc="-36" dirty="0">
                <a:latin typeface="Georgia"/>
                <a:cs typeface="Georgia"/>
              </a:rPr>
              <a:t>ve müşteri arasında </a:t>
            </a:r>
            <a:r>
              <a:rPr sz="2068" spc="-24" dirty="0">
                <a:latin typeface="Georgia"/>
                <a:cs typeface="Georgia"/>
              </a:rPr>
              <a:t>profesyonel </a:t>
            </a:r>
            <a:r>
              <a:rPr sz="2068" spc="-36" dirty="0">
                <a:latin typeface="Georgia"/>
                <a:cs typeface="Georgia"/>
              </a:rPr>
              <a:t>bir  </a:t>
            </a:r>
            <a:r>
              <a:rPr sz="2068" spc="-24" dirty="0">
                <a:latin typeface="Georgia"/>
                <a:cs typeface="Georgia"/>
              </a:rPr>
              <a:t>ilişkiyi engelleyen </a:t>
            </a:r>
            <a:r>
              <a:rPr sz="2068" spc="-36" dirty="0">
                <a:latin typeface="Georgia"/>
                <a:cs typeface="Georgia"/>
              </a:rPr>
              <a:t>davranışları</a:t>
            </a:r>
            <a:r>
              <a:rPr sz="2068" dirty="0">
                <a:latin typeface="Georgia"/>
                <a:cs typeface="Georgia"/>
              </a:rPr>
              <a:t> </a:t>
            </a:r>
            <a:r>
              <a:rPr sz="2068" i="1" spc="-73" dirty="0">
                <a:latin typeface="Georgia"/>
                <a:cs typeface="Georgia"/>
              </a:rPr>
              <a:t>tanımlar</a:t>
            </a:r>
            <a:r>
              <a:rPr sz="2068" spc="-73" dirty="0">
                <a:latin typeface="Georgia"/>
                <a:cs typeface="Georgia"/>
              </a:rPr>
              <a:t>.</a:t>
            </a:r>
            <a:endParaRPr sz="2068" dirty="0">
              <a:latin typeface="Georgia"/>
              <a:cs typeface="Georgia"/>
            </a:endParaRPr>
          </a:p>
          <a:p>
            <a:pPr marL="372247" marR="12357" indent="-342900">
              <a:lnSpc>
                <a:spcPts val="2286"/>
              </a:lnSpc>
              <a:spcBef>
                <a:spcPts val="1143"/>
              </a:spcBef>
              <a:buClr>
                <a:srgbClr val="85DFD0"/>
              </a:buClr>
              <a:buSzPct val="58823"/>
              <a:buFont typeface="Arial" panose="020B0604020202020204" pitchFamily="34" charset="0"/>
              <a:buChar char="•"/>
              <a:tabLst>
                <a:tab pos="287291" algn="l"/>
              </a:tabLst>
            </a:pPr>
            <a:r>
              <a:rPr sz="2068" spc="-24" dirty="0">
                <a:latin typeface="Georgia"/>
                <a:cs typeface="Georgia"/>
              </a:rPr>
              <a:t>Mühendislikte </a:t>
            </a:r>
            <a:r>
              <a:rPr sz="2068" spc="-36" dirty="0">
                <a:latin typeface="Georgia"/>
                <a:cs typeface="Georgia"/>
              </a:rPr>
              <a:t>bir </a:t>
            </a:r>
            <a:r>
              <a:rPr sz="2068" spc="-24" dirty="0">
                <a:latin typeface="Georgia"/>
                <a:cs typeface="Georgia"/>
              </a:rPr>
              <a:t>müşteri </a:t>
            </a:r>
            <a:r>
              <a:rPr sz="2068" spc="-12" dirty="0">
                <a:latin typeface="Georgia"/>
                <a:cs typeface="Georgia"/>
              </a:rPr>
              <a:t>için </a:t>
            </a:r>
            <a:r>
              <a:rPr sz="2068" spc="-24" dirty="0">
                <a:latin typeface="Georgia"/>
                <a:cs typeface="Georgia"/>
              </a:rPr>
              <a:t>tasarım </a:t>
            </a:r>
            <a:r>
              <a:rPr sz="2068" dirty="0">
                <a:latin typeface="Georgia"/>
                <a:cs typeface="Georgia"/>
              </a:rPr>
              <a:t>özeti  </a:t>
            </a:r>
            <a:r>
              <a:rPr sz="2068" spc="-24" dirty="0">
                <a:latin typeface="Georgia"/>
                <a:cs typeface="Georgia"/>
              </a:rPr>
              <a:t>hazırlarken yapılan işlemleri</a:t>
            </a:r>
            <a:r>
              <a:rPr sz="2068" spc="12" dirty="0">
                <a:latin typeface="Georgia"/>
                <a:cs typeface="Georgia"/>
              </a:rPr>
              <a:t> </a:t>
            </a:r>
            <a:r>
              <a:rPr sz="2068" i="1" spc="-85" dirty="0">
                <a:latin typeface="Georgia"/>
                <a:cs typeface="Georgia"/>
              </a:rPr>
              <a:t>sıralar</a:t>
            </a:r>
            <a:r>
              <a:rPr sz="2068" spc="-85" dirty="0">
                <a:latin typeface="Georgia"/>
                <a:cs typeface="Georgia"/>
              </a:rPr>
              <a:t>.</a:t>
            </a:r>
            <a:endParaRPr sz="2068" dirty="0">
              <a:latin typeface="Georgia"/>
              <a:cs typeface="Georgia"/>
            </a:endParaRP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A832E696-80F9-4A39-B8CD-959DA666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665E-ACC9-4A40-B8AA-886A642FA5FE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9790147-B3FF-48C4-9DA1-D54AA512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13</a:t>
            </a:fld>
            <a:endParaRPr lang="en-US"/>
          </a:p>
        </p:txBody>
      </p:sp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1C7B4F52-8388-4CC7-94F2-5A25982A8A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5736" y="411510"/>
            <a:ext cx="6552728" cy="814672"/>
          </a:xfrm>
          <a:prstGeom prst="rect">
            <a:avLst/>
          </a:prstGeom>
        </p:spPr>
        <p:txBody>
          <a:bodyPr vert="horz" wrap="square" lIns="0" tIns="44793" rIns="0" bIns="0" rtlCol="0" anchor="ctr">
            <a:spAutoFit/>
          </a:bodyPr>
          <a:lstStyle/>
          <a:p>
            <a:pPr marL="846427" marR="12357" indent="-817080" algn="ctr">
              <a:lnSpc>
                <a:spcPts val="3041"/>
              </a:lnSpc>
              <a:spcBef>
                <a:spcPts val="353"/>
              </a:spcBef>
            </a:pPr>
            <a:r>
              <a:rPr sz="2800" b="1" spc="-12" dirty="0">
                <a:cs typeface="Liberation Sans Narrow"/>
              </a:rPr>
              <a:t>Kognitif (bilişsel) Alanda Öğrenim  Çıktılarının</a:t>
            </a:r>
            <a:r>
              <a:rPr sz="2800" b="1" spc="-61" dirty="0">
                <a:cs typeface="Liberation Sans Narrow"/>
              </a:rPr>
              <a:t> </a:t>
            </a:r>
            <a:r>
              <a:rPr sz="2800" b="1" spc="-24" dirty="0">
                <a:cs typeface="Liberation Sans Narrow"/>
              </a:rPr>
              <a:t>Yazılması</a:t>
            </a:r>
            <a:endParaRPr sz="2800" dirty="0">
              <a:cs typeface="Liberation Sans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01197" y="1475757"/>
            <a:ext cx="3941805" cy="492726"/>
            <a:chOff x="607537" y="610420"/>
            <a:chExt cx="1620520" cy="202565"/>
          </a:xfrm>
        </p:grpSpPr>
        <p:sp>
          <p:nvSpPr>
            <p:cNvPr id="5" name="object 5"/>
            <p:cNvSpPr/>
            <p:nvPr/>
          </p:nvSpPr>
          <p:spPr>
            <a:xfrm>
              <a:off x="609003" y="611886"/>
              <a:ext cx="1617345" cy="199390"/>
            </a:xfrm>
            <a:custGeom>
              <a:avLst/>
              <a:gdLst/>
              <a:ahLst/>
              <a:cxnLst/>
              <a:rect l="l" t="t" r="r" b="b"/>
              <a:pathLst>
                <a:path w="1617345" h="199390">
                  <a:moveTo>
                    <a:pt x="1583778" y="0"/>
                  </a:moveTo>
                  <a:lnTo>
                    <a:pt x="33210" y="0"/>
                  </a:lnTo>
                  <a:lnTo>
                    <a:pt x="20284" y="2609"/>
                  </a:lnTo>
                  <a:lnTo>
                    <a:pt x="9728" y="9731"/>
                  </a:lnTo>
                  <a:lnTo>
                    <a:pt x="2610" y="20306"/>
                  </a:lnTo>
                  <a:lnTo>
                    <a:pt x="0" y="33274"/>
                  </a:lnTo>
                  <a:lnTo>
                    <a:pt x="0" y="166116"/>
                  </a:lnTo>
                  <a:lnTo>
                    <a:pt x="2610" y="179010"/>
                  </a:lnTo>
                  <a:lnTo>
                    <a:pt x="9728" y="189547"/>
                  </a:lnTo>
                  <a:lnTo>
                    <a:pt x="20284" y="196655"/>
                  </a:lnTo>
                  <a:lnTo>
                    <a:pt x="33210" y="199263"/>
                  </a:lnTo>
                  <a:lnTo>
                    <a:pt x="1583778" y="199263"/>
                  </a:lnTo>
                  <a:lnTo>
                    <a:pt x="1596746" y="196655"/>
                  </a:lnTo>
                  <a:lnTo>
                    <a:pt x="1607321" y="189547"/>
                  </a:lnTo>
                  <a:lnTo>
                    <a:pt x="1614443" y="179010"/>
                  </a:lnTo>
                  <a:lnTo>
                    <a:pt x="1617052" y="166116"/>
                  </a:lnTo>
                  <a:lnTo>
                    <a:pt x="1617052" y="33274"/>
                  </a:lnTo>
                  <a:lnTo>
                    <a:pt x="1614443" y="20306"/>
                  </a:lnTo>
                  <a:lnTo>
                    <a:pt x="1607321" y="9731"/>
                  </a:lnTo>
                  <a:lnTo>
                    <a:pt x="1596746" y="2609"/>
                  </a:lnTo>
                  <a:lnTo>
                    <a:pt x="1583778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" name="object 6"/>
            <p:cNvSpPr/>
            <p:nvPr/>
          </p:nvSpPr>
          <p:spPr>
            <a:xfrm>
              <a:off x="609003" y="611886"/>
              <a:ext cx="1617345" cy="199390"/>
            </a:xfrm>
            <a:custGeom>
              <a:avLst/>
              <a:gdLst/>
              <a:ahLst/>
              <a:cxnLst/>
              <a:rect l="l" t="t" r="r" b="b"/>
              <a:pathLst>
                <a:path w="1617345" h="199390">
                  <a:moveTo>
                    <a:pt x="0" y="33274"/>
                  </a:moveTo>
                  <a:lnTo>
                    <a:pt x="2610" y="20306"/>
                  </a:lnTo>
                  <a:lnTo>
                    <a:pt x="9728" y="9731"/>
                  </a:lnTo>
                  <a:lnTo>
                    <a:pt x="20284" y="2609"/>
                  </a:lnTo>
                  <a:lnTo>
                    <a:pt x="33210" y="0"/>
                  </a:lnTo>
                  <a:lnTo>
                    <a:pt x="1583778" y="0"/>
                  </a:lnTo>
                  <a:lnTo>
                    <a:pt x="1596746" y="2609"/>
                  </a:lnTo>
                  <a:lnTo>
                    <a:pt x="1607321" y="9731"/>
                  </a:lnTo>
                  <a:lnTo>
                    <a:pt x="1614443" y="20306"/>
                  </a:lnTo>
                  <a:lnTo>
                    <a:pt x="1617052" y="33274"/>
                  </a:lnTo>
                  <a:lnTo>
                    <a:pt x="1617052" y="166116"/>
                  </a:lnTo>
                  <a:lnTo>
                    <a:pt x="1614443" y="179010"/>
                  </a:lnTo>
                  <a:lnTo>
                    <a:pt x="1607321" y="189547"/>
                  </a:lnTo>
                  <a:lnTo>
                    <a:pt x="1596746" y="196655"/>
                  </a:lnTo>
                  <a:lnTo>
                    <a:pt x="1583778" y="199263"/>
                  </a:lnTo>
                  <a:lnTo>
                    <a:pt x="33210" y="199263"/>
                  </a:lnTo>
                  <a:lnTo>
                    <a:pt x="20284" y="196655"/>
                  </a:lnTo>
                  <a:lnTo>
                    <a:pt x="9728" y="189547"/>
                  </a:lnTo>
                  <a:lnTo>
                    <a:pt x="2610" y="179010"/>
                  </a:lnTo>
                  <a:lnTo>
                    <a:pt x="0" y="166116"/>
                  </a:lnTo>
                  <a:lnTo>
                    <a:pt x="0" y="332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99792" y="2419327"/>
            <a:ext cx="5328592" cy="1126639"/>
          </a:xfrm>
          <a:prstGeom prst="rect">
            <a:avLst/>
          </a:prstGeom>
        </p:spPr>
        <p:txBody>
          <a:bodyPr vert="horz" wrap="square" lIns="0" tIns="41704" rIns="0" bIns="0" rtlCol="0">
            <a:spAutoFit/>
          </a:bodyPr>
          <a:lstStyle/>
          <a:p>
            <a:pPr marL="237864" marR="12357" indent="-208517">
              <a:lnSpc>
                <a:spcPct val="104200"/>
              </a:lnSpc>
            </a:pPr>
            <a:r>
              <a:rPr sz="2189" spc="-511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311" spc="24" dirty="0">
                <a:latin typeface="Liberation Sans Narrow"/>
                <a:cs typeface="Liberation Sans Narrow"/>
              </a:rPr>
              <a:t>Kavrama, </a:t>
            </a:r>
            <a:r>
              <a:rPr sz="2311" spc="12" dirty="0">
                <a:latin typeface="Liberation Sans Narrow"/>
                <a:cs typeface="Liberation Sans Narrow"/>
              </a:rPr>
              <a:t>öğrenilen bilgiyi </a:t>
            </a:r>
            <a:r>
              <a:rPr sz="2311" spc="24" dirty="0">
                <a:latin typeface="Liberation Sans Narrow"/>
                <a:cs typeface="Liberation Sans Narrow"/>
              </a:rPr>
              <a:t>anlama ve  yorumlama yeteneği </a:t>
            </a:r>
            <a:r>
              <a:rPr sz="2311" spc="12" dirty="0">
                <a:latin typeface="Liberation Sans Narrow"/>
                <a:cs typeface="Liberation Sans Narrow"/>
              </a:rPr>
              <a:t>olarak ifade</a:t>
            </a:r>
            <a:r>
              <a:rPr sz="2311" spc="122" dirty="0">
                <a:latin typeface="Liberation Sans Narrow"/>
                <a:cs typeface="Liberation Sans Narrow"/>
              </a:rPr>
              <a:t> </a:t>
            </a:r>
            <a:r>
              <a:rPr sz="2311" dirty="0">
                <a:latin typeface="Liberation Sans Narrow"/>
                <a:cs typeface="Liberation Sans Narrow"/>
              </a:rPr>
              <a:t>edilebilir.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B48752DF-4159-4012-AD69-D376478CE6B8}"/>
              </a:ext>
            </a:extLst>
          </p:cNvPr>
          <p:cNvSpPr/>
          <p:nvPr/>
        </p:nvSpPr>
        <p:spPr>
          <a:xfrm>
            <a:off x="2915816" y="1520522"/>
            <a:ext cx="3540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81688">
              <a:spcBef>
                <a:spcPts val="328"/>
              </a:spcBef>
            </a:pPr>
            <a:r>
              <a:rPr lang="tr-TR" b="1" spc="24" dirty="0">
                <a:solidFill>
                  <a:srgbClr val="FFFF00"/>
                </a:solidFill>
                <a:latin typeface="Liberation Sans Narrow"/>
                <a:cs typeface="Liberation Sans Narrow"/>
              </a:rPr>
              <a:t>Kavrama</a:t>
            </a:r>
            <a:r>
              <a:rPr lang="tr-TR" b="1" spc="61" dirty="0">
                <a:solidFill>
                  <a:srgbClr val="FFFF00"/>
                </a:solidFill>
                <a:latin typeface="Liberation Sans Narrow"/>
                <a:cs typeface="Liberation Sans Narrow"/>
              </a:rPr>
              <a:t> </a:t>
            </a:r>
            <a:r>
              <a:rPr lang="tr-TR" b="1" spc="12" dirty="0">
                <a:solidFill>
                  <a:srgbClr val="FFFF00"/>
                </a:solidFill>
                <a:latin typeface="Liberation Sans Narrow"/>
                <a:cs typeface="Liberation Sans Narrow"/>
              </a:rPr>
              <a:t>(2)</a:t>
            </a:r>
            <a:endParaRPr lang="tr-TR" dirty="0">
              <a:latin typeface="Liberation Sans Narrow"/>
              <a:cs typeface="Liberation Sans Narrow"/>
            </a:endParaRPr>
          </a:p>
        </p:txBody>
      </p:sp>
      <p:sp>
        <p:nvSpPr>
          <p:cNvPr id="10" name="Veri Yer Tutucusu 9">
            <a:extLst>
              <a:ext uri="{FF2B5EF4-FFF2-40B4-BE49-F238E27FC236}">
                <a16:creationId xmlns:a16="http://schemas.microsoft.com/office/drawing/2014/main" id="{8F22E9AE-6904-43F0-8D02-CD758BEA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5C5C-E4A4-4E19-BDCA-3CA758FFF548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ayt Numarası Yer Tutucusu 10">
            <a:extLst>
              <a:ext uri="{FF2B5EF4-FFF2-40B4-BE49-F238E27FC236}">
                <a16:creationId xmlns:a16="http://schemas.microsoft.com/office/drawing/2014/main" id="{6C172518-DCCB-4793-AC38-D1EC5C60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14</a:t>
            </a:fld>
            <a:endParaRPr lang="en-US"/>
          </a:p>
        </p:txBody>
      </p:sp>
      <p:pic>
        <p:nvPicPr>
          <p:cNvPr id="12" name="İçerik Yer Tutucusu 4">
            <a:extLst>
              <a:ext uri="{FF2B5EF4-FFF2-40B4-BE49-F238E27FC236}">
                <a16:creationId xmlns:a16="http://schemas.microsoft.com/office/drawing/2014/main" id="{E250D535-CD3A-474D-A9D7-5F16B46B8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1760" y="411510"/>
            <a:ext cx="4896544" cy="464752"/>
          </a:xfrm>
          <a:prstGeom prst="rect">
            <a:avLst/>
          </a:prstGeom>
        </p:spPr>
        <p:txBody>
          <a:bodyPr vert="horz" wrap="square" lIns="0" tIns="33981" rIns="0" bIns="0" rtlCol="0" anchor="ctr">
            <a:spAutoFit/>
          </a:bodyPr>
          <a:lstStyle/>
          <a:p>
            <a:pPr marL="30891">
              <a:spcBef>
                <a:spcPts val="268"/>
              </a:spcBef>
            </a:pPr>
            <a:r>
              <a:rPr sz="2797" b="1" dirty="0"/>
              <a:t>Öğrenim Çıktıları</a:t>
            </a:r>
            <a:r>
              <a:rPr sz="2797" b="1" spc="49" dirty="0"/>
              <a:t> </a:t>
            </a:r>
            <a:r>
              <a:rPr sz="2797" b="1" dirty="0"/>
              <a:t>Örnekleri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27784" y="1275606"/>
            <a:ext cx="5378278" cy="3075755"/>
          </a:xfrm>
          <a:prstGeom prst="rect">
            <a:avLst/>
          </a:prstGeom>
        </p:spPr>
        <p:txBody>
          <a:bodyPr vert="horz" wrap="square" lIns="0" tIns="60239" rIns="0" bIns="0" rtlCol="0">
            <a:spAutoFit/>
          </a:bodyPr>
          <a:lstStyle/>
          <a:p>
            <a:pPr marL="237864" indent="-208517">
              <a:spcBef>
                <a:spcPts val="474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39409" algn="l"/>
              </a:tabLst>
            </a:pPr>
            <a:r>
              <a:rPr sz="1946" spc="-49" dirty="0">
                <a:latin typeface="Georgia"/>
                <a:cs typeface="Georgia"/>
              </a:rPr>
              <a:t>Kamu </a:t>
            </a:r>
            <a:r>
              <a:rPr sz="1946" spc="-61" dirty="0">
                <a:latin typeface="Georgia"/>
                <a:cs typeface="Georgia"/>
              </a:rPr>
              <a:t>ve </a:t>
            </a:r>
            <a:r>
              <a:rPr sz="1946" spc="-12" dirty="0">
                <a:latin typeface="Georgia"/>
                <a:cs typeface="Georgia"/>
              </a:rPr>
              <a:t>ceza </a:t>
            </a:r>
            <a:r>
              <a:rPr sz="1946" spc="-24" dirty="0">
                <a:latin typeface="Georgia"/>
                <a:cs typeface="Georgia"/>
              </a:rPr>
              <a:t>hukukunu </a:t>
            </a:r>
            <a:r>
              <a:rPr sz="1946" spc="-36" dirty="0">
                <a:latin typeface="Georgia"/>
                <a:cs typeface="Georgia"/>
              </a:rPr>
              <a:t>birbirinden </a:t>
            </a:r>
            <a:r>
              <a:rPr sz="1946" i="1" spc="-97" dirty="0">
                <a:latin typeface="Georgia"/>
                <a:cs typeface="Georgia"/>
              </a:rPr>
              <a:t>ayırt</a:t>
            </a:r>
            <a:r>
              <a:rPr sz="1946" i="1" spc="-24" dirty="0">
                <a:latin typeface="Georgia"/>
                <a:cs typeface="Georgia"/>
              </a:rPr>
              <a:t> </a:t>
            </a:r>
            <a:r>
              <a:rPr sz="1946" i="1" spc="-85" dirty="0">
                <a:latin typeface="Georgia"/>
                <a:cs typeface="Georgia"/>
              </a:rPr>
              <a:t>eder</a:t>
            </a:r>
            <a:r>
              <a:rPr sz="1946" spc="-85" dirty="0">
                <a:latin typeface="Georgia"/>
                <a:cs typeface="Georgia"/>
              </a:rPr>
              <a:t>.</a:t>
            </a:r>
            <a:endParaRPr sz="1946" dirty="0">
              <a:latin typeface="Georgia"/>
              <a:cs typeface="Georgia"/>
            </a:endParaRPr>
          </a:p>
          <a:p>
            <a:pPr marL="237864" indent="-208517">
              <a:lnSpc>
                <a:spcPts val="2213"/>
              </a:lnSpc>
              <a:spcBef>
                <a:spcPts val="231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39409" algn="l"/>
              </a:tabLst>
            </a:pPr>
            <a:r>
              <a:rPr sz="1946" spc="-36" dirty="0">
                <a:latin typeface="Georgia"/>
                <a:cs typeface="Georgia"/>
              </a:rPr>
              <a:t>Mayoz </a:t>
            </a:r>
            <a:r>
              <a:rPr sz="1946" spc="-49" dirty="0">
                <a:latin typeface="Georgia"/>
                <a:cs typeface="Georgia"/>
              </a:rPr>
              <a:t>ve </a:t>
            </a:r>
            <a:r>
              <a:rPr sz="1946" spc="-12" dirty="0">
                <a:latin typeface="Georgia"/>
                <a:cs typeface="Georgia"/>
              </a:rPr>
              <a:t>mitoza </a:t>
            </a:r>
            <a:r>
              <a:rPr sz="1946" spc="-49" dirty="0">
                <a:latin typeface="Georgia"/>
                <a:cs typeface="Georgia"/>
              </a:rPr>
              <a:t>uğrayan </a:t>
            </a:r>
            <a:r>
              <a:rPr sz="1946" spc="-24" dirty="0">
                <a:latin typeface="Georgia"/>
                <a:cs typeface="Georgia"/>
              </a:rPr>
              <a:t>hücrelerin</a:t>
            </a:r>
            <a:r>
              <a:rPr sz="1946" spc="-207" dirty="0">
                <a:latin typeface="Georgia"/>
                <a:cs typeface="Georgia"/>
              </a:rPr>
              <a:t> </a:t>
            </a:r>
            <a:r>
              <a:rPr sz="1946" spc="-24" dirty="0">
                <a:latin typeface="Georgia"/>
                <a:cs typeface="Georgia"/>
              </a:rPr>
              <a:t>genotipini</a:t>
            </a:r>
            <a:endParaRPr sz="1946" dirty="0">
              <a:latin typeface="Georgia"/>
              <a:cs typeface="Georgia"/>
            </a:endParaRPr>
          </a:p>
          <a:p>
            <a:pPr marL="237864">
              <a:lnSpc>
                <a:spcPts val="2213"/>
              </a:lnSpc>
            </a:pPr>
            <a:r>
              <a:rPr sz="1946" i="1" spc="-73" dirty="0">
                <a:latin typeface="Georgia"/>
                <a:cs typeface="Georgia"/>
              </a:rPr>
              <a:t>tahmin</a:t>
            </a:r>
            <a:r>
              <a:rPr sz="1946" i="1" spc="-36" dirty="0">
                <a:latin typeface="Georgia"/>
                <a:cs typeface="Georgia"/>
              </a:rPr>
              <a:t> </a:t>
            </a:r>
            <a:r>
              <a:rPr sz="1946" i="1" spc="-109" dirty="0">
                <a:latin typeface="Georgia"/>
                <a:cs typeface="Georgia"/>
              </a:rPr>
              <a:t>eder.</a:t>
            </a:r>
            <a:endParaRPr sz="1946" dirty="0">
              <a:latin typeface="Georgia"/>
              <a:cs typeface="Georgia"/>
            </a:endParaRPr>
          </a:p>
          <a:p>
            <a:pPr marL="237864" marR="12357" indent="-208517">
              <a:lnSpc>
                <a:spcPct val="90600"/>
              </a:lnSpc>
              <a:spcBef>
                <a:spcPts val="45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39409" algn="l"/>
              </a:tabLst>
            </a:pPr>
            <a:r>
              <a:rPr sz="1946" spc="-36" dirty="0">
                <a:latin typeface="Georgia"/>
                <a:cs typeface="Georgia"/>
              </a:rPr>
              <a:t>Birinci dünya </a:t>
            </a:r>
            <a:r>
              <a:rPr sz="1946" spc="-49" dirty="0">
                <a:latin typeface="Georgia"/>
                <a:cs typeface="Georgia"/>
              </a:rPr>
              <a:t>savaşının </a:t>
            </a:r>
            <a:r>
              <a:rPr sz="1946" spc="-73" dirty="0">
                <a:latin typeface="Georgia"/>
                <a:cs typeface="Georgia"/>
              </a:rPr>
              <a:t>savaş </a:t>
            </a:r>
            <a:r>
              <a:rPr sz="1946" spc="-36" dirty="0">
                <a:latin typeface="Georgia"/>
                <a:cs typeface="Georgia"/>
              </a:rPr>
              <a:t>sonrası dünya  </a:t>
            </a:r>
            <a:r>
              <a:rPr sz="1946" spc="-12" dirty="0">
                <a:latin typeface="Georgia"/>
                <a:cs typeface="Georgia"/>
              </a:rPr>
              <a:t>üzerindeki </a:t>
            </a:r>
            <a:r>
              <a:rPr sz="1946" spc="-24" dirty="0">
                <a:latin typeface="Georgia"/>
                <a:cs typeface="Georgia"/>
              </a:rPr>
              <a:t>ekonomik, </a:t>
            </a:r>
            <a:r>
              <a:rPr sz="1946" spc="-36" dirty="0">
                <a:latin typeface="Georgia"/>
                <a:cs typeface="Georgia"/>
              </a:rPr>
              <a:t>sosyal </a:t>
            </a:r>
            <a:r>
              <a:rPr sz="1946" spc="-61" dirty="0">
                <a:latin typeface="Georgia"/>
                <a:cs typeface="Georgia"/>
              </a:rPr>
              <a:t>ve </a:t>
            </a:r>
            <a:r>
              <a:rPr sz="1946" spc="-12" dirty="0">
                <a:latin typeface="Georgia"/>
                <a:cs typeface="Georgia"/>
              </a:rPr>
              <a:t>politik </a:t>
            </a:r>
            <a:r>
              <a:rPr sz="1946" spc="-24" dirty="0">
                <a:latin typeface="Georgia"/>
                <a:cs typeface="Georgia"/>
              </a:rPr>
              <a:t>etkilerini  </a:t>
            </a:r>
            <a:r>
              <a:rPr sz="1946" i="1" spc="-97" dirty="0">
                <a:latin typeface="Georgia"/>
                <a:cs typeface="Georgia"/>
              </a:rPr>
              <a:t>açıklar.</a:t>
            </a:r>
            <a:endParaRPr sz="1946" dirty="0">
              <a:latin typeface="Georgia"/>
              <a:cs typeface="Georgia"/>
            </a:endParaRPr>
          </a:p>
          <a:p>
            <a:pPr marL="237864" indent="-208517">
              <a:lnSpc>
                <a:spcPts val="2104"/>
              </a:lnSpc>
              <a:spcBef>
                <a:spcPts val="268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39409" algn="l"/>
              </a:tabLst>
            </a:pPr>
            <a:r>
              <a:rPr sz="1946" spc="-24" dirty="0">
                <a:latin typeface="Georgia"/>
                <a:cs typeface="Georgia"/>
              </a:rPr>
              <a:t>Elektronik ticaretin gelişmesindeki</a:t>
            </a:r>
            <a:r>
              <a:rPr sz="1946" spc="-170" dirty="0">
                <a:latin typeface="Georgia"/>
                <a:cs typeface="Georgia"/>
              </a:rPr>
              <a:t> </a:t>
            </a:r>
            <a:r>
              <a:rPr sz="1946" dirty="0">
                <a:latin typeface="Georgia"/>
                <a:cs typeface="Georgia"/>
              </a:rPr>
              <a:t>hedefleri</a:t>
            </a:r>
          </a:p>
          <a:p>
            <a:pPr marL="237864">
              <a:lnSpc>
                <a:spcPts val="2104"/>
              </a:lnSpc>
            </a:pPr>
            <a:r>
              <a:rPr sz="1946" i="1" spc="-97" dirty="0">
                <a:latin typeface="Georgia"/>
                <a:cs typeface="Georgia"/>
              </a:rPr>
              <a:t>açıklar.</a:t>
            </a:r>
            <a:endParaRPr sz="1946" dirty="0">
              <a:latin typeface="Georgia"/>
              <a:cs typeface="Georgia"/>
            </a:endParaRPr>
          </a:p>
          <a:p>
            <a:pPr marL="237864" indent="-208517">
              <a:lnSpc>
                <a:spcPts val="2104"/>
              </a:lnSpc>
              <a:spcBef>
                <a:spcPts val="961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39409" algn="l"/>
              </a:tabLst>
            </a:pPr>
            <a:r>
              <a:rPr sz="1946" spc="-24" dirty="0">
                <a:latin typeface="Georgia"/>
                <a:cs typeface="Georgia"/>
              </a:rPr>
              <a:t>Ekzotermik </a:t>
            </a:r>
            <a:r>
              <a:rPr sz="1946" spc="-61" dirty="0">
                <a:latin typeface="Georgia"/>
                <a:cs typeface="Georgia"/>
              </a:rPr>
              <a:t>ve </a:t>
            </a:r>
            <a:r>
              <a:rPr sz="1946" spc="-24" dirty="0">
                <a:latin typeface="Georgia"/>
                <a:cs typeface="Georgia"/>
              </a:rPr>
              <a:t>endotermik</a:t>
            </a:r>
            <a:r>
              <a:rPr sz="1946" spc="-182" dirty="0">
                <a:latin typeface="Georgia"/>
                <a:cs typeface="Georgia"/>
              </a:rPr>
              <a:t> </a:t>
            </a:r>
            <a:r>
              <a:rPr sz="1946" spc="-36" dirty="0">
                <a:latin typeface="Georgia"/>
                <a:cs typeface="Georgia"/>
              </a:rPr>
              <a:t>reaksiyonları</a:t>
            </a:r>
            <a:endParaRPr sz="1946" dirty="0">
              <a:latin typeface="Georgia"/>
              <a:cs typeface="Georgia"/>
            </a:endParaRPr>
          </a:p>
          <a:p>
            <a:pPr marL="237864">
              <a:lnSpc>
                <a:spcPts val="2104"/>
              </a:lnSpc>
            </a:pPr>
            <a:r>
              <a:rPr sz="1946" i="1" spc="-85" dirty="0">
                <a:latin typeface="Georgia"/>
                <a:cs typeface="Georgia"/>
              </a:rPr>
              <a:t>sınıflandırır.</a:t>
            </a:r>
            <a:endParaRPr sz="1946" dirty="0">
              <a:latin typeface="Georgia"/>
              <a:cs typeface="Georgia"/>
            </a:endParaRP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B48BDD32-C6BF-455F-8CF5-D0AB9394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E80C-285E-46CB-9CDF-0D6A03718944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7CDD3A8-A746-4197-B050-A81A653D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15</a:t>
            </a:fld>
            <a:endParaRPr lang="en-US"/>
          </a:p>
        </p:txBody>
      </p:sp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F76FBA02-5443-4979-88D7-7E17588529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2987824" y="1268576"/>
            <a:ext cx="4744163" cy="492726"/>
            <a:chOff x="607500" y="610420"/>
            <a:chExt cx="1620520" cy="202565"/>
          </a:xfrm>
        </p:grpSpPr>
        <p:sp>
          <p:nvSpPr>
            <p:cNvPr id="5" name="object 5"/>
            <p:cNvSpPr/>
            <p:nvPr/>
          </p:nvSpPr>
          <p:spPr>
            <a:xfrm>
              <a:off x="608965" y="611886"/>
              <a:ext cx="1617345" cy="199390"/>
            </a:xfrm>
            <a:custGeom>
              <a:avLst/>
              <a:gdLst/>
              <a:ahLst/>
              <a:cxnLst/>
              <a:rect l="l" t="t" r="r" b="b"/>
              <a:pathLst>
                <a:path w="1617345" h="199390">
                  <a:moveTo>
                    <a:pt x="1583816" y="0"/>
                  </a:moveTo>
                  <a:lnTo>
                    <a:pt x="33274" y="0"/>
                  </a:lnTo>
                  <a:lnTo>
                    <a:pt x="20306" y="2609"/>
                  </a:lnTo>
                  <a:lnTo>
                    <a:pt x="9731" y="9731"/>
                  </a:lnTo>
                  <a:lnTo>
                    <a:pt x="2609" y="20306"/>
                  </a:lnTo>
                  <a:lnTo>
                    <a:pt x="0" y="33274"/>
                  </a:lnTo>
                  <a:lnTo>
                    <a:pt x="0" y="166116"/>
                  </a:lnTo>
                  <a:lnTo>
                    <a:pt x="2609" y="179010"/>
                  </a:lnTo>
                  <a:lnTo>
                    <a:pt x="9731" y="189547"/>
                  </a:lnTo>
                  <a:lnTo>
                    <a:pt x="20306" y="196655"/>
                  </a:lnTo>
                  <a:lnTo>
                    <a:pt x="33274" y="199263"/>
                  </a:lnTo>
                  <a:lnTo>
                    <a:pt x="1583816" y="199263"/>
                  </a:lnTo>
                  <a:lnTo>
                    <a:pt x="1596784" y="196655"/>
                  </a:lnTo>
                  <a:lnTo>
                    <a:pt x="1607359" y="189547"/>
                  </a:lnTo>
                  <a:lnTo>
                    <a:pt x="1614481" y="179010"/>
                  </a:lnTo>
                  <a:lnTo>
                    <a:pt x="1617090" y="166116"/>
                  </a:lnTo>
                  <a:lnTo>
                    <a:pt x="1617090" y="33274"/>
                  </a:lnTo>
                  <a:lnTo>
                    <a:pt x="1614481" y="20306"/>
                  </a:lnTo>
                  <a:lnTo>
                    <a:pt x="1607359" y="9731"/>
                  </a:lnTo>
                  <a:lnTo>
                    <a:pt x="1596784" y="2609"/>
                  </a:lnTo>
                  <a:lnTo>
                    <a:pt x="1583816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" name="object 6"/>
            <p:cNvSpPr/>
            <p:nvPr/>
          </p:nvSpPr>
          <p:spPr>
            <a:xfrm>
              <a:off x="608965" y="611886"/>
              <a:ext cx="1617345" cy="199390"/>
            </a:xfrm>
            <a:custGeom>
              <a:avLst/>
              <a:gdLst/>
              <a:ahLst/>
              <a:cxnLst/>
              <a:rect l="l" t="t" r="r" b="b"/>
              <a:pathLst>
                <a:path w="1617345" h="199390">
                  <a:moveTo>
                    <a:pt x="0" y="33274"/>
                  </a:moveTo>
                  <a:lnTo>
                    <a:pt x="2609" y="20306"/>
                  </a:lnTo>
                  <a:lnTo>
                    <a:pt x="9731" y="9731"/>
                  </a:lnTo>
                  <a:lnTo>
                    <a:pt x="20306" y="2609"/>
                  </a:lnTo>
                  <a:lnTo>
                    <a:pt x="33274" y="0"/>
                  </a:lnTo>
                  <a:lnTo>
                    <a:pt x="1583816" y="0"/>
                  </a:lnTo>
                  <a:lnTo>
                    <a:pt x="1596784" y="2609"/>
                  </a:lnTo>
                  <a:lnTo>
                    <a:pt x="1607359" y="9731"/>
                  </a:lnTo>
                  <a:lnTo>
                    <a:pt x="1614481" y="20306"/>
                  </a:lnTo>
                  <a:lnTo>
                    <a:pt x="1617090" y="33274"/>
                  </a:lnTo>
                  <a:lnTo>
                    <a:pt x="1617090" y="166116"/>
                  </a:lnTo>
                  <a:lnTo>
                    <a:pt x="1614481" y="179010"/>
                  </a:lnTo>
                  <a:lnTo>
                    <a:pt x="1607359" y="189547"/>
                  </a:lnTo>
                  <a:lnTo>
                    <a:pt x="1596784" y="196655"/>
                  </a:lnTo>
                  <a:lnTo>
                    <a:pt x="1583816" y="199263"/>
                  </a:lnTo>
                  <a:lnTo>
                    <a:pt x="33274" y="199263"/>
                  </a:lnTo>
                  <a:lnTo>
                    <a:pt x="20306" y="196655"/>
                  </a:lnTo>
                  <a:lnTo>
                    <a:pt x="9731" y="189547"/>
                  </a:lnTo>
                  <a:lnTo>
                    <a:pt x="2609" y="179010"/>
                  </a:lnTo>
                  <a:lnTo>
                    <a:pt x="0" y="166116"/>
                  </a:lnTo>
                  <a:lnTo>
                    <a:pt x="0" y="332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36426" y="2139702"/>
            <a:ext cx="5446241" cy="1777395"/>
          </a:xfrm>
          <a:prstGeom prst="rect">
            <a:avLst/>
          </a:prstGeom>
        </p:spPr>
        <p:txBody>
          <a:bodyPr vert="horz" wrap="square" lIns="0" tIns="41704" rIns="0" bIns="0" rtlCol="0">
            <a:spAutoFit/>
          </a:bodyPr>
          <a:lstStyle/>
          <a:p>
            <a:pPr marL="237864" marR="12357" indent="-208517" algn="just">
              <a:lnSpc>
                <a:spcPts val="2165"/>
              </a:lnSpc>
              <a:buClr>
                <a:srgbClr val="0AD0D9"/>
              </a:buClr>
              <a:buSzPct val="93333"/>
              <a:buFont typeface="Arial"/>
              <a:buChar char=""/>
              <a:tabLst>
                <a:tab pos="239409" algn="l"/>
              </a:tabLst>
            </a:pPr>
            <a:r>
              <a:rPr sz="1824" spc="-24" dirty="0" err="1">
                <a:latin typeface="Carlito"/>
                <a:cs typeface="Carlito"/>
              </a:rPr>
              <a:t>Uygulama</a:t>
            </a:r>
            <a:r>
              <a:rPr sz="1824" spc="-24" dirty="0">
                <a:latin typeface="Carlito"/>
                <a:cs typeface="Carlito"/>
              </a:rPr>
              <a:t>, </a:t>
            </a:r>
            <a:r>
              <a:rPr sz="1824" spc="-12" dirty="0">
                <a:latin typeface="Carlito"/>
                <a:cs typeface="Carlito"/>
              </a:rPr>
              <a:t>öğrenilen </a:t>
            </a:r>
            <a:r>
              <a:rPr sz="1824" spc="-24" dirty="0">
                <a:latin typeface="Carlito"/>
                <a:cs typeface="Carlito"/>
              </a:rPr>
              <a:t>materyali yeni koşullarda kullanma  </a:t>
            </a:r>
            <a:r>
              <a:rPr sz="1824" spc="-36" dirty="0">
                <a:latin typeface="Carlito"/>
                <a:cs typeface="Carlito"/>
              </a:rPr>
              <a:t>yeteneğidir. </a:t>
            </a:r>
            <a:r>
              <a:rPr sz="1824" spc="-12" dirty="0">
                <a:latin typeface="Carlito"/>
                <a:cs typeface="Carlito"/>
              </a:rPr>
              <a:t>(örneğin, problemleri </a:t>
            </a:r>
            <a:r>
              <a:rPr sz="1824" spc="-24" dirty="0">
                <a:latin typeface="Carlito"/>
                <a:cs typeface="Carlito"/>
              </a:rPr>
              <a:t>çözmede </a:t>
            </a:r>
            <a:r>
              <a:rPr sz="1824" spc="-12" dirty="0">
                <a:latin typeface="Carlito"/>
                <a:cs typeface="Carlito"/>
              </a:rPr>
              <a:t>işlerliği olan  </a:t>
            </a:r>
            <a:r>
              <a:rPr sz="1824" spc="-24" dirty="0">
                <a:latin typeface="Carlito"/>
                <a:cs typeface="Carlito"/>
              </a:rPr>
              <a:t>fikir </a:t>
            </a:r>
            <a:r>
              <a:rPr sz="1824" spc="-36" dirty="0">
                <a:latin typeface="Carlito"/>
                <a:cs typeface="Carlito"/>
              </a:rPr>
              <a:t>ve </a:t>
            </a:r>
            <a:r>
              <a:rPr sz="1824" spc="-24" dirty="0">
                <a:latin typeface="Carlito"/>
                <a:cs typeface="Carlito"/>
              </a:rPr>
              <a:t>kavramları ortaya</a:t>
            </a:r>
            <a:r>
              <a:rPr sz="1824" spc="-158" dirty="0">
                <a:latin typeface="Carlito"/>
                <a:cs typeface="Carlito"/>
              </a:rPr>
              <a:t> </a:t>
            </a:r>
            <a:r>
              <a:rPr sz="1824" spc="-24" dirty="0">
                <a:latin typeface="Carlito"/>
                <a:cs typeface="Carlito"/>
              </a:rPr>
              <a:t>koyma)</a:t>
            </a:r>
            <a:endParaRPr sz="1824" dirty="0">
              <a:latin typeface="Carlito"/>
              <a:cs typeface="Carlito"/>
            </a:endParaRPr>
          </a:p>
          <a:p>
            <a:pPr marL="237864" marR="58694" indent="-208517" algn="just">
              <a:lnSpc>
                <a:spcPts val="2165"/>
              </a:lnSpc>
              <a:spcBef>
                <a:spcPts val="401"/>
              </a:spcBef>
              <a:buClr>
                <a:srgbClr val="0AD0D9"/>
              </a:buClr>
              <a:buSzPct val="93333"/>
              <a:buFont typeface="Arial"/>
              <a:buChar char=""/>
              <a:tabLst>
                <a:tab pos="239409" algn="l"/>
              </a:tabLst>
            </a:pPr>
            <a:r>
              <a:rPr sz="1824" spc="-24" dirty="0">
                <a:latin typeface="Carlito"/>
                <a:cs typeface="Carlito"/>
              </a:rPr>
              <a:t>Uygulama, </a:t>
            </a:r>
            <a:r>
              <a:rPr sz="1824" spc="-12" dirty="0">
                <a:latin typeface="Carlito"/>
                <a:cs typeface="Carlito"/>
              </a:rPr>
              <a:t>öğrenilenleri </a:t>
            </a:r>
            <a:r>
              <a:rPr sz="1824" spc="-24" dirty="0">
                <a:latin typeface="Carlito"/>
                <a:cs typeface="Carlito"/>
              </a:rPr>
              <a:t>yeni durumlara uygulama </a:t>
            </a:r>
            <a:r>
              <a:rPr sz="1824" spc="-36" dirty="0">
                <a:latin typeface="Carlito"/>
                <a:cs typeface="Carlito"/>
              </a:rPr>
              <a:t>veya  </a:t>
            </a:r>
            <a:r>
              <a:rPr sz="1824" spc="-12" dirty="0">
                <a:latin typeface="Carlito"/>
                <a:cs typeface="Carlito"/>
              </a:rPr>
              <a:t>fikirleri </a:t>
            </a:r>
            <a:r>
              <a:rPr sz="1824" spc="-36" dirty="0">
                <a:latin typeface="Carlito"/>
                <a:cs typeface="Carlito"/>
              </a:rPr>
              <a:t>ve </a:t>
            </a:r>
            <a:r>
              <a:rPr sz="1824" spc="-24" dirty="0">
                <a:latin typeface="Carlito"/>
                <a:cs typeface="Carlito"/>
              </a:rPr>
              <a:t>kavramları problem çözebilmek için </a:t>
            </a:r>
            <a:r>
              <a:rPr sz="1824" spc="-12" dirty="0">
                <a:latin typeface="Carlito"/>
                <a:cs typeface="Carlito"/>
              </a:rPr>
              <a:t>işler hale  </a:t>
            </a:r>
            <a:r>
              <a:rPr sz="1824" spc="-24" dirty="0">
                <a:latin typeface="Carlito"/>
                <a:cs typeface="Carlito"/>
              </a:rPr>
              <a:t>getirme </a:t>
            </a:r>
            <a:r>
              <a:rPr sz="1824" spc="-12" dirty="0">
                <a:latin typeface="Carlito"/>
                <a:cs typeface="Carlito"/>
              </a:rPr>
              <a:t>becerisi olarak da</a:t>
            </a:r>
            <a:r>
              <a:rPr sz="1824" spc="-219" dirty="0">
                <a:latin typeface="Carlito"/>
                <a:cs typeface="Carlito"/>
              </a:rPr>
              <a:t> </a:t>
            </a:r>
            <a:r>
              <a:rPr sz="1824" spc="-24" dirty="0">
                <a:latin typeface="Carlito"/>
                <a:cs typeface="Carlito"/>
              </a:rPr>
              <a:t>tanımlanabilir.</a:t>
            </a:r>
            <a:endParaRPr sz="1824" dirty="0">
              <a:latin typeface="Carlito"/>
              <a:cs typeface="Carlito"/>
            </a:endParaRPr>
          </a:p>
        </p:txBody>
      </p:sp>
      <p:sp>
        <p:nvSpPr>
          <p:cNvPr id="10" name="Unvan 9">
            <a:extLst>
              <a:ext uri="{FF2B5EF4-FFF2-40B4-BE49-F238E27FC236}">
                <a16:creationId xmlns:a16="http://schemas.microsoft.com/office/drawing/2014/main" id="{670048F5-ED5D-46C9-8549-A0D2D8A9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2800" b="1" spc="-12" dirty="0">
                <a:solidFill>
                  <a:prstClr val="black"/>
                </a:solidFill>
                <a:cs typeface="Liberation Sans Narrow"/>
              </a:rPr>
              <a:t>Kognitif (bilişsel) Alanda Öğrenim  Çıktılarının</a:t>
            </a:r>
            <a:r>
              <a:rPr lang="tr-TR" sz="2800" b="1" spc="-61" dirty="0">
                <a:solidFill>
                  <a:prstClr val="black"/>
                </a:solidFill>
                <a:cs typeface="Liberation Sans Narrow"/>
              </a:rPr>
              <a:t> </a:t>
            </a:r>
            <a:r>
              <a:rPr lang="tr-TR" sz="2800" b="1" spc="-24" dirty="0">
                <a:solidFill>
                  <a:prstClr val="black"/>
                </a:solidFill>
                <a:cs typeface="Liberation Sans Narrow"/>
              </a:rPr>
              <a:t>Yazılması</a:t>
            </a:r>
            <a:endParaRPr lang="tr-TR" sz="2800" dirty="0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CDBDED59-7DBA-417C-AC40-F15FC28EB92A}"/>
              </a:ext>
            </a:extLst>
          </p:cNvPr>
          <p:cNvSpPr/>
          <p:nvPr/>
        </p:nvSpPr>
        <p:spPr>
          <a:xfrm>
            <a:off x="2771800" y="1311404"/>
            <a:ext cx="456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43337">
              <a:spcBef>
                <a:spcPts val="328"/>
              </a:spcBef>
            </a:pPr>
            <a:r>
              <a:rPr lang="tr-TR" b="1" spc="36" dirty="0">
                <a:solidFill>
                  <a:srgbClr val="FFFF00"/>
                </a:solidFill>
                <a:latin typeface="Liberation Sans Narrow"/>
                <a:cs typeface="Liberation Sans Narrow"/>
              </a:rPr>
              <a:t>Uygulama </a:t>
            </a:r>
            <a:r>
              <a:rPr lang="tr-TR" b="1" spc="24" dirty="0">
                <a:solidFill>
                  <a:srgbClr val="FFFF00"/>
                </a:solidFill>
                <a:latin typeface="Liberation Sans Narrow"/>
                <a:cs typeface="Liberation Sans Narrow"/>
              </a:rPr>
              <a:t>(Bilgiyi kullanma) </a:t>
            </a:r>
            <a:r>
              <a:rPr lang="tr-TR" b="1" spc="12" dirty="0">
                <a:solidFill>
                  <a:srgbClr val="FFFF00"/>
                </a:solidFill>
                <a:latin typeface="Liberation Sans Narrow"/>
                <a:cs typeface="Liberation Sans Narrow"/>
              </a:rPr>
              <a:t>(3)</a:t>
            </a:r>
            <a:endParaRPr lang="tr-TR" dirty="0">
              <a:latin typeface="Liberation Sans Narrow"/>
              <a:cs typeface="Liberation Sans Narrow"/>
            </a:endParaRPr>
          </a:p>
        </p:txBody>
      </p:sp>
      <p:sp>
        <p:nvSpPr>
          <p:cNvPr id="12" name="Veri Yer Tutucusu 11">
            <a:extLst>
              <a:ext uri="{FF2B5EF4-FFF2-40B4-BE49-F238E27FC236}">
                <a16:creationId xmlns:a16="http://schemas.microsoft.com/office/drawing/2014/main" id="{65A4CB7E-FC6A-499B-82F0-B089E479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941A-27C4-433F-A5EB-F353AE2F3150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ayt Numarası Yer Tutucusu 12">
            <a:extLst>
              <a:ext uri="{FF2B5EF4-FFF2-40B4-BE49-F238E27FC236}">
                <a16:creationId xmlns:a16="http://schemas.microsoft.com/office/drawing/2014/main" id="{F08A8C8E-42A5-4E1F-9EA5-64C4D2E6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16</a:t>
            </a:fld>
            <a:endParaRPr lang="en-US"/>
          </a:p>
        </p:txBody>
      </p:sp>
      <p:pic>
        <p:nvPicPr>
          <p:cNvPr id="14" name="İçerik Yer Tutucusu 4">
            <a:extLst>
              <a:ext uri="{FF2B5EF4-FFF2-40B4-BE49-F238E27FC236}">
                <a16:creationId xmlns:a16="http://schemas.microsoft.com/office/drawing/2014/main" id="{D96F4EC0-7DD5-475D-BA16-2BF889BFB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3768" y="596948"/>
            <a:ext cx="4608512" cy="464752"/>
          </a:xfrm>
          <a:prstGeom prst="rect">
            <a:avLst/>
          </a:prstGeom>
        </p:spPr>
        <p:txBody>
          <a:bodyPr vert="horz" wrap="square" lIns="0" tIns="33981" rIns="0" bIns="0" rtlCol="0" anchor="ctr">
            <a:spAutoFit/>
          </a:bodyPr>
          <a:lstStyle/>
          <a:p>
            <a:pPr marL="30891">
              <a:spcBef>
                <a:spcPts val="268"/>
              </a:spcBef>
            </a:pPr>
            <a:r>
              <a:rPr sz="2797" b="1" dirty="0"/>
              <a:t>Öğrenim </a:t>
            </a:r>
            <a:r>
              <a:rPr sz="2797" b="1" dirty="0" err="1"/>
              <a:t>Çıktıları</a:t>
            </a:r>
            <a:r>
              <a:rPr sz="2797" b="1" spc="49" dirty="0"/>
              <a:t> </a:t>
            </a:r>
            <a:r>
              <a:rPr sz="2797" b="1" dirty="0" err="1"/>
              <a:t>Örnekleri</a:t>
            </a:r>
            <a:endParaRPr sz="2797" b="1" dirty="0"/>
          </a:p>
        </p:txBody>
      </p:sp>
      <p:sp>
        <p:nvSpPr>
          <p:cNvPr id="4" name="object 4"/>
          <p:cNvSpPr txBox="1"/>
          <p:nvPr/>
        </p:nvSpPr>
        <p:spPr>
          <a:xfrm>
            <a:off x="2617222" y="1423440"/>
            <a:ext cx="5849380" cy="2890736"/>
          </a:xfrm>
          <a:prstGeom prst="rect">
            <a:avLst/>
          </a:prstGeom>
        </p:spPr>
        <p:txBody>
          <a:bodyPr vert="horz" wrap="square" lIns="0" tIns="33981" rIns="0" bIns="0" rtlCol="0">
            <a:spAutoFit/>
          </a:bodyPr>
          <a:lstStyle/>
          <a:p>
            <a:pPr marL="237864" indent="-208517">
              <a:lnSpc>
                <a:spcPts val="2372"/>
              </a:lnSpc>
              <a:spcBef>
                <a:spcPts val="268"/>
              </a:spcBef>
              <a:buClr>
                <a:srgbClr val="0AD0D9"/>
              </a:buClr>
              <a:buSzPct val="94117"/>
              <a:buFont typeface="Arial"/>
              <a:buChar char=""/>
              <a:tabLst>
                <a:tab pos="239409" algn="l"/>
              </a:tabLst>
            </a:pPr>
            <a:r>
              <a:rPr sz="2068" spc="-97" dirty="0">
                <a:latin typeface="Georgia"/>
                <a:cs typeface="Georgia"/>
              </a:rPr>
              <a:t>19. </a:t>
            </a:r>
            <a:r>
              <a:rPr sz="2068" spc="-12" dirty="0">
                <a:latin typeface="Georgia"/>
                <a:cs typeface="Georgia"/>
              </a:rPr>
              <a:t>yüzyılda </a:t>
            </a:r>
            <a:r>
              <a:rPr sz="2068" spc="-61" dirty="0">
                <a:latin typeface="Georgia"/>
                <a:cs typeface="Georgia"/>
              </a:rPr>
              <a:t>Türkiye’de </a:t>
            </a:r>
            <a:r>
              <a:rPr sz="2068" spc="-24" dirty="0">
                <a:latin typeface="Georgia"/>
                <a:cs typeface="Georgia"/>
              </a:rPr>
              <a:t>meydana gelen</a:t>
            </a:r>
            <a:r>
              <a:rPr sz="2068" spc="-85" dirty="0">
                <a:latin typeface="Georgia"/>
                <a:cs typeface="Georgia"/>
              </a:rPr>
              <a:t> </a:t>
            </a:r>
            <a:r>
              <a:rPr sz="2068" spc="-12" dirty="0">
                <a:latin typeface="Georgia"/>
                <a:cs typeface="Georgia"/>
              </a:rPr>
              <a:t>önemli</a:t>
            </a:r>
            <a:endParaRPr sz="2068">
              <a:latin typeface="Georgia"/>
              <a:cs typeface="Georgia"/>
            </a:endParaRPr>
          </a:p>
          <a:p>
            <a:pPr marL="237864">
              <a:lnSpc>
                <a:spcPts val="2372"/>
              </a:lnSpc>
            </a:pPr>
            <a:r>
              <a:rPr sz="2068" spc="-24" dirty="0">
                <a:latin typeface="Georgia"/>
                <a:cs typeface="Georgia"/>
              </a:rPr>
              <a:t>olayların </a:t>
            </a:r>
            <a:r>
              <a:rPr sz="2068" dirty="0">
                <a:latin typeface="Georgia"/>
                <a:cs typeface="Georgia"/>
              </a:rPr>
              <a:t>zaman </a:t>
            </a:r>
            <a:r>
              <a:rPr sz="2068" spc="-12" dirty="0">
                <a:latin typeface="Georgia"/>
                <a:cs typeface="Georgia"/>
              </a:rPr>
              <a:t>çizelgesini</a:t>
            </a:r>
            <a:r>
              <a:rPr sz="2068" spc="-85" dirty="0">
                <a:latin typeface="Georgia"/>
                <a:cs typeface="Georgia"/>
              </a:rPr>
              <a:t> </a:t>
            </a:r>
            <a:r>
              <a:rPr sz="2068" i="1" spc="-49" dirty="0">
                <a:latin typeface="Georgia"/>
                <a:cs typeface="Georgia"/>
              </a:rPr>
              <a:t>oluşturur</a:t>
            </a:r>
            <a:endParaRPr sz="2068">
              <a:latin typeface="Georgia"/>
              <a:cs typeface="Georgia"/>
            </a:endParaRPr>
          </a:p>
          <a:p>
            <a:pPr marL="237864" marR="526700" indent="-208517">
              <a:lnSpc>
                <a:spcPts val="2286"/>
              </a:lnSpc>
              <a:spcBef>
                <a:spcPts val="535"/>
              </a:spcBef>
              <a:buClr>
                <a:srgbClr val="0AD0D9"/>
              </a:buClr>
              <a:buSzPct val="94117"/>
              <a:buFont typeface="Arial"/>
              <a:buChar char=""/>
              <a:tabLst>
                <a:tab pos="239409" algn="l"/>
              </a:tabLst>
            </a:pPr>
            <a:r>
              <a:rPr sz="2068" spc="-36" dirty="0">
                <a:latin typeface="Georgia"/>
                <a:cs typeface="Georgia"/>
              </a:rPr>
              <a:t>Hasta </a:t>
            </a:r>
            <a:r>
              <a:rPr sz="2068" spc="-12" dirty="0">
                <a:latin typeface="Georgia"/>
                <a:cs typeface="Georgia"/>
              </a:rPr>
              <a:t>bakım </a:t>
            </a:r>
            <a:r>
              <a:rPr sz="2068" spc="-24" dirty="0">
                <a:latin typeface="Georgia"/>
                <a:cs typeface="Georgia"/>
              </a:rPr>
              <a:t>ünitelerinin </a:t>
            </a:r>
            <a:r>
              <a:rPr sz="2068" dirty="0">
                <a:latin typeface="Georgia"/>
                <a:cs typeface="Georgia"/>
              </a:rPr>
              <a:t>düzenli </a:t>
            </a:r>
            <a:r>
              <a:rPr sz="2068" spc="-49" dirty="0">
                <a:latin typeface="Georgia"/>
                <a:cs typeface="Georgia"/>
              </a:rPr>
              <a:t>işleyişinde  </a:t>
            </a:r>
            <a:r>
              <a:rPr sz="2068" spc="-24" dirty="0">
                <a:latin typeface="Georgia"/>
                <a:cs typeface="Georgia"/>
              </a:rPr>
              <a:t>enfeksiyon </a:t>
            </a:r>
            <a:r>
              <a:rPr sz="2068" spc="-12" dirty="0">
                <a:latin typeface="Georgia"/>
                <a:cs typeface="Georgia"/>
              </a:rPr>
              <a:t>kontrol </a:t>
            </a:r>
            <a:r>
              <a:rPr sz="2068" spc="-24" dirty="0">
                <a:latin typeface="Georgia"/>
                <a:cs typeface="Georgia"/>
              </a:rPr>
              <a:t>bilgisini</a:t>
            </a:r>
            <a:r>
              <a:rPr sz="2068" spc="85" dirty="0">
                <a:latin typeface="Georgia"/>
                <a:cs typeface="Georgia"/>
              </a:rPr>
              <a:t> </a:t>
            </a:r>
            <a:r>
              <a:rPr sz="2068" i="1" spc="-97" dirty="0">
                <a:latin typeface="Georgia"/>
                <a:cs typeface="Georgia"/>
              </a:rPr>
              <a:t>uygular</a:t>
            </a:r>
            <a:endParaRPr sz="2068">
              <a:latin typeface="Georgia"/>
              <a:cs typeface="Georgia"/>
            </a:endParaRPr>
          </a:p>
          <a:p>
            <a:pPr marL="237864" marR="91130" indent="-208517">
              <a:lnSpc>
                <a:spcPct val="91200"/>
              </a:lnSpc>
              <a:spcBef>
                <a:spcPts val="462"/>
              </a:spcBef>
              <a:buClr>
                <a:srgbClr val="0AD0D9"/>
              </a:buClr>
              <a:buSzPct val="94117"/>
              <a:buFont typeface="Arial"/>
              <a:buChar char=""/>
              <a:tabLst>
                <a:tab pos="239409" algn="l"/>
              </a:tabLst>
            </a:pPr>
            <a:r>
              <a:rPr sz="2068" spc="-36" dirty="0">
                <a:latin typeface="Georgia"/>
                <a:cs typeface="Georgia"/>
              </a:rPr>
              <a:t>Karmaşık </a:t>
            </a:r>
            <a:r>
              <a:rPr sz="2068" spc="-24" dirty="0">
                <a:latin typeface="Georgia"/>
                <a:cs typeface="Georgia"/>
              </a:rPr>
              <a:t>endüstriyel süreçlerde enerji </a:t>
            </a:r>
            <a:r>
              <a:rPr sz="2068" spc="-12" dirty="0">
                <a:latin typeface="Georgia"/>
                <a:cs typeface="Georgia"/>
              </a:rPr>
              <a:t>kullanım  etkinliğinin analizi için </a:t>
            </a:r>
            <a:r>
              <a:rPr sz="2068" spc="-36" dirty="0">
                <a:latin typeface="Georgia"/>
                <a:cs typeface="Georgia"/>
              </a:rPr>
              <a:t>gelişmiş </a:t>
            </a:r>
            <a:r>
              <a:rPr sz="2068" spc="-12" dirty="0">
                <a:latin typeface="Georgia"/>
                <a:cs typeface="Georgia"/>
              </a:rPr>
              <a:t>teknikleri  </a:t>
            </a:r>
            <a:r>
              <a:rPr sz="2068" i="1" spc="-97" dirty="0">
                <a:latin typeface="Georgia"/>
                <a:cs typeface="Georgia"/>
              </a:rPr>
              <a:t>uygular</a:t>
            </a:r>
            <a:endParaRPr sz="2068">
              <a:latin typeface="Georgia"/>
              <a:cs typeface="Georgia"/>
            </a:endParaRPr>
          </a:p>
          <a:p>
            <a:pPr marL="237864" indent="-208517">
              <a:lnSpc>
                <a:spcPts val="2384"/>
              </a:lnSpc>
              <a:spcBef>
                <a:spcPts val="292"/>
              </a:spcBef>
              <a:buClr>
                <a:srgbClr val="0AD0D9"/>
              </a:buClr>
              <a:buSzPct val="94117"/>
              <a:buFont typeface="Arial"/>
              <a:buChar char=""/>
              <a:tabLst>
                <a:tab pos="239409" algn="l"/>
              </a:tabLst>
            </a:pPr>
            <a:r>
              <a:rPr sz="2068" spc="-24" dirty="0">
                <a:latin typeface="Georgia"/>
                <a:cs typeface="Georgia"/>
              </a:rPr>
              <a:t>Klinik tanıyı belirlemek </a:t>
            </a:r>
            <a:r>
              <a:rPr sz="2068" spc="-12" dirty="0">
                <a:latin typeface="Georgia"/>
                <a:cs typeface="Georgia"/>
              </a:rPr>
              <a:t>için kanıta </a:t>
            </a:r>
            <a:r>
              <a:rPr sz="2068" spc="-24" dirty="0">
                <a:latin typeface="Georgia"/>
                <a:cs typeface="Georgia"/>
              </a:rPr>
              <a:t>dayalı</a:t>
            </a:r>
            <a:r>
              <a:rPr sz="2068" spc="73" dirty="0">
                <a:latin typeface="Georgia"/>
                <a:cs typeface="Georgia"/>
              </a:rPr>
              <a:t> </a:t>
            </a:r>
            <a:r>
              <a:rPr sz="2068" spc="-24" dirty="0">
                <a:latin typeface="Georgia"/>
                <a:cs typeface="Georgia"/>
              </a:rPr>
              <a:t>ilkeleri</a:t>
            </a:r>
            <a:endParaRPr sz="2068">
              <a:latin typeface="Georgia"/>
              <a:cs typeface="Georgia"/>
            </a:endParaRPr>
          </a:p>
          <a:p>
            <a:pPr marL="237864">
              <a:lnSpc>
                <a:spcPts val="2384"/>
              </a:lnSpc>
            </a:pPr>
            <a:r>
              <a:rPr sz="2068" i="1" spc="-97" dirty="0">
                <a:latin typeface="Georgia"/>
                <a:cs typeface="Georgia"/>
              </a:rPr>
              <a:t>uygular</a:t>
            </a:r>
            <a:endParaRPr sz="2068">
              <a:latin typeface="Georgia"/>
              <a:cs typeface="Georgia"/>
            </a:endParaRP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65F159EB-EC50-420D-B75F-AB06E6B4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6D85-E40E-4F88-9839-3F4C8CAF6541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0B9F926-A058-4912-86C9-D308ACDF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17</a:t>
            </a:fld>
            <a:endParaRPr lang="en-US"/>
          </a:p>
        </p:txBody>
      </p:sp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02072E14-83C8-4A28-B39D-F6D1AD168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3356319" y="1344048"/>
            <a:ext cx="3941805" cy="492726"/>
            <a:chOff x="607537" y="610420"/>
            <a:chExt cx="1620520" cy="202565"/>
          </a:xfrm>
        </p:grpSpPr>
        <p:sp>
          <p:nvSpPr>
            <p:cNvPr id="5" name="object 5"/>
            <p:cNvSpPr/>
            <p:nvPr/>
          </p:nvSpPr>
          <p:spPr>
            <a:xfrm>
              <a:off x="609003" y="611886"/>
              <a:ext cx="1617345" cy="199390"/>
            </a:xfrm>
            <a:custGeom>
              <a:avLst/>
              <a:gdLst/>
              <a:ahLst/>
              <a:cxnLst/>
              <a:rect l="l" t="t" r="r" b="b"/>
              <a:pathLst>
                <a:path w="1617345" h="199390">
                  <a:moveTo>
                    <a:pt x="1583778" y="0"/>
                  </a:moveTo>
                  <a:lnTo>
                    <a:pt x="33210" y="0"/>
                  </a:lnTo>
                  <a:lnTo>
                    <a:pt x="20284" y="2609"/>
                  </a:lnTo>
                  <a:lnTo>
                    <a:pt x="9728" y="9731"/>
                  </a:lnTo>
                  <a:lnTo>
                    <a:pt x="2610" y="20306"/>
                  </a:lnTo>
                  <a:lnTo>
                    <a:pt x="0" y="33274"/>
                  </a:lnTo>
                  <a:lnTo>
                    <a:pt x="0" y="166116"/>
                  </a:lnTo>
                  <a:lnTo>
                    <a:pt x="2610" y="179010"/>
                  </a:lnTo>
                  <a:lnTo>
                    <a:pt x="9728" y="189547"/>
                  </a:lnTo>
                  <a:lnTo>
                    <a:pt x="20284" y="196655"/>
                  </a:lnTo>
                  <a:lnTo>
                    <a:pt x="33210" y="199263"/>
                  </a:lnTo>
                  <a:lnTo>
                    <a:pt x="1583778" y="199263"/>
                  </a:lnTo>
                  <a:lnTo>
                    <a:pt x="1596746" y="196655"/>
                  </a:lnTo>
                  <a:lnTo>
                    <a:pt x="1607321" y="189547"/>
                  </a:lnTo>
                  <a:lnTo>
                    <a:pt x="1614443" y="179010"/>
                  </a:lnTo>
                  <a:lnTo>
                    <a:pt x="1617052" y="166116"/>
                  </a:lnTo>
                  <a:lnTo>
                    <a:pt x="1617052" y="33274"/>
                  </a:lnTo>
                  <a:lnTo>
                    <a:pt x="1614443" y="20306"/>
                  </a:lnTo>
                  <a:lnTo>
                    <a:pt x="1607321" y="9731"/>
                  </a:lnTo>
                  <a:lnTo>
                    <a:pt x="1596746" y="2609"/>
                  </a:lnTo>
                  <a:lnTo>
                    <a:pt x="1583778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" name="object 6"/>
            <p:cNvSpPr/>
            <p:nvPr/>
          </p:nvSpPr>
          <p:spPr>
            <a:xfrm>
              <a:off x="609003" y="611886"/>
              <a:ext cx="1617345" cy="199390"/>
            </a:xfrm>
            <a:custGeom>
              <a:avLst/>
              <a:gdLst/>
              <a:ahLst/>
              <a:cxnLst/>
              <a:rect l="l" t="t" r="r" b="b"/>
              <a:pathLst>
                <a:path w="1617345" h="199390">
                  <a:moveTo>
                    <a:pt x="0" y="33274"/>
                  </a:moveTo>
                  <a:lnTo>
                    <a:pt x="2610" y="20306"/>
                  </a:lnTo>
                  <a:lnTo>
                    <a:pt x="9728" y="9731"/>
                  </a:lnTo>
                  <a:lnTo>
                    <a:pt x="20284" y="2609"/>
                  </a:lnTo>
                  <a:lnTo>
                    <a:pt x="33210" y="0"/>
                  </a:lnTo>
                  <a:lnTo>
                    <a:pt x="1583778" y="0"/>
                  </a:lnTo>
                  <a:lnTo>
                    <a:pt x="1596746" y="2609"/>
                  </a:lnTo>
                  <a:lnTo>
                    <a:pt x="1607321" y="9731"/>
                  </a:lnTo>
                  <a:lnTo>
                    <a:pt x="1614443" y="20306"/>
                  </a:lnTo>
                  <a:lnTo>
                    <a:pt x="1617052" y="33274"/>
                  </a:lnTo>
                  <a:lnTo>
                    <a:pt x="1617052" y="166116"/>
                  </a:lnTo>
                  <a:lnTo>
                    <a:pt x="1614443" y="179010"/>
                  </a:lnTo>
                  <a:lnTo>
                    <a:pt x="1607321" y="189547"/>
                  </a:lnTo>
                  <a:lnTo>
                    <a:pt x="1596746" y="196655"/>
                  </a:lnTo>
                  <a:lnTo>
                    <a:pt x="1583778" y="199263"/>
                  </a:lnTo>
                  <a:lnTo>
                    <a:pt x="33210" y="199263"/>
                  </a:lnTo>
                  <a:lnTo>
                    <a:pt x="20284" y="196655"/>
                  </a:lnTo>
                  <a:lnTo>
                    <a:pt x="9728" y="189547"/>
                  </a:lnTo>
                  <a:lnTo>
                    <a:pt x="2610" y="179010"/>
                  </a:lnTo>
                  <a:lnTo>
                    <a:pt x="0" y="166116"/>
                  </a:lnTo>
                  <a:lnTo>
                    <a:pt x="0" y="332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71800" y="1347614"/>
            <a:ext cx="5393724" cy="2853137"/>
          </a:xfrm>
          <a:prstGeom prst="rect">
            <a:avLst/>
          </a:prstGeom>
        </p:spPr>
        <p:txBody>
          <a:bodyPr vert="horz" wrap="square" lIns="0" tIns="41704" rIns="0" bIns="0" rtlCol="0">
            <a:spAutoFit/>
          </a:bodyPr>
          <a:lstStyle/>
          <a:p>
            <a:pPr algn="ctr">
              <a:spcBef>
                <a:spcPts val="328"/>
              </a:spcBef>
            </a:pPr>
            <a:r>
              <a:rPr sz="2311" b="1" spc="24" dirty="0">
                <a:solidFill>
                  <a:srgbClr val="FFFF00"/>
                </a:solidFill>
                <a:latin typeface="Liberation Sans Narrow"/>
                <a:cs typeface="Liberation Sans Narrow"/>
              </a:rPr>
              <a:t>Analiz</a:t>
            </a:r>
            <a:r>
              <a:rPr sz="2311" b="1" spc="-12" dirty="0">
                <a:solidFill>
                  <a:srgbClr val="FFFF00"/>
                </a:solidFill>
                <a:latin typeface="Liberation Sans Narrow"/>
                <a:cs typeface="Liberation Sans Narrow"/>
              </a:rPr>
              <a:t> </a:t>
            </a:r>
            <a:r>
              <a:rPr sz="2311" b="1" spc="12" dirty="0">
                <a:solidFill>
                  <a:srgbClr val="FFFF00"/>
                </a:solidFill>
                <a:latin typeface="Liberation Sans Narrow"/>
                <a:cs typeface="Liberation Sans Narrow"/>
              </a:rPr>
              <a:t>(4)</a:t>
            </a:r>
            <a:endParaRPr sz="2311" dirty="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</a:pPr>
            <a:endParaRPr sz="2311" dirty="0">
              <a:latin typeface="Liberation Sans Narrow"/>
              <a:cs typeface="Liberation Sans Narrow"/>
            </a:endParaRPr>
          </a:p>
          <a:p>
            <a:pPr marL="237864" marR="12357" indent="-208517">
              <a:lnSpc>
                <a:spcPts val="2286"/>
              </a:lnSpc>
              <a:buClr>
                <a:srgbClr val="0AD0D9"/>
              </a:buClr>
              <a:buSzPct val="94117"/>
              <a:buFont typeface="Arial"/>
              <a:buChar char=""/>
              <a:tabLst>
                <a:tab pos="239409" algn="l"/>
              </a:tabLst>
            </a:pPr>
            <a:r>
              <a:rPr sz="2068" dirty="0">
                <a:latin typeface="Carlito"/>
                <a:cs typeface="Carlito"/>
              </a:rPr>
              <a:t>Analiz; bilgiyi, </a:t>
            </a:r>
            <a:r>
              <a:rPr sz="2068" spc="12" dirty="0">
                <a:latin typeface="Carlito"/>
                <a:cs typeface="Carlito"/>
              </a:rPr>
              <a:t>onu </a:t>
            </a:r>
            <a:r>
              <a:rPr sz="2068" dirty="0">
                <a:latin typeface="Carlito"/>
                <a:cs typeface="Carlito"/>
              </a:rPr>
              <a:t>oluşturan unsurlara  ayırabilme yeteneğidir </a:t>
            </a:r>
            <a:r>
              <a:rPr sz="2068" spc="12" dirty="0">
                <a:latin typeface="Carlito"/>
                <a:cs typeface="Carlito"/>
              </a:rPr>
              <a:t>(örneğin; </a:t>
            </a:r>
            <a:r>
              <a:rPr sz="2068" spc="-12" dirty="0">
                <a:latin typeface="Carlito"/>
                <a:cs typeface="Carlito"/>
              </a:rPr>
              <a:t>ara </a:t>
            </a:r>
            <a:r>
              <a:rPr sz="2068" dirty="0">
                <a:latin typeface="Carlito"/>
                <a:cs typeface="Carlito"/>
              </a:rPr>
              <a:t>bağlantıları  ve fikirleri aramak, </a:t>
            </a:r>
            <a:r>
              <a:rPr sz="2068" spc="-12" dirty="0">
                <a:latin typeface="Carlito"/>
                <a:cs typeface="Carlito"/>
              </a:rPr>
              <a:t>organizasyon </a:t>
            </a:r>
            <a:r>
              <a:rPr sz="2068" dirty="0">
                <a:latin typeface="Carlito"/>
                <a:cs typeface="Carlito"/>
              </a:rPr>
              <a:t>yapılarını  anlamak)</a:t>
            </a:r>
          </a:p>
          <a:p>
            <a:pPr marL="237864" marR="520521" indent="-208517" algn="just">
              <a:lnSpc>
                <a:spcPct val="91300"/>
              </a:lnSpc>
              <a:spcBef>
                <a:spcPts val="438"/>
              </a:spcBef>
              <a:buClr>
                <a:srgbClr val="0AD0D9"/>
              </a:buClr>
              <a:buSzPct val="94117"/>
              <a:buFont typeface="Arial"/>
              <a:buChar char=""/>
              <a:tabLst>
                <a:tab pos="239409" algn="l"/>
              </a:tabLst>
            </a:pPr>
            <a:r>
              <a:rPr sz="2068" dirty="0">
                <a:latin typeface="Carlito"/>
                <a:cs typeface="Carlito"/>
              </a:rPr>
              <a:t>Analiz; </a:t>
            </a:r>
            <a:r>
              <a:rPr sz="2068" spc="12" dirty="0">
                <a:latin typeface="Carlito"/>
                <a:cs typeface="Carlito"/>
              </a:rPr>
              <a:t>bilgiyi </a:t>
            </a:r>
            <a:r>
              <a:rPr sz="2068" dirty="0">
                <a:latin typeface="Carlito"/>
                <a:cs typeface="Carlito"/>
              </a:rPr>
              <a:t>bileşenlerine ayırabilme, </a:t>
            </a:r>
            <a:r>
              <a:rPr sz="2068" spc="-61" dirty="0">
                <a:latin typeface="Carlito"/>
                <a:cs typeface="Carlito"/>
              </a:rPr>
              <a:t>yani  </a:t>
            </a:r>
            <a:r>
              <a:rPr sz="2068" dirty="0">
                <a:latin typeface="Carlito"/>
                <a:cs typeface="Carlito"/>
              </a:rPr>
              <a:t>fikirleri ve aralarındaki ilişkileri </a:t>
            </a:r>
            <a:r>
              <a:rPr sz="2068" spc="-12" dirty="0">
                <a:latin typeface="Carlito"/>
                <a:cs typeface="Carlito"/>
              </a:rPr>
              <a:t>arayabilme  </a:t>
            </a:r>
            <a:r>
              <a:rPr sz="2068" dirty="0">
                <a:latin typeface="Carlito"/>
                <a:cs typeface="Carlito"/>
              </a:rPr>
              <a:t>becerisi olarak </a:t>
            </a:r>
            <a:r>
              <a:rPr sz="2068" spc="12" dirty="0">
                <a:latin typeface="Carlito"/>
                <a:cs typeface="Carlito"/>
              </a:rPr>
              <a:t>da</a:t>
            </a:r>
            <a:r>
              <a:rPr sz="2068" spc="-49" dirty="0">
                <a:latin typeface="Carlito"/>
                <a:cs typeface="Carlito"/>
              </a:rPr>
              <a:t> </a:t>
            </a:r>
            <a:r>
              <a:rPr sz="2068" spc="-12" dirty="0">
                <a:latin typeface="Carlito"/>
                <a:cs typeface="Carlito"/>
              </a:rPr>
              <a:t>tanımlanabilir.</a:t>
            </a:r>
            <a:endParaRPr sz="2068" dirty="0">
              <a:latin typeface="Carlito"/>
              <a:cs typeface="Carlito"/>
            </a:endParaRPr>
          </a:p>
        </p:txBody>
      </p:sp>
      <p:sp>
        <p:nvSpPr>
          <p:cNvPr id="11" name="Unvan 9">
            <a:extLst>
              <a:ext uri="{FF2B5EF4-FFF2-40B4-BE49-F238E27FC236}">
                <a16:creationId xmlns:a16="http://schemas.microsoft.com/office/drawing/2014/main" id="{DE6635F4-767F-443A-B5BD-D80B5E50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05979"/>
            <a:ext cx="6491064" cy="857250"/>
          </a:xfrm>
        </p:spPr>
        <p:txBody>
          <a:bodyPr>
            <a:noAutofit/>
          </a:bodyPr>
          <a:lstStyle/>
          <a:p>
            <a:pPr algn="ctr"/>
            <a:r>
              <a:rPr lang="tr-TR" sz="2800" b="1" spc="-12" dirty="0">
                <a:solidFill>
                  <a:prstClr val="black"/>
                </a:solidFill>
                <a:cs typeface="Liberation Sans Narrow"/>
              </a:rPr>
              <a:t>Kognitif (bilişsel) Alanda Öğrenim  Çıktılarının</a:t>
            </a:r>
            <a:r>
              <a:rPr lang="tr-TR" sz="2800" b="1" spc="-61" dirty="0">
                <a:solidFill>
                  <a:prstClr val="black"/>
                </a:solidFill>
                <a:cs typeface="Liberation Sans Narrow"/>
              </a:rPr>
              <a:t> </a:t>
            </a:r>
            <a:r>
              <a:rPr lang="tr-TR" sz="2800" b="1" spc="-24" dirty="0">
                <a:solidFill>
                  <a:prstClr val="black"/>
                </a:solidFill>
                <a:cs typeface="Liberation Sans Narrow"/>
              </a:rPr>
              <a:t>Yazılması</a:t>
            </a:r>
            <a:endParaRPr lang="tr-TR" sz="2800" dirty="0"/>
          </a:p>
        </p:txBody>
      </p:sp>
      <p:sp>
        <p:nvSpPr>
          <p:cNvPr id="12" name="Veri Yer Tutucusu 11">
            <a:extLst>
              <a:ext uri="{FF2B5EF4-FFF2-40B4-BE49-F238E27FC236}">
                <a16:creationId xmlns:a16="http://schemas.microsoft.com/office/drawing/2014/main" id="{567C7DAE-5885-446C-A6D8-F80FDDFC9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AC3-D774-433D-A8FD-39F1021983D9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ayt Numarası Yer Tutucusu 12">
            <a:extLst>
              <a:ext uri="{FF2B5EF4-FFF2-40B4-BE49-F238E27FC236}">
                <a16:creationId xmlns:a16="http://schemas.microsoft.com/office/drawing/2014/main" id="{56B9B0CC-1EE6-45C6-AF83-20BF6DD4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18</a:t>
            </a:fld>
            <a:endParaRPr lang="en-US"/>
          </a:p>
        </p:txBody>
      </p:sp>
      <p:pic>
        <p:nvPicPr>
          <p:cNvPr id="14" name="İçerik Yer Tutucusu 4">
            <a:extLst>
              <a:ext uri="{FF2B5EF4-FFF2-40B4-BE49-F238E27FC236}">
                <a16:creationId xmlns:a16="http://schemas.microsoft.com/office/drawing/2014/main" id="{F23E33A7-6C65-4BAA-A0EB-9F32DE16B3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3768" y="703325"/>
            <a:ext cx="5216096" cy="596109"/>
          </a:xfrm>
          <a:prstGeom prst="rect">
            <a:avLst/>
          </a:prstGeom>
        </p:spPr>
        <p:txBody>
          <a:bodyPr vert="horz" wrap="square" lIns="0" tIns="41704" rIns="0" bIns="0" rtlCol="0" anchor="ctr">
            <a:spAutoFit/>
          </a:bodyPr>
          <a:lstStyle/>
          <a:p>
            <a:pPr marL="30891">
              <a:spcBef>
                <a:spcPts val="328"/>
              </a:spcBef>
            </a:pPr>
            <a:r>
              <a:rPr sz="3600" b="1" spc="24" dirty="0"/>
              <a:t>Öğrenim </a:t>
            </a:r>
            <a:r>
              <a:rPr sz="3600" b="1" spc="12" dirty="0"/>
              <a:t>Çıktıları</a:t>
            </a:r>
            <a:r>
              <a:rPr sz="3600" b="1" spc="158" dirty="0"/>
              <a:t> </a:t>
            </a:r>
            <a:r>
              <a:rPr sz="3600" b="1" spc="24" dirty="0"/>
              <a:t>Örnekleri</a:t>
            </a:r>
            <a:endParaRPr sz="36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2660963" y="1492097"/>
            <a:ext cx="5534282" cy="2760316"/>
          </a:xfrm>
          <a:prstGeom prst="rect">
            <a:avLst/>
          </a:prstGeom>
        </p:spPr>
        <p:txBody>
          <a:bodyPr vert="horz" wrap="square" lIns="0" tIns="91131" rIns="0" bIns="0" rtlCol="0">
            <a:spAutoFit/>
          </a:bodyPr>
          <a:lstStyle/>
          <a:p>
            <a:pPr marL="237864" marR="319727" indent="-208517">
              <a:lnSpc>
                <a:spcPct val="80000"/>
              </a:lnSpc>
              <a:spcBef>
                <a:spcPts val="718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39409" algn="l"/>
              </a:tabLst>
            </a:pPr>
            <a:r>
              <a:rPr sz="1946" spc="-36" dirty="0">
                <a:latin typeface="Georgia"/>
                <a:cs typeface="Georgia"/>
              </a:rPr>
              <a:t>Toplumun </a:t>
            </a:r>
            <a:r>
              <a:rPr sz="1946" spc="-24" dirty="0">
                <a:latin typeface="Georgia"/>
                <a:cs typeface="Georgia"/>
              </a:rPr>
              <a:t>belirli </a:t>
            </a:r>
            <a:r>
              <a:rPr sz="1946" spc="-49" dirty="0">
                <a:latin typeface="Georgia"/>
                <a:cs typeface="Georgia"/>
              </a:rPr>
              <a:t>davranışları </a:t>
            </a:r>
            <a:r>
              <a:rPr sz="1946" spc="-12" dirty="0">
                <a:latin typeface="Georgia"/>
                <a:cs typeface="Georgia"/>
              </a:rPr>
              <a:t>neden </a:t>
            </a:r>
            <a:r>
              <a:rPr sz="1946" spc="-24" dirty="0">
                <a:latin typeface="Georgia"/>
                <a:cs typeface="Georgia"/>
              </a:rPr>
              <a:t>suç </a:t>
            </a:r>
            <a:r>
              <a:rPr sz="1946" spc="-85" dirty="0">
                <a:latin typeface="Georgia"/>
                <a:cs typeface="Georgia"/>
              </a:rPr>
              <a:t>olarak  </a:t>
            </a:r>
            <a:r>
              <a:rPr sz="1946" spc="-24" dirty="0">
                <a:latin typeface="Georgia"/>
                <a:cs typeface="Georgia"/>
              </a:rPr>
              <a:t>gördüğünü </a:t>
            </a:r>
            <a:r>
              <a:rPr sz="1946" i="1" spc="-61" dirty="0">
                <a:latin typeface="Georgia"/>
                <a:cs typeface="Georgia"/>
              </a:rPr>
              <a:t>analiz</a:t>
            </a:r>
            <a:r>
              <a:rPr sz="1946" i="1" dirty="0">
                <a:latin typeface="Georgia"/>
                <a:cs typeface="Georgia"/>
              </a:rPr>
              <a:t> </a:t>
            </a:r>
            <a:r>
              <a:rPr sz="1946" i="1" spc="-97" dirty="0">
                <a:latin typeface="Georgia"/>
                <a:cs typeface="Georgia"/>
              </a:rPr>
              <a:t>eder</a:t>
            </a:r>
            <a:endParaRPr sz="1946">
              <a:latin typeface="Georgia"/>
              <a:cs typeface="Georgia"/>
            </a:endParaRPr>
          </a:p>
          <a:p>
            <a:pPr marL="237864" marR="32436" indent="-208517">
              <a:lnSpc>
                <a:spcPct val="80000"/>
              </a:lnSpc>
              <a:spcBef>
                <a:spcPts val="496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39409" algn="l"/>
              </a:tabLst>
            </a:pPr>
            <a:r>
              <a:rPr sz="1946" spc="-24" dirty="0">
                <a:latin typeface="Georgia"/>
                <a:cs typeface="Georgia"/>
              </a:rPr>
              <a:t>Değişik </a:t>
            </a:r>
            <a:r>
              <a:rPr sz="1946" spc="-12" dirty="0">
                <a:latin typeface="Georgia"/>
                <a:cs typeface="Georgia"/>
              </a:rPr>
              <a:t>elektronik </a:t>
            </a:r>
            <a:r>
              <a:rPr sz="1946" spc="-24" dirty="0">
                <a:latin typeface="Georgia"/>
                <a:cs typeface="Georgia"/>
              </a:rPr>
              <a:t>ticari modelleri </a:t>
            </a:r>
            <a:r>
              <a:rPr sz="1946" spc="-49" dirty="0">
                <a:latin typeface="Georgia"/>
                <a:cs typeface="Georgia"/>
              </a:rPr>
              <a:t>karşılaştırarak  </a:t>
            </a:r>
            <a:r>
              <a:rPr sz="1946" spc="-61" dirty="0">
                <a:latin typeface="Georgia"/>
                <a:cs typeface="Georgia"/>
              </a:rPr>
              <a:t>ve </a:t>
            </a:r>
            <a:r>
              <a:rPr sz="1946" i="1" spc="-73" dirty="0">
                <a:latin typeface="Georgia"/>
                <a:cs typeface="Georgia"/>
              </a:rPr>
              <a:t>farklılıklarını </a:t>
            </a:r>
            <a:r>
              <a:rPr sz="1946" i="1" spc="-109" dirty="0">
                <a:latin typeface="Georgia"/>
                <a:cs typeface="Georgia"/>
              </a:rPr>
              <a:t>ortaya</a:t>
            </a:r>
            <a:r>
              <a:rPr sz="1946" i="1" spc="73" dirty="0">
                <a:latin typeface="Georgia"/>
                <a:cs typeface="Georgia"/>
              </a:rPr>
              <a:t> </a:t>
            </a:r>
            <a:r>
              <a:rPr sz="1946" i="1" spc="-134" dirty="0">
                <a:latin typeface="Georgia"/>
                <a:cs typeface="Georgia"/>
              </a:rPr>
              <a:t>koyar</a:t>
            </a:r>
            <a:endParaRPr sz="1946">
              <a:latin typeface="Georgia"/>
              <a:cs typeface="Georgia"/>
            </a:endParaRPr>
          </a:p>
          <a:p>
            <a:pPr marL="237864" marR="817080" indent="-208517">
              <a:lnSpc>
                <a:spcPts val="1873"/>
              </a:lnSpc>
              <a:spcBef>
                <a:spcPts val="45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39409" algn="l"/>
              </a:tabLst>
            </a:pPr>
            <a:r>
              <a:rPr sz="1946" spc="-49" dirty="0">
                <a:latin typeface="Georgia"/>
                <a:cs typeface="Georgia"/>
              </a:rPr>
              <a:t>Enerji </a:t>
            </a:r>
            <a:r>
              <a:rPr sz="1946" spc="-24" dirty="0">
                <a:latin typeface="Georgia"/>
                <a:cs typeface="Georgia"/>
              </a:rPr>
              <a:t>dönüşüm </a:t>
            </a:r>
            <a:r>
              <a:rPr sz="1946" spc="-36" dirty="0">
                <a:latin typeface="Georgia"/>
                <a:cs typeface="Georgia"/>
              </a:rPr>
              <a:t>işlemlerinin </a:t>
            </a:r>
            <a:r>
              <a:rPr sz="1946" spc="-24" dirty="0">
                <a:latin typeface="Georgia"/>
                <a:cs typeface="Georgia"/>
              </a:rPr>
              <a:t>ekonomik </a:t>
            </a:r>
            <a:r>
              <a:rPr sz="1946" spc="-158" dirty="0">
                <a:latin typeface="Georgia"/>
                <a:cs typeface="Georgia"/>
              </a:rPr>
              <a:t>ve  </a:t>
            </a:r>
            <a:r>
              <a:rPr sz="1946" spc="-36" dirty="0">
                <a:latin typeface="Georgia"/>
                <a:cs typeface="Georgia"/>
              </a:rPr>
              <a:t>çevresel </a:t>
            </a:r>
            <a:r>
              <a:rPr sz="1946" spc="-12" dirty="0">
                <a:latin typeface="Georgia"/>
                <a:cs typeface="Georgia"/>
              </a:rPr>
              <a:t>etkileri</a:t>
            </a:r>
            <a:r>
              <a:rPr sz="1946" spc="-36" dirty="0">
                <a:latin typeface="Georgia"/>
                <a:cs typeface="Georgia"/>
              </a:rPr>
              <a:t> </a:t>
            </a:r>
            <a:r>
              <a:rPr sz="1946" i="1" spc="-73" dirty="0">
                <a:latin typeface="Georgia"/>
                <a:cs typeface="Georgia"/>
              </a:rPr>
              <a:t>tartışır</a:t>
            </a:r>
            <a:endParaRPr sz="1946">
              <a:latin typeface="Georgia"/>
              <a:cs typeface="Georgia"/>
            </a:endParaRPr>
          </a:p>
          <a:p>
            <a:pPr marL="237864" marR="240954" indent="-208517">
              <a:lnSpc>
                <a:spcPts val="1873"/>
              </a:lnSpc>
              <a:spcBef>
                <a:spcPts val="45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39409" algn="l"/>
              </a:tabLst>
            </a:pPr>
            <a:r>
              <a:rPr sz="1946" spc="-61" dirty="0">
                <a:latin typeface="Georgia"/>
                <a:cs typeface="Georgia"/>
              </a:rPr>
              <a:t>Yeni </a:t>
            </a:r>
            <a:r>
              <a:rPr sz="1946" spc="-36" dirty="0">
                <a:latin typeface="Georgia"/>
                <a:cs typeface="Georgia"/>
              </a:rPr>
              <a:t>bir </a:t>
            </a:r>
            <a:r>
              <a:rPr sz="1946" spc="-24" dirty="0">
                <a:latin typeface="Georgia"/>
                <a:cs typeface="Georgia"/>
              </a:rPr>
              <a:t>öğretmen ile </a:t>
            </a:r>
            <a:r>
              <a:rPr sz="1946" spc="-158" dirty="0">
                <a:latin typeface="Georgia"/>
                <a:cs typeface="Georgia"/>
              </a:rPr>
              <a:t>20 </a:t>
            </a:r>
            <a:r>
              <a:rPr sz="1946" spc="-24" dirty="0">
                <a:latin typeface="Georgia"/>
                <a:cs typeface="Georgia"/>
              </a:rPr>
              <a:t>yıllık tecrübesi olan </a:t>
            </a:r>
            <a:r>
              <a:rPr sz="1946" spc="-97" dirty="0">
                <a:latin typeface="Georgia"/>
                <a:cs typeface="Georgia"/>
              </a:rPr>
              <a:t>bir  </a:t>
            </a:r>
            <a:r>
              <a:rPr sz="1946" spc="-24" dirty="0">
                <a:latin typeface="Georgia"/>
                <a:cs typeface="Georgia"/>
              </a:rPr>
              <a:t>öğretmeni sınıf </a:t>
            </a:r>
            <a:r>
              <a:rPr sz="1946" spc="-36" dirty="0">
                <a:latin typeface="Georgia"/>
                <a:cs typeface="Georgia"/>
              </a:rPr>
              <a:t>uygulamaları</a:t>
            </a:r>
            <a:r>
              <a:rPr sz="1946" spc="-73" dirty="0">
                <a:latin typeface="Georgia"/>
                <a:cs typeface="Georgia"/>
              </a:rPr>
              <a:t> </a:t>
            </a:r>
            <a:r>
              <a:rPr sz="1946" spc="-24" dirty="0">
                <a:latin typeface="Georgia"/>
                <a:cs typeface="Georgia"/>
              </a:rPr>
              <a:t>açısından</a:t>
            </a:r>
            <a:endParaRPr sz="1946">
              <a:latin typeface="Georgia"/>
              <a:cs typeface="Georgia"/>
            </a:endParaRPr>
          </a:p>
          <a:p>
            <a:pPr marL="237864">
              <a:lnSpc>
                <a:spcPts val="1873"/>
              </a:lnSpc>
            </a:pPr>
            <a:r>
              <a:rPr sz="1946" i="1" spc="-85" dirty="0">
                <a:latin typeface="Georgia"/>
                <a:cs typeface="Georgia"/>
              </a:rPr>
              <a:t>karşılaştırır</a:t>
            </a:r>
            <a:endParaRPr sz="1946">
              <a:latin typeface="Georgia"/>
              <a:cs typeface="Georgia"/>
            </a:endParaRPr>
          </a:p>
          <a:p>
            <a:pPr marL="237864" indent="-208517">
              <a:spcBef>
                <a:spcPts val="36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39409" algn="l"/>
              </a:tabLst>
            </a:pPr>
            <a:r>
              <a:rPr sz="1946" spc="-36" dirty="0">
                <a:latin typeface="Georgia"/>
                <a:cs typeface="Georgia"/>
              </a:rPr>
              <a:t>m, </a:t>
            </a:r>
            <a:r>
              <a:rPr sz="1946" spc="-24" dirty="0">
                <a:latin typeface="Georgia"/>
                <a:cs typeface="Georgia"/>
              </a:rPr>
              <a:t>km, </a:t>
            </a:r>
            <a:r>
              <a:rPr sz="1946" spc="12" dirty="0">
                <a:latin typeface="Georgia"/>
                <a:cs typeface="Georgia"/>
              </a:rPr>
              <a:t>% </a:t>
            </a:r>
            <a:r>
              <a:rPr sz="1946" spc="-61" dirty="0">
                <a:latin typeface="Georgia"/>
                <a:cs typeface="Georgia"/>
              </a:rPr>
              <a:t>ve </a:t>
            </a:r>
            <a:r>
              <a:rPr sz="1946" spc="-36" dirty="0">
                <a:latin typeface="Georgia"/>
                <a:cs typeface="Georgia"/>
              </a:rPr>
              <a:t>oran olarak </a:t>
            </a:r>
            <a:r>
              <a:rPr sz="1946" spc="-24" dirty="0">
                <a:latin typeface="Georgia"/>
                <a:cs typeface="Georgia"/>
              </a:rPr>
              <a:t>haritadan </a:t>
            </a:r>
            <a:r>
              <a:rPr sz="1946" spc="-12" dirty="0">
                <a:latin typeface="Georgia"/>
                <a:cs typeface="Georgia"/>
              </a:rPr>
              <a:t>eğimi</a:t>
            </a:r>
            <a:r>
              <a:rPr sz="1946" spc="-170" dirty="0">
                <a:latin typeface="Georgia"/>
                <a:cs typeface="Georgia"/>
              </a:rPr>
              <a:t> </a:t>
            </a:r>
            <a:r>
              <a:rPr sz="1946" i="1" spc="-85" dirty="0">
                <a:latin typeface="Georgia"/>
                <a:cs typeface="Georgia"/>
              </a:rPr>
              <a:t>hesaplar</a:t>
            </a:r>
            <a:endParaRPr sz="1946">
              <a:latin typeface="Georgia"/>
              <a:cs typeface="Georgia"/>
            </a:endParaRP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232B298A-2AB8-4370-98F8-2D5AC4AF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B44A-9D2D-464E-A434-0F768A47DA8C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7612FAA-ECE3-401B-890D-7A770071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19</a:t>
            </a:fld>
            <a:endParaRPr lang="en-US"/>
          </a:p>
        </p:txBody>
      </p:sp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392B0018-ABA8-4414-A109-96A311748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007E840-6E3E-493D-9039-EA69CD484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FE0C-002D-4B0C-B5DA-1EBFE6DAA680}" type="datetime1">
              <a:rPr lang="tr-TR" smtClean="0">
                <a:solidFill>
                  <a:schemeClr val="tx1"/>
                </a:solidFill>
              </a:rPr>
              <a:t>18.03.2021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5F46DF-B918-4846-8C87-69071FBEF585}"/>
              </a:ext>
            </a:extLst>
          </p:cNvPr>
          <p:cNvSpPr txBox="1">
            <a:spLocks/>
          </p:cNvSpPr>
          <p:nvPr/>
        </p:nvSpPr>
        <p:spPr>
          <a:xfrm>
            <a:off x="1340955" y="1131590"/>
            <a:ext cx="6400800" cy="136815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tr-TR" sz="36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 GELİŞTİRME VE İYİLEŞTİRME GRUP TOPLANTISI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A81F1F6-542A-413D-B1B3-5DB1063CC5A4}"/>
              </a:ext>
            </a:extLst>
          </p:cNvPr>
          <p:cNvSpPr txBox="1"/>
          <p:nvPr/>
        </p:nvSpPr>
        <p:spPr>
          <a:xfrm>
            <a:off x="1340955" y="2661240"/>
            <a:ext cx="64008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/>
              <a:t>TOPLANTI TARİH VE SAATİ: </a:t>
            </a:r>
            <a:r>
              <a:rPr lang="tr-TR" dirty="0"/>
              <a:t>16.03.2020  /  16:00</a:t>
            </a:r>
          </a:p>
          <a:p>
            <a:pPr>
              <a:lnSpc>
                <a:spcPct val="150000"/>
              </a:lnSpc>
            </a:pPr>
            <a:r>
              <a:rPr lang="tr-TR" b="1" dirty="0"/>
              <a:t>TOPLANTI YERİ: </a:t>
            </a:r>
            <a:r>
              <a:rPr lang="tr-TR" dirty="0"/>
              <a:t>Uygulamalı Bilimler Fakültesi Toplantı Salonu</a:t>
            </a:r>
          </a:p>
        </p:txBody>
      </p:sp>
      <p:pic>
        <p:nvPicPr>
          <p:cNvPr id="10" name="İçerik Yer Tutucusu 4">
            <a:extLst>
              <a:ext uri="{FF2B5EF4-FFF2-40B4-BE49-F238E27FC236}">
                <a16:creationId xmlns:a16="http://schemas.microsoft.com/office/drawing/2014/main" id="{9D23127F-BF1D-4E7D-A938-7C49EF598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72955"/>
            <a:ext cx="1368152" cy="1368152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B6478B2-900A-4872-9AF7-300C3D2CE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8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3491880" y="1419622"/>
            <a:ext cx="3941805" cy="492726"/>
            <a:chOff x="607500" y="610420"/>
            <a:chExt cx="1620520" cy="202565"/>
          </a:xfrm>
        </p:grpSpPr>
        <p:sp>
          <p:nvSpPr>
            <p:cNvPr id="5" name="object 5"/>
            <p:cNvSpPr/>
            <p:nvPr/>
          </p:nvSpPr>
          <p:spPr>
            <a:xfrm>
              <a:off x="608965" y="611886"/>
              <a:ext cx="1617345" cy="199390"/>
            </a:xfrm>
            <a:custGeom>
              <a:avLst/>
              <a:gdLst/>
              <a:ahLst/>
              <a:cxnLst/>
              <a:rect l="l" t="t" r="r" b="b"/>
              <a:pathLst>
                <a:path w="1617345" h="199390">
                  <a:moveTo>
                    <a:pt x="1583816" y="0"/>
                  </a:moveTo>
                  <a:lnTo>
                    <a:pt x="33274" y="0"/>
                  </a:lnTo>
                  <a:lnTo>
                    <a:pt x="20306" y="2609"/>
                  </a:lnTo>
                  <a:lnTo>
                    <a:pt x="9731" y="9731"/>
                  </a:lnTo>
                  <a:lnTo>
                    <a:pt x="2609" y="20306"/>
                  </a:lnTo>
                  <a:lnTo>
                    <a:pt x="0" y="33274"/>
                  </a:lnTo>
                  <a:lnTo>
                    <a:pt x="0" y="166116"/>
                  </a:lnTo>
                  <a:lnTo>
                    <a:pt x="2609" y="179010"/>
                  </a:lnTo>
                  <a:lnTo>
                    <a:pt x="9731" y="189547"/>
                  </a:lnTo>
                  <a:lnTo>
                    <a:pt x="20306" y="196655"/>
                  </a:lnTo>
                  <a:lnTo>
                    <a:pt x="33274" y="199263"/>
                  </a:lnTo>
                  <a:lnTo>
                    <a:pt x="1583816" y="199263"/>
                  </a:lnTo>
                  <a:lnTo>
                    <a:pt x="1596784" y="196655"/>
                  </a:lnTo>
                  <a:lnTo>
                    <a:pt x="1607359" y="189547"/>
                  </a:lnTo>
                  <a:lnTo>
                    <a:pt x="1614481" y="179010"/>
                  </a:lnTo>
                  <a:lnTo>
                    <a:pt x="1617090" y="166116"/>
                  </a:lnTo>
                  <a:lnTo>
                    <a:pt x="1617090" y="33274"/>
                  </a:lnTo>
                  <a:lnTo>
                    <a:pt x="1614481" y="20306"/>
                  </a:lnTo>
                  <a:lnTo>
                    <a:pt x="1607359" y="9731"/>
                  </a:lnTo>
                  <a:lnTo>
                    <a:pt x="1596784" y="2609"/>
                  </a:lnTo>
                  <a:lnTo>
                    <a:pt x="1583816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" name="object 6"/>
            <p:cNvSpPr/>
            <p:nvPr/>
          </p:nvSpPr>
          <p:spPr>
            <a:xfrm>
              <a:off x="608965" y="611886"/>
              <a:ext cx="1617345" cy="199390"/>
            </a:xfrm>
            <a:custGeom>
              <a:avLst/>
              <a:gdLst/>
              <a:ahLst/>
              <a:cxnLst/>
              <a:rect l="l" t="t" r="r" b="b"/>
              <a:pathLst>
                <a:path w="1617345" h="199390">
                  <a:moveTo>
                    <a:pt x="0" y="33274"/>
                  </a:moveTo>
                  <a:lnTo>
                    <a:pt x="2609" y="20306"/>
                  </a:lnTo>
                  <a:lnTo>
                    <a:pt x="9731" y="9731"/>
                  </a:lnTo>
                  <a:lnTo>
                    <a:pt x="20306" y="2609"/>
                  </a:lnTo>
                  <a:lnTo>
                    <a:pt x="33274" y="0"/>
                  </a:lnTo>
                  <a:lnTo>
                    <a:pt x="1583816" y="0"/>
                  </a:lnTo>
                  <a:lnTo>
                    <a:pt x="1596784" y="2609"/>
                  </a:lnTo>
                  <a:lnTo>
                    <a:pt x="1607359" y="9731"/>
                  </a:lnTo>
                  <a:lnTo>
                    <a:pt x="1614481" y="20306"/>
                  </a:lnTo>
                  <a:lnTo>
                    <a:pt x="1617090" y="33274"/>
                  </a:lnTo>
                  <a:lnTo>
                    <a:pt x="1617090" y="166116"/>
                  </a:lnTo>
                  <a:lnTo>
                    <a:pt x="1614481" y="179010"/>
                  </a:lnTo>
                  <a:lnTo>
                    <a:pt x="1607359" y="189547"/>
                  </a:lnTo>
                  <a:lnTo>
                    <a:pt x="1596784" y="196655"/>
                  </a:lnTo>
                  <a:lnTo>
                    <a:pt x="1583816" y="199263"/>
                  </a:lnTo>
                  <a:lnTo>
                    <a:pt x="33274" y="199263"/>
                  </a:lnTo>
                  <a:lnTo>
                    <a:pt x="20306" y="196655"/>
                  </a:lnTo>
                  <a:lnTo>
                    <a:pt x="9731" y="189547"/>
                  </a:lnTo>
                  <a:lnTo>
                    <a:pt x="2609" y="179010"/>
                  </a:lnTo>
                  <a:lnTo>
                    <a:pt x="0" y="166116"/>
                  </a:lnTo>
                  <a:lnTo>
                    <a:pt x="0" y="332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37974" y="1449754"/>
            <a:ext cx="4939614" cy="1888129"/>
          </a:xfrm>
          <a:prstGeom prst="rect">
            <a:avLst/>
          </a:prstGeom>
        </p:spPr>
        <p:txBody>
          <a:bodyPr vert="horz" wrap="square" lIns="0" tIns="41704" rIns="0" bIns="0" rtlCol="0">
            <a:spAutoFit/>
          </a:bodyPr>
          <a:lstStyle/>
          <a:p>
            <a:pPr marL="455649" algn="ctr">
              <a:spcBef>
                <a:spcPts val="328"/>
              </a:spcBef>
            </a:pPr>
            <a:r>
              <a:rPr sz="2311" b="1" spc="24" dirty="0">
                <a:solidFill>
                  <a:srgbClr val="FFFF00"/>
                </a:solidFill>
                <a:latin typeface="Liberation Sans Narrow"/>
                <a:cs typeface="Liberation Sans Narrow"/>
              </a:rPr>
              <a:t>Sentez</a:t>
            </a:r>
            <a:r>
              <a:rPr sz="2311" b="1" spc="49" dirty="0">
                <a:solidFill>
                  <a:srgbClr val="FFFF00"/>
                </a:solidFill>
                <a:latin typeface="Liberation Sans Narrow"/>
                <a:cs typeface="Liberation Sans Narrow"/>
              </a:rPr>
              <a:t> </a:t>
            </a:r>
            <a:r>
              <a:rPr sz="2311" b="1" spc="12" dirty="0">
                <a:solidFill>
                  <a:srgbClr val="FFFF00"/>
                </a:solidFill>
                <a:latin typeface="Liberation Sans Narrow"/>
                <a:cs typeface="Liberation Sans Narrow"/>
              </a:rPr>
              <a:t>(5)</a:t>
            </a:r>
            <a:endParaRPr sz="2311">
              <a:latin typeface="Liberation Sans Narrow"/>
              <a:cs typeface="Liberation Sans Narrow"/>
            </a:endParaRPr>
          </a:p>
          <a:p>
            <a:pPr>
              <a:spcBef>
                <a:spcPts val="85"/>
              </a:spcBef>
            </a:pPr>
            <a:endParaRPr sz="2554">
              <a:latin typeface="Liberation Sans Narrow"/>
              <a:cs typeface="Liberation Sans Narrow"/>
            </a:endParaRPr>
          </a:p>
          <a:p>
            <a:pPr marL="237864" marR="12357" indent="-208517">
              <a:lnSpc>
                <a:spcPct val="104200"/>
              </a:lnSpc>
            </a:pPr>
            <a:r>
              <a:rPr sz="2189" spc="-511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311" spc="24" dirty="0">
                <a:latin typeface="Liberation Sans Narrow"/>
                <a:cs typeface="Liberation Sans Narrow"/>
              </a:rPr>
              <a:t>Sentez; </a:t>
            </a:r>
            <a:r>
              <a:rPr sz="2311" spc="12" dirty="0">
                <a:latin typeface="Liberation Sans Narrow"/>
                <a:cs typeface="Liberation Sans Narrow"/>
              </a:rPr>
              <a:t>parçaları birleştirebilme (bir </a:t>
            </a:r>
            <a:r>
              <a:rPr sz="2311" spc="24" dirty="0">
                <a:latin typeface="Liberation Sans Narrow"/>
                <a:cs typeface="Liberation Sans Narrow"/>
              </a:rPr>
              <a:t>araya  </a:t>
            </a:r>
            <a:r>
              <a:rPr sz="2311" spc="12" dirty="0">
                <a:latin typeface="Liberation Sans Narrow"/>
                <a:cs typeface="Liberation Sans Narrow"/>
              </a:rPr>
              <a:t>getirebilme) </a:t>
            </a:r>
            <a:r>
              <a:rPr sz="2311" spc="24" dirty="0">
                <a:latin typeface="Liberation Sans Narrow"/>
                <a:cs typeface="Liberation Sans Narrow"/>
              </a:rPr>
              <a:t>yeteneği </a:t>
            </a:r>
            <a:r>
              <a:rPr sz="2311" spc="12" dirty="0">
                <a:latin typeface="Liberation Sans Narrow"/>
                <a:cs typeface="Liberation Sans Narrow"/>
              </a:rPr>
              <a:t>olarak</a:t>
            </a:r>
            <a:r>
              <a:rPr sz="2311" spc="268" dirty="0">
                <a:latin typeface="Liberation Sans Narrow"/>
                <a:cs typeface="Liberation Sans Narrow"/>
              </a:rPr>
              <a:t> </a:t>
            </a:r>
            <a:r>
              <a:rPr sz="2311" dirty="0">
                <a:latin typeface="Liberation Sans Narrow"/>
                <a:cs typeface="Liberation Sans Narrow"/>
              </a:rPr>
              <a:t>tanımlanabilir.</a:t>
            </a:r>
            <a:endParaRPr sz="2311">
              <a:latin typeface="Liberation Sans Narrow"/>
              <a:cs typeface="Liberation Sans Narrow"/>
            </a:endParaRPr>
          </a:p>
        </p:txBody>
      </p:sp>
      <p:sp>
        <p:nvSpPr>
          <p:cNvPr id="11" name="Unvan 9">
            <a:extLst>
              <a:ext uri="{FF2B5EF4-FFF2-40B4-BE49-F238E27FC236}">
                <a16:creationId xmlns:a16="http://schemas.microsoft.com/office/drawing/2014/main" id="{CDDBBE4E-5C96-4ECB-A9B8-5D53863B6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05979"/>
            <a:ext cx="6491064" cy="857250"/>
          </a:xfrm>
        </p:spPr>
        <p:txBody>
          <a:bodyPr>
            <a:noAutofit/>
          </a:bodyPr>
          <a:lstStyle/>
          <a:p>
            <a:pPr algn="ctr"/>
            <a:r>
              <a:rPr lang="tr-TR" sz="2800" b="1" spc="-12" dirty="0">
                <a:solidFill>
                  <a:prstClr val="black"/>
                </a:solidFill>
                <a:cs typeface="Liberation Sans Narrow"/>
              </a:rPr>
              <a:t>Kognitif (bilişsel) Alanda Öğrenim  Çıktılarının</a:t>
            </a:r>
            <a:r>
              <a:rPr lang="tr-TR" sz="2800" b="1" spc="-61" dirty="0">
                <a:solidFill>
                  <a:prstClr val="black"/>
                </a:solidFill>
                <a:cs typeface="Liberation Sans Narrow"/>
              </a:rPr>
              <a:t> </a:t>
            </a:r>
            <a:r>
              <a:rPr lang="tr-TR" sz="2800" b="1" spc="-24" dirty="0">
                <a:solidFill>
                  <a:prstClr val="black"/>
                </a:solidFill>
                <a:cs typeface="Liberation Sans Narrow"/>
              </a:rPr>
              <a:t>Yazılması</a:t>
            </a:r>
            <a:endParaRPr lang="tr-TR" sz="2800" dirty="0"/>
          </a:p>
        </p:txBody>
      </p:sp>
      <p:sp>
        <p:nvSpPr>
          <p:cNvPr id="12" name="Veri Yer Tutucusu 11">
            <a:extLst>
              <a:ext uri="{FF2B5EF4-FFF2-40B4-BE49-F238E27FC236}">
                <a16:creationId xmlns:a16="http://schemas.microsoft.com/office/drawing/2014/main" id="{243D91CC-F276-4B81-9E3F-EB2BEDC9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4319-05B8-4A7B-9B9D-EC9D4EA78CFB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ayt Numarası Yer Tutucusu 12">
            <a:extLst>
              <a:ext uri="{FF2B5EF4-FFF2-40B4-BE49-F238E27FC236}">
                <a16:creationId xmlns:a16="http://schemas.microsoft.com/office/drawing/2014/main" id="{8B96B841-64BF-4E8A-A05E-AFD7E957F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20</a:t>
            </a:fld>
            <a:endParaRPr lang="en-US"/>
          </a:p>
        </p:txBody>
      </p:sp>
      <p:pic>
        <p:nvPicPr>
          <p:cNvPr id="14" name="İçerik Yer Tutucusu 4">
            <a:extLst>
              <a:ext uri="{FF2B5EF4-FFF2-40B4-BE49-F238E27FC236}">
                <a16:creationId xmlns:a16="http://schemas.microsoft.com/office/drawing/2014/main" id="{2E5B503C-7BB1-4C32-8130-144EF5438A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4332" y="869115"/>
            <a:ext cx="5213007" cy="596109"/>
          </a:xfrm>
          <a:prstGeom prst="rect">
            <a:avLst/>
          </a:prstGeom>
        </p:spPr>
        <p:txBody>
          <a:bodyPr vert="horz" wrap="square" lIns="0" tIns="41704" rIns="0" bIns="0" rtlCol="0" anchor="ctr">
            <a:spAutoFit/>
          </a:bodyPr>
          <a:lstStyle/>
          <a:p>
            <a:pPr marL="30891">
              <a:spcBef>
                <a:spcPts val="328"/>
              </a:spcBef>
            </a:pPr>
            <a:r>
              <a:rPr sz="3600" b="1" spc="24" dirty="0"/>
              <a:t>Öğrenim </a:t>
            </a:r>
            <a:r>
              <a:rPr sz="3600" b="1" spc="12" dirty="0"/>
              <a:t>Çıktıları</a:t>
            </a:r>
            <a:r>
              <a:rPr sz="3600" b="1" spc="85" dirty="0"/>
              <a:t> </a:t>
            </a:r>
            <a:r>
              <a:rPr sz="3600" b="1" spc="24" dirty="0"/>
              <a:t>Örnekleri</a:t>
            </a:r>
            <a:endParaRPr sz="36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2627784" y="1635646"/>
            <a:ext cx="5526559" cy="2026657"/>
          </a:xfrm>
          <a:prstGeom prst="rect">
            <a:avLst/>
          </a:prstGeom>
        </p:spPr>
        <p:txBody>
          <a:bodyPr vert="horz" wrap="square" lIns="0" tIns="24714" rIns="0" bIns="0" rtlCol="0">
            <a:spAutoFit/>
          </a:bodyPr>
          <a:lstStyle/>
          <a:p>
            <a:pPr marL="237864" marR="12357" indent="-208517">
              <a:lnSpc>
                <a:spcPct val="104400"/>
              </a:lnSpc>
              <a:spcBef>
                <a:spcPts val="195"/>
              </a:spcBef>
              <a:buClr>
                <a:srgbClr val="0AD0D9"/>
              </a:buClr>
              <a:buSzPct val="94736"/>
              <a:buFont typeface="Arial"/>
              <a:buChar char=""/>
              <a:tabLst>
                <a:tab pos="239409" algn="l"/>
              </a:tabLst>
            </a:pPr>
            <a:r>
              <a:rPr sz="2311" spc="-24" dirty="0">
                <a:latin typeface="Georgia"/>
                <a:cs typeface="Georgia"/>
              </a:rPr>
              <a:t>Karmaşık </a:t>
            </a:r>
            <a:r>
              <a:rPr sz="2311" spc="-12" dirty="0">
                <a:latin typeface="Georgia"/>
                <a:cs typeface="Georgia"/>
              </a:rPr>
              <a:t>enerji </a:t>
            </a:r>
            <a:r>
              <a:rPr sz="2311" spc="-24" dirty="0">
                <a:latin typeface="Georgia"/>
                <a:cs typeface="Georgia"/>
              </a:rPr>
              <a:t>idaresi </a:t>
            </a:r>
            <a:r>
              <a:rPr sz="2311" spc="-12" dirty="0">
                <a:latin typeface="Georgia"/>
                <a:cs typeface="Georgia"/>
              </a:rPr>
              <a:t>sorunlarına </a:t>
            </a:r>
            <a:r>
              <a:rPr sz="2311" spc="-73" dirty="0">
                <a:latin typeface="Georgia"/>
                <a:cs typeface="Georgia"/>
              </a:rPr>
              <a:t>hem  </a:t>
            </a:r>
            <a:r>
              <a:rPr sz="2311" spc="24" dirty="0">
                <a:latin typeface="Georgia"/>
                <a:cs typeface="Georgia"/>
              </a:rPr>
              <a:t>sözlü hem de </a:t>
            </a:r>
            <a:r>
              <a:rPr sz="2311" dirty="0">
                <a:latin typeface="Georgia"/>
                <a:cs typeface="Georgia"/>
              </a:rPr>
              <a:t>yazılı </a:t>
            </a:r>
            <a:r>
              <a:rPr sz="2311" spc="-12" dirty="0">
                <a:latin typeface="Georgia"/>
                <a:cs typeface="Georgia"/>
              </a:rPr>
              <a:t>olarak </a:t>
            </a:r>
            <a:r>
              <a:rPr sz="2311" i="1" spc="12" dirty="0">
                <a:latin typeface="Georgia"/>
                <a:cs typeface="Georgia"/>
              </a:rPr>
              <a:t>çözüm</a:t>
            </a:r>
            <a:r>
              <a:rPr sz="2311" i="1" spc="-73" dirty="0">
                <a:latin typeface="Georgia"/>
                <a:cs typeface="Georgia"/>
              </a:rPr>
              <a:t> önerir</a:t>
            </a:r>
            <a:endParaRPr sz="2311">
              <a:latin typeface="Georgia"/>
              <a:cs typeface="Georgia"/>
            </a:endParaRPr>
          </a:p>
          <a:p>
            <a:pPr marL="237864" marR="1354591" indent="-208517">
              <a:lnSpc>
                <a:spcPct val="104200"/>
              </a:lnSpc>
              <a:spcBef>
                <a:spcPts val="557"/>
              </a:spcBef>
              <a:buClr>
                <a:srgbClr val="0AD0D9"/>
              </a:buClr>
              <a:buSzPct val="94736"/>
              <a:buFont typeface="Arial"/>
              <a:buChar char=""/>
              <a:tabLst>
                <a:tab pos="239409" algn="l"/>
              </a:tabLst>
            </a:pPr>
            <a:r>
              <a:rPr sz="2311" spc="-134" dirty="0">
                <a:latin typeface="Georgia"/>
                <a:cs typeface="Georgia"/>
              </a:rPr>
              <a:t>1917 </a:t>
            </a:r>
            <a:r>
              <a:rPr sz="2311" spc="-49" dirty="0">
                <a:latin typeface="Georgia"/>
                <a:cs typeface="Georgia"/>
              </a:rPr>
              <a:t>Rus </a:t>
            </a:r>
            <a:r>
              <a:rPr sz="2311" dirty="0">
                <a:latin typeface="Georgia"/>
                <a:cs typeface="Georgia"/>
              </a:rPr>
              <a:t>devrimimin </a:t>
            </a:r>
            <a:r>
              <a:rPr sz="2311" spc="24" dirty="0">
                <a:latin typeface="Georgia"/>
                <a:cs typeface="Georgia"/>
              </a:rPr>
              <a:t>neden </a:t>
            </a:r>
            <a:r>
              <a:rPr sz="2311" spc="-170" dirty="0">
                <a:latin typeface="Georgia"/>
                <a:cs typeface="Georgia"/>
              </a:rPr>
              <a:t>ve  </a:t>
            </a:r>
            <a:r>
              <a:rPr sz="2311" dirty="0">
                <a:latin typeface="Georgia"/>
                <a:cs typeface="Georgia"/>
              </a:rPr>
              <a:t>sonuçlarını</a:t>
            </a:r>
            <a:r>
              <a:rPr sz="2311" spc="109" dirty="0">
                <a:latin typeface="Georgia"/>
                <a:cs typeface="Georgia"/>
              </a:rPr>
              <a:t> </a:t>
            </a:r>
            <a:r>
              <a:rPr sz="2311" i="1" spc="-12" dirty="0">
                <a:latin typeface="Georgia"/>
                <a:cs typeface="Georgia"/>
              </a:rPr>
              <a:t>özetler</a:t>
            </a:r>
            <a:endParaRPr sz="2311">
              <a:latin typeface="Georgia"/>
              <a:cs typeface="Georgia"/>
            </a:endParaRPr>
          </a:p>
          <a:p>
            <a:pPr marL="237864" indent="-208517">
              <a:spcBef>
                <a:spcPts val="669"/>
              </a:spcBef>
              <a:buClr>
                <a:srgbClr val="0AD0D9"/>
              </a:buClr>
              <a:buSzPct val="94736"/>
              <a:buFont typeface="Arial"/>
              <a:buChar char=""/>
              <a:tabLst>
                <a:tab pos="239409" algn="l"/>
              </a:tabLst>
            </a:pPr>
            <a:r>
              <a:rPr sz="2311" spc="-12" dirty="0">
                <a:latin typeface="Georgia"/>
                <a:cs typeface="Georgia"/>
              </a:rPr>
              <a:t>Hasta </a:t>
            </a:r>
            <a:r>
              <a:rPr sz="2311" spc="12" dirty="0">
                <a:latin typeface="Georgia"/>
                <a:cs typeface="Georgia"/>
              </a:rPr>
              <a:t>eğitimi </a:t>
            </a:r>
            <a:r>
              <a:rPr sz="2311" spc="-12" dirty="0">
                <a:latin typeface="Georgia"/>
                <a:cs typeface="Georgia"/>
              </a:rPr>
              <a:t>programı </a:t>
            </a:r>
            <a:r>
              <a:rPr sz="2311" i="1" spc="-49" dirty="0">
                <a:latin typeface="Georgia"/>
                <a:cs typeface="Georgia"/>
              </a:rPr>
              <a:t>organize</a:t>
            </a:r>
            <a:r>
              <a:rPr sz="2311" i="1" spc="85" dirty="0">
                <a:latin typeface="Georgia"/>
                <a:cs typeface="Georgia"/>
              </a:rPr>
              <a:t> </a:t>
            </a:r>
            <a:r>
              <a:rPr sz="2311" i="1" spc="-73" dirty="0">
                <a:latin typeface="Georgia"/>
                <a:cs typeface="Georgia"/>
              </a:rPr>
              <a:t>eder</a:t>
            </a:r>
            <a:endParaRPr sz="2311">
              <a:latin typeface="Georgia"/>
              <a:cs typeface="Georgia"/>
            </a:endParaRP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96B11059-6F88-451D-BA86-7144E501A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A150-E166-4DED-BDC2-015FCC0B5B4C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FF98194-6A2F-40D7-98E9-61D01ADC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21</a:t>
            </a:fld>
            <a:endParaRPr lang="en-US"/>
          </a:p>
        </p:txBody>
      </p:sp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F504F20A-396A-4D22-9438-E07AC4169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3491880" y="1419622"/>
            <a:ext cx="3941805" cy="492726"/>
            <a:chOff x="607537" y="610420"/>
            <a:chExt cx="1620520" cy="202565"/>
          </a:xfrm>
        </p:grpSpPr>
        <p:sp>
          <p:nvSpPr>
            <p:cNvPr id="5" name="object 5"/>
            <p:cNvSpPr/>
            <p:nvPr/>
          </p:nvSpPr>
          <p:spPr>
            <a:xfrm>
              <a:off x="609003" y="611886"/>
              <a:ext cx="1617345" cy="199390"/>
            </a:xfrm>
            <a:custGeom>
              <a:avLst/>
              <a:gdLst/>
              <a:ahLst/>
              <a:cxnLst/>
              <a:rect l="l" t="t" r="r" b="b"/>
              <a:pathLst>
                <a:path w="1617345" h="199390">
                  <a:moveTo>
                    <a:pt x="1583778" y="0"/>
                  </a:moveTo>
                  <a:lnTo>
                    <a:pt x="33210" y="0"/>
                  </a:lnTo>
                  <a:lnTo>
                    <a:pt x="20284" y="2609"/>
                  </a:lnTo>
                  <a:lnTo>
                    <a:pt x="9728" y="9731"/>
                  </a:lnTo>
                  <a:lnTo>
                    <a:pt x="2610" y="20306"/>
                  </a:lnTo>
                  <a:lnTo>
                    <a:pt x="0" y="33274"/>
                  </a:lnTo>
                  <a:lnTo>
                    <a:pt x="0" y="166116"/>
                  </a:lnTo>
                  <a:lnTo>
                    <a:pt x="2610" y="179010"/>
                  </a:lnTo>
                  <a:lnTo>
                    <a:pt x="9728" y="189547"/>
                  </a:lnTo>
                  <a:lnTo>
                    <a:pt x="20284" y="196655"/>
                  </a:lnTo>
                  <a:lnTo>
                    <a:pt x="33210" y="199263"/>
                  </a:lnTo>
                  <a:lnTo>
                    <a:pt x="1583778" y="199263"/>
                  </a:lnTo>
                  <a:lnTo>
                    <a:pt x="1596746" y="196655"/>
                  </a:lnTo>
                  <a:lnTo>
                    <a:pt x="1607321" y="189547"/>
                  </a:lnTo>
                  <a:lnTo>
                    <a:pt x="1614443" y="179010"/>
                  </a:lnTo>
                  <a:lnTo>
                    <a:pt x="1617052" y="166116"/>
                  </a:lnTo>
                  <a:lnTo>
                    <a:pt x="1617052" y="33274"/>
                  </a:lnTo>
                  <a:lnTo>
                    <a:pt x="1614443" y="20306"/>
                  </a:lnTo>
                  <a:lnTo>
                    <a:pt x="1607321" y="9731"/>
                  </a:lnTo>
                  <a:lnTo>
                    <a:pt x="1596746" y="2609"/>
                  </a:lnTo>
                  <a:lnTo>
                    <a:pt x="1583778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" name="object 6"/>
            <p:cNvSpPr/>
            <p:nvPr/>
          </p:nvSpPr>
          <p:spPr>
            <a:xfrm>
              <a:off x="609003" y="611886"/>
              <a:ext cx="1617345" cy="199390"/>
            </a:xfrm>
            <a:custGeom>
              <a:avLst/>
              <a:gdLst/>
              <a:ahLst/>
              <a:cxnLst/>
              <a:rect l="l" t="t" r="r" b="b"/>
              <a:pathLst>
                <a:path w="1617345" h="199390">
                  <a:moveTo>
                    <a:pt x="0" y="33274"/>
                  </a:moveTo>
                  <a:lnTo>
                    <a:pt x="2610" y="20306"/>
                  </a:lnTo>
                  <a:lnTo>
                    <a:pt x="9728" y="9731"/>
                  </a:lnTo>
                  <a:lnTo>
                    <a:pt x="20284" y="2609"/>
                  </a:lnTo>
                  <a:lnTo>
                    <a:pt x="33210" y="0"/>
                  </a:lnTo>
                  <a:lnTo>
                    <a:pt x="1583778" y="0"/>
                  </a:lnTo>
                  <a:lnTo>
                    <a:pt x="1596746" y="2609"/>
                  </a:lnTo>
                  <a:lnTo>
                    <a:pt x="1607321" y="9731"/>
                  </a:lnTo>
                  <a:lnTo>
                    <a:pt x="1614443" y="20306"/>
                  </a:lnTo>
                  <a:lnTo>
                    <a:pt x="1617052" y="33274"/>
                  </a:lnTo>
                  <a:lnTo>
                    <a:pt x="1617052" y="166116"/>
                  </a:lnTo>
                  <a:lnTo>
                    <a:pt x="1614443" y="179010"/>
                  </a:lnTo>
                  <a:lnTo>
                    <a:pt x="1607321" y="189547"/>
                  </a:lnTo>
                  <a:lnTo>
                    <a:pt x="1596746" y="196655"/>
                  </a:lnTo>
                  <a:lnTo>
                    <a:pt x="1583778" y="199263"/>
                  </a:lnTo>
                  <a:lnTo>
                    <a:pt x="33210" y="199263"/>
                  </a:lnTo>
                  <a:lnTo>
                    <a:pt x="20284" y="196655"/>
                  </a:lnTo>
                  <a:lnTo>
                    <a:pt x="9728" y="189547"/>
                  </a:lnTo>
                  <a:lnTo>
                    <a:pt x="2610" y="179010"/>
                  </a:lnTo>
                  <a:lnTo>
                    <a:pt x="0" y="166116"/>
                  </a:lnTo>
                  <a:lnTo>
                    <a:pt x="0" y="332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36462" y="1449755"/>
            <a:ext cx="5086350" cy="2257974"/>
          </a:xfrm>
          <a:prstGeom prst="rect">
            <a:avLst/>
          </a:prstGeom>
        </p:spPr>
        <p:txBody>
          <a:bodyPr vert="horz" wrap="square" lIns="0" tIns="41704" rIns="0" bIns="0" rtlCol="0">
            <a:spAutoFit/>
          </a:bodyPr>
          <a:lstStyle/>
          <a:p>
            <a:pPr marL="1634159">
              <a:spcBef>
                <a:spcPts val="328"/>
              </a:spcBef>
            </a:pPr>
            <a:r>
              <a:rPr sz="2311" b="1" spc="24" dirty="0">
                <a:solidFill>
                  <a:srgbClr val="FFFF00"/>
                </a:solidFill>
                <a:latin typeface="Liberation Sans Narrow"/>
                <a:cs typeface="Liberation Sans Narrow"/>
              </a:rPr>
              <a:t>Değerlendirme</a:t>
            </a:r>
            <a:r>
              <a:rPr sz="2311" b="1" spc="61" dirty="0">
                <a:solidFill>
                  <a:srgbClr val="FFFF00"/>
                </a:solidFill>
                <a:latin typeface="Liberation Sans Narrow"/>
                <a:cs typeface="Liberation Sans Narrow"/>
              </a:rPr>
              <a:t> </a:t>
            </a:r>
            <a:r>
              <a:rPr sz="2311" b="1" spc="12" dirty="0">
                <a:solidFill>
                  <a:srgbClr val="FFFF00"/>
                </a:solidFill>
                <a:latin typeface="Liberation Sans Narrow"/>
                <a:cs typeface="Liberation Sans Narrow"/>
              </a:rPr>
              <a:t>(6)</a:t>
            </a:r>
            <a:endParaRPr sz="2311">
              <a:latin typeface="Liberation Sans Narrow"/>
              <a:cs typeface="Liberation Sans Narrow"/>
            </a:endParaRPr>
          </a:p>
          <a:p>
            <a:pPr>
              <a:spcBef>
                <a:spcPts val="85"/>
              </a:spcBef>
            </a:pPr>
            <a:endParaRPr sz="2554">
              <a:latin typeface="Liberation Sans Narrow"/>
              <a:cs typeface="Liberation Sans Narrow"/>
            </a:endParaRPr>
          </a:p>
          <a:p>
            <a:pPr marL="237864" marR="12357" indent="-208517">
              <a:lnSpc>
                <a:spcPct val="104200"/>
              </a:lnSpc>
            </a:pPr>
            <a:r>
              <a:rPr sz="2189" spc="-511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311" spc="12" dirty="0">
                <a:latin typeface="Liberation Sans Narrow"/>
                <a:cs typeface="Liberation Sans Narrow"/>
              </a:rPr>
              <a:t>Değerlendirme; belirli bir </a:t>
            </a:r>
            <a:r>
              <a:rPr sz="2311" spc="24" dirty="0">
                <a:latin typeface="Liberation Sans Narrow"/>
                <a:cs typeface="Liberation Sans Narrow"/>
              </a:rPr>
              <a:t>amaç </a:t>
            </a:r>
            <a:r>
              <a:rPr sz="2311" spc="12" dirty="0">
                <a:latin typeface="Liberation Sans Narrow"/>
                <a:cs typeface="Liberation Sans Narrow"/>
              </a:rPr>
              <a:t>için verilen  materyalin </a:t>
            </a:r>
            <a:r>
              <a:rPr sz="2311" spc="24" dirty="0">
                <a:latin typeface="Liberation Sans Narrow"/>
                <a:cs typeface="Liberation Sans Narrow"/>
              </a:rPr>
              <a:t>önemi </a:t>
            </a:r>
            <a:r>
              <a:rPr sz="2311" spc="12" dirty="0">
                <a:latin typeface="Liberation Sans Narrow"/>
                <a:cs typeface="Liberation Sans Narrow"/>
              </a:rPr>
              <a:t>(değeri) </a:t>
            </a:r>
            <a:r>
              <a:rPr sz="2311" spc="24" dirty="0">
                <a:latin typeface="Liberation Sans Narrow"/>
                <a:cs typeface="Liberation Sans Narrow"/>
              </a:rPr>
              <a:t>hakkında yargıda  bulunma yeteneği </a:t>
            </a:r>
            <a:r>
              <a:rPr sz="2311" spc="12" dirty="0">
                <a:latin typeface="Liberation Sans Narrow"/>
                <a:cs typeface="Liberation Sans Narrow"/>
              </a:rPr>
              <a:t>olarak</a:t>
            </a:r>
            <a:r>
              <a:rPr sz="2311" spc="182" dirty="0">
                <a:latin typeface="Liberation Sans Narrow"/>
                <a:cs typeface="Liberation Sans Narrow"/>
              </a:rPr>
              <a:t> </a:t>
            </a:r>
            <a:r>
              <a:rPr sz="2311" dirty="0">
                <a:latin typeface="Liberation Sans Narrow"/>
                <a:cs typeface="Liberation Sans Narrow"/>
              </a:rPr>
              <a:t>tanımlanabilir.</a:t>
            </a:r>
            <a:endParaRPr sz="2311">
              <a:latin typeface="Liberation Sans Narrow"/>
              <a:cs typeface="Liberation Sans Narrow"/>
            </a:endParaRPr>
          </a:p>
        </p:txBody>
      </p:sp>
      <p:sp>
        <p:nvSpPr>
          <p:cNvPr id="11" name="Unvan 9">
            <a:extLst>
              <a:ext uri="{FF2B5EF4-FFF2-40B4-BE49-F238E27FC236}">
                <a16:creationId xmlns:a16="http://schemas.microsoft.com/office/drawing/2014/main" id="{7F32B4EA-EBD5-4BC8-BA0E-792484E4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05979"/>
            <a:ext cx="6491064" cy="857250"/>
          </a:xfrm>
        </p:spPr>
        <p:txBody>
          <a:bodyPr>
            <a:noAutofit/>
          </a:bodyPr>
          <a:lstStyle/>
          <a:p>
            <a:pPr algn="ctr"/>
            <a:r>
              <a:rPr lang="tr-TR" sz="2800" b="1" spc="-12" dirty="0">
                <a:solidFill>
                  <a:prstClr val="black"/>
                </a:solidFill>
                <a:cs typeface="Liberation Sans Narrow"/>
              </a:rPr>
              <a:t>Kognitif (bilişsel) Alanda Öğrenim  Çıktılarının</a:t>
            </a:r>
            <a:r>
              <a:rPr lang="tr-TR" sz="2800" b="1" spc="-61" dirty="0">
                <a:solidFill>
                  <a:prstClr val="black"/>
                </a:solidFill>
                <a:cs typeface="Liberation Sans Narrow"/>
              </a:rPr>
              <a:t> </a:t>
            </a:r>
            <a:r>
              <a:rPr lang="tr-TR" sz="2800" b="1" spc="-24" dirty="0">
                <a:solidFill>
                  <a:prstClr val="black"/>
                </a:solidFill>
                <a:cs typeface="Liberation Sans Narrow"/>
              </a:rPr>
              <a:t>Yazılması</a:t>
            </a:r>
            <a:endParaRPr lang="tr-TR" sz="2800" dirty="0"/>
          </a:p>
        </p:txBody>
      </p:sp>
      <p:sp>
        <p:nvSpPr>
          <p:cNvPr id="12" name="Veri Yer Tutucusu 11">
            <a:extLst>
              <a:ext uri="{FF2B5EF4-FFF2-40B4-BE49-F238E27FC236}">
                <a16:creationId xmlns:a16="http://schemas.microsoft.com/office/drawing/2014/main" id="{5FD46D68-EF9D-4C59-ADAE-51B632935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BE8B-136F-4FFE-9F08-AB58F98BAA0E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ayt Numarası Yer Tutucusu 12">
            <a:extLst>
              <a:ext uri="{FF2B5EF4-FFF2-40B4-BE49-F238E27FC236}">
                <a16:creationId xmlns:a16="http://schemas.microsoft.com/office/drawing/2014/main" id="{AD7C304F-E709-4D89-8247-37772C06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22</a:t>
            </a:fld>
            <a:endParaRPr lang="en-US"/>
          </a:p>
        </p:txBody>
      </p:sp>
      <p:pic>
        <p:nvPicPr>
          <p:cNvPr id="14" name="İçerik Yer Tutucusu 4">
            <a:extLst>
              <a:ext uri="{FF2B5EF4-FFF2-40B4-BE49-F238E27FC236}">
                <a16:creationId xmlns:a16="http://schemas.microsoft.com/office/drawing/2014/main" id="{D055876C-7911-448D-A1FB-928FE5B06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3768" y="874111"/>
            <a:ext cx="3972697" cy="403645"/>
          </a:xfrm>
          <a:prstGeom prst="rect">
            <a:avLst/>
          </a:prstGeom>
        </p:spPr>
        <p:txBody>
          <a:bodyPr vert="horz" wrap="square" lIns="0" tIns="33981" rIns="0" bIns="0" rtlCol="0" anchor="ctr">
            <a:spAutoFit/>
          </a:bodyPr>
          <a:lstStyle/>
          <a:p>
            <a:pPr marL="30891">
              <a:spcBef>
                <a:spcPts val="268"/>
              </a:spcBef>
            </a:pPr>
            <a:r>
              <a:rPr sz="2400" b="1" dirty="0"/>
              <a:t>Öğrenim Çıktıları</a:t>
            </a:r>
            <a:r>
              <a:rPr sz="2400" b="1" spc="49" dirty="0"/>
              <a:t> </a:t>
            </a:r>
            <a:r>
              <a:rPr sz="2400" b="1" dirty="0"/>
              <a:t>Örnekleri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17961" y="1670912"/>
            <a:ext cx="5379823" cy="2022591"/>
          </a:xfrm>
          <a:prstGeom prst="rect">
            <a:avLst/>
          </a:prstGeom>
        </p:spPr>
        <p:txBody>
          <a:bodyPr vert="horz" wrap="square" lIns="0" tIns="94220" rIns="0" bIns="0" rtlCol="0">
            <a:spAutoFit/>
          </a:bodyPr>
          <a:lstStyle/>
          <a:p>
            <a:pPr marL="237864" marR="12357" indent="-208517">
              <a:lnSpc>
                <a:spcPct val="81300"/>
              </a:lnSpc>
              <a:spcBef>
                <a:spcPts val="742"/>
              </a:spcBef>
              <a:buClr>
                <a:srgbClr val="0AD0D9"/>
              </a:buClr>
              <a:buSzPct val="94117"/>
              <a:buFont typeface="Arial"/>
              <a:buChar char=""/>
              <a:tabLst>
                <a:tab pos="239409" algn="l"/>
              </a:tabLst>
            </a:pPr>
            <a:r>
              <a:rPr sz="2068" spc="-49" dirty="0">
                <a:latin typeface="Georgia"/>
                <a:cs typeface="Georgia"/>
              </a:rPr>
              <a:t>Türkiye </a:t>
            </a:r>
            <a:r>
              <a:rPr sz="2068" spc="-12" dirty="0">
                <a:latin typeface="Georgia"/>
                <a:cs typeface="Georgia"/>
              </a:rPr>
              <a:t>tarihinde değişiklik </a:t>
            </a:r>
            <a:r>
              <a:rPr sz="2068" spc="-24" dirty="0">
                <a:latin typeface="Georgia"/>
                <a:cs typeface="Georgia"/>
              </a:rPr>
              <a:t>meydana </a:t>
            </a:r>
            <a:r>
              <a:rPr sz="2068" spc="-61" dirty="0">
                <a:latin typeface="Georgia"/>
                <a:cs typeface="Georgia"/>
              </a:rPr>
              <a:t>getiren  </a:t>
            </a:r>
            <a:r>
              <a:rPr sz="2068" spc="-24" dirty="0">
                <a:latin typeface="Georgia"/>
                <a:cs typeface="Georgia"/>
              </a:rPr>
              <a:t>anahtar kişilerin </a:t>
            </a:r>
            <a:r>
              <a:rPr sz="2068" spc="-12" dirty="0">
                <a:latin typeface="Georgia"/>
                <a:cs typeface="Georgia"/>
              </a:rPr>
              <a:t>önemine </a:t>
            </a:r>
            <a:r>
              <a:rPr sz="2068" spc="-24" dirty="0">
                <a:latin typeface="Georgia"/>
                <a:cs typeface="Georgia"/>
              </a:rPr>
              <a:t>ilişkin </a:t>
            </a:r>
            <a:r>
              <a:rPr sz="2068" i="1" spc="-122" dirty="0">
                <a:latin typeface="Georgia"/>
                <a:cs typeface="Georgia"/>
              </a:rPr>
              <a:t>yargıda  </a:t>
            </a:r>
            <a:r>
              <a:rPr sz="2068" i="1" spc="-73" dirty="0">
                <a:latin typeface="Georgia"/>
                <a:cs typeface="Georgia"/>
              </a:rPr>
              <a:t>bulunur</a:t>
            </a:r>
            <a:endParaRPr sz="2068">
              <a:latin typeface="Georgia"/>
              <a:cs typeface="Georgia"/>
            </a:endParaRPr>
          </a:p>
          <a:p>
            <a:pPr marL="237864" marR="474184" indent="-208517">
              <a:lnSpc>
                <a:spcPts val="2019"/>
              </a:lnSpc>
              <a:spcBef>
                <a:spcPts val="508"/>
              </a:spcBef>
              <a:buClr>
                <a:srgbClr val="0AD0D9"/>
              </a:buClr>
              <a:buSzPct val="94117"/>
              <a:buFont typeface="Arial"/>
              <a:buChar char=""/>
              <a:tabLst>
                <a:tab pos="239409" algn="l"/>
              </a:tabLst>
            </a:pPr>
            <a:r>
              <a:rPr sz="2068" spc="-12" dirty="0">
                <a:latin typeface="Georgia"/>
                <a:cs typeface="Georgia"/>
              </a:rPr>
              <a:t>Değişik elektronik </a:t>
            </a:r>
            <a:r>
              <a:rPr sz="2068" spc="-24" dirty="0">
                <a:latin typeface="Georgia"/>
                <a:cs typeface="Georgia"/>
              </a:rPr>
              <a:t>ticareti </a:t>
            </a:r>
            <a:r>
              <a:rPr sz="2068" spc="-12" dirty="0">
                <a:latin typeface="Georgia"/>
                <a:cs typeface="Georgia"/>
              </a:rPr>
              <a:t>modelleri </a:t>
            </a:r>
            <a:r>
              <a:rPr sz="2068" spc="-73" dirty="0">
                <a:latin typeface="Georgia"/>
                <a:cs typeface="Georgia"/>
              </a:rPr>
              <a:t>için  </a:t>
            </a:r>
            <a:r>
              <a:rPr sz="2068" spc="-24" dirty="0">
                <a:latin typeface="Georgia"/>
                <a:cs typeface="Georgia"/>
              </a:rPr>
              <a:t>pazarlama </a:t>
            </a:r>
            <a:r>
              <a:rPr sz="2068" spc="-36" dirty="0">
                <a:latin typeface="Georgia"/>
                <a:cs typeface="Georgia"/>
              </a:rPr>
              <a:t>stratejilerini</a:t>
            </a:r>
            <a:r>
              <a:rPr sz="2068" spc="12" dirty="0">
                <a:latin typeface="Georgia"/>
                <a:cs typeface="Georgia"/>
              </a:rPr>
              <a:t> </a:t>
            </a:r>
            <a:r>
              <a:rPr sz="2068" i="1" spc="-97" dirty="0">
                <a:latin typeface="Georgia"/>
                <a:cs typeface="Georgia"/>
              </a:rPr>
              <a:t>değerlendirir</a:t>
            </a:r>
            <a:endParaRPr sz="2068">
              <a:latin typeface="Georgia"/>
              <a:cs typeface="Georgia"/>
            </a:endParaRPr>
          </a:p>
          <a:p>
            <a:pPr marL="237864" marR="139012" indent="-208517">
              <a:lnSpc>
                <a:spcPts val="2019"/>
              </a:lnSpc>
              <a:spcBef>
                <a:spcPts val="486"/>
              </a:spcBef>
              <a:buClr>
                <a:srgbClr val="0AD0D9"/>
              </a:buClr>
              <a:buSzPct val="94117"/>
              <a:buFont typeface="Arial"/>
              <a:buChar char=""/>
              <a:tabLst>
                <a:tab pos="239409" algn="l"/>
              </a:tabLst>
            </a:pPr>
            <a:r>
              <a:rPr sz="2068" spc="-24" dirty="0">
                <a:latin typeface="Georgia"/>
                <a:cs typeface="Georgia"/>
              </a:rPr>
              <a:t>Sıcaklık değişiminin </a:t>
            </a:r>
            <a:r>
              <a:rPr sz="2068" spc="-12" dirty="0">
                <a:latin typeface="Georgia"/>
                <a:cs typeface="Georgia"/>
              </a:rPr>
              <a:t>denge durumu </a:t>
            </a:r>
            <a:r>
              <a:rPr sz="2068" spc="-49" dirty="0">
                <a:latin typeface="Georgia"/>
                <a:cs typeface="Georgia"/>
              </a:rPr>
              <a:t>üzerine  </a:t>
            </a:r>
            <a:r>
              <a:rPr sz="2068" spc="-12" dirty="0">
                <a:latin typeface="Georgia"/>
                <a:cs typeface="Georgia"/>
              </a:rPr>
              <a:t>etkisini </a:t>
            </a:r>
            <a:r>
              <a:rPr sz="2068" i="1" spc="-49" dirty="0">
                <a:latin typeface="Georgia"/>
                <a:cs typeface="Georgia"/>
              </a:rPr>
              <a:t>tahmin</a:t>
            </a:r>
            <a:r>
              <a:rPr sz="2068" i="1" dirty="0">
                <a:latin typeface="Georgia"/>
                <a:cs typeface="Georgia"/>
              </a:rPr>
              <a:t> </a:t>
            </a:r>
            <a:r>
              <a:rPr sz="2068" i="1" spc="-97" dirty="0">
                <a:latin typeface="Georgia"/>
                <a:cs typeface="Georgia"/>
              </a:rPr>
              <a:t>eder</a:t>
            </a:r>
            <a:endParaRPr sz="2068">
              <a:latin typeface="Georgia"/>
              <a:cs typeface="Georgia"/>
            </a:endParaRP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7943ACBE-E301-4553-BFE0-E69195D45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EB24-D83D-43E8-B888-49C862C99FA9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C4AF7F3-AE43-4BFB-8A50-8D1811D4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23</a:t>
            </a:fld>
            <a:endParaRPr lang="en-US"/>
          </a:p>
        </p:txBody>
      </p:sp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F5BE6AB7-FD6F-41C6-98B6-1C898EC786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194559" y="2903013"/>
            <a:ext cx="942203" cy="2013813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118932" indent="-89585">
              <a:spcBef>
                <a:spcPts val="557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120477" algn="l"/>
              </a:tabLst>
            </a:pP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Tanımlama</a:t>
            </a:r>
            <a:endParaRPr sz="1338">
              <a:latin typeface="Times New Roman"/>
              <a:cs typeface="Times New Roman"/>
            </a:endParaRPr>
          </a:p>
          <a:p>
            <a:pPr marL="123566" indent="-92674">
              <a:spcBef>
                <a:spcPts val="316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12356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Listeleme</a:t>
            </a:r>
            <a:endParaRPr sz="1338">
              <a:latin typeface="Times New Roman"/>
              <a:cs typeface="Times New Roman"/>
            </a:endParaRPr>
          </a:p>
          <a:p>
            <a:pPr marL="111209" indent="-81862">
              <a:spcBef>
                <a:spcPts val="353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112754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Adlandırma</a:t>
            </a:r>
            <a:endParaRPr sz="1338">
              <a:latin typeface="Times New Roman"/>
              <a:cs typeface="Times New Roman"/>
            </a:endParaRPr>
          </a:p>
          <a:p>
            <a:pPr marL="118932" indent="-89585">
              <a:spcBef>
                <a:spcPts val="328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120477" algn="l"/>
              </a:tabLst>
            </a:pP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Tanıma</a:t>
            </a:r>
            <a:endParaRPr sz="1338">
              <a:latin typeface="Times New Roman"/>
              <a:cs typeface="Times New Roman"/>
            </a:endParaRPr>
          </a:p>
          <a:p>
            <a:pPr marL="123566" indent="-92674">
              <a:spcBef>
                <a:spcPts val="341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12356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Söyleme</a:t>
            </a:r>
            <a:endParaRPr sz="1338">
              <a:latin typeface="Times New Roman"/>
              <a:cs typeface="Times New Roman"/>
            </a:endParaRPr>
          </a:p>
          <a:p>
            <a:pPr marL="115843" indent="-86496">
              <a:spcBef>
                <a:spcPts val="353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117388" algn="l"/>
              </a:tabLst>
            </a:pPr>
            <a:r>
              <a:rPr sz="1338" spc="-49" dirty="0">
                <a:solidFill>
                  <a:srgbClr val="083762"/>
                </a:solidFill>
                <a:latin typeface="Times New Roman"/>
                <a:cs typeface="Times New Roman"/>
              </a:rPr>
              <a:t>Yazma</a:t>
            </a:r>
            <a:endParaRPr sz="1338">
              <a:latin typeface="Times New Roman"/>
              <a:cs typeface="Times New Roman"/>
            </a:endParaRPr>
          </a:p>
          <a:p>
            <a:pPr marL="123566" indent="-92674">
              <a:spcBef>
                <a:spcPts val="328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12356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Belirtme</a:t>
            </a:r>
            <a:endParaRPr sz="1338">
              <a:latin typeface="Times New Roman"/>
              <a:cs typeface="Times New Roman"/>
            </a:endParaRPr>
          </a:p>
          <a:p>
            <a:pPr marL="123566" indent="-92674">
              <a:spcBef>
                <a:spcPts val="328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123566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Hatırlama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56006" y="2556559"/>
            <a:ext cx="1166169" cy="2395666"/>
            <a:chOff x="474599" y="1111872"/>
            <a:chExt cx="479425" cy="984885"/>
          </a:xfrm>
        </p:grpSpPr>
        <p:sp>
          <p:nvSpPr>
            <p:cNvPr id="8" name="object 8"/>
            <p:cNvSpPr/>
            <p:nvPr/>
          </p:nvSpPr>
          <p:spPr>
            <a:xfrm>
              <a:off x="483489" y="1120762"/>
              <a:ext cx="461645" cy="967105"/>
            </a:xfrm>
            <a:custGeom>
              <a:avLst/>
              <a:gdLst/>
              <a:ahLst/>
              <a:cxnLst/>
              <a:rect l="l" t="t" r="r" b="b"/>
              <a:pathLst>
                <a:path w="461644" h="967105">
                  <a:moveTo>
                    <a:pt x="461518" y="0"/>
                  </a:moveTo>
                  <a:lnTo>
                    <a:pt x="0" y="0"/>
                  </a:lnTo>
                  <a:lnTo>
                    <a:pt x="0" y="966990"/>
                  </a:lnTo>
                  <a:lnTo>
                    <a:pt x="461518" y="966990"/>
                  </a:lnTo>
                  <a:lnTo>
                    <a:pt x="461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9" name="object 9"/>
            <p:cNvSpPr/>
            <p:nvPr/>
          </p:nvSpPr>
          <p:spPr>
            <a:xfrm>
              <a:off x="483489" y="1120762"/>
              <a:ext cx="461645" cy="967105"/>
            </a:xfrm>
            <a:custGeom>
              <a:avLst/>
              <a:gdLst/>
              <a:ahLst/>
              <a:cxnLst/>
              <a:rect l="l" t="t" r="r" b="b"/>
              <a:pathLst>
                <a:path w="461644" h="967105">
                  <a:moveTo>
                    <a:pt x="0" y="966990"/>
                  </a:moveTo>
                  <a:lnTo>
                    <a:pt x="461518" y="966990"/>
                  </a:lnTo>
                  <a:lnTo>
                    <a:pt x="461518" y="0"/>
                  </a:lnTo>
                  <a:lnTo>
                    <a:pt x="0" y="0"/>
                  </a:lnTo>
                  <a:lnTo>
                    <a:pt x="0" y="966990"/>
                  </a:lnTo>
                  <a:close/>
                </a:path>
              </a:pathLst>
            </a:custGeom>
            <a:ln w="1758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17789" y="2736195"/>
            <a:ext cx="905132" cy="1782276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126653" indent="-97308">
              <a:spcBef>
                <a:spcPts val="557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Betimleme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16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H</a:t>
            </a:r>
            <a:r>
              <a:rPr sz="1338" spc="-49" dirty="0">
                <a:solidFill>
                  <a:srgbClr val="083762"/>
                </a:solidFill>
                <a:latin typeface="Times New Roman"/>
                <a:cs typeface="Times New Roman"/>
              </a:rPr>
              <a:t>e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s</a:t>
            </a:r>
            <a:r>
              <a:rPr sz="1338" spc="12" dirty="0">
                <a:solidFill>
                  <a:srgbClr val="083762"/>
                </a:solidFill>
                <a:latin typeface="Times New Roman"/>
                <a:cs typeface="Times New Roman"/>
              </a:rPr>
              <a:t>a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p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l</a:t>
            </a:r>
            <a:r>
              <a:rPr sz="1338" spc="12" dirty="0">
                <a:solidFill>
                  <a:srgbClr val="083762"/>
                </a:solidFill>
                <a:latin typeface="Times New Roman"/>
                <a:cs typeface="Times New Roman"/>
              </a:rPr>
              <a:t>a</a:t>
            </a:r>
            <a:r>
              <a:rPr sz="1338" spc="-61" dirty="0">
                <a:solidFill>
                  <a:srgbClr val="083762"/>
                </a:solidFill>
                <a:latin typeface="Times New Roman"/>
                <a:cs typeface="Times New Roman"/>
              </a:rPr>
              <a:t>m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a</a:t>
            </a:r>
            <a:endParaRPr sz="1338">
              <a:latin typeface="Times New Roman"/>
              <a:cs typeface="Times New Roman"/>
            </a:endParaRPr>
          </a:p>
          <a:p>
            <a:pPr marL="115843" indent="-86496">
              <a:spcBef>
                <a:spcPts val="365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17388" algn="l"/>
              </a:tabLst>
            </a:pPr>
            <a:r>
              <a:rPr sz="1338" spc="-49" dirty="0">
                <a:solidFill>
                  <a:srgbClr val="083762"/>
                </a:solidFill>
                <a:latin typeface="Times New Roman"/>
                <a:cs typeface="Times New Roman"/>
              </a:rPr>
              <a:t>Ayırt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etme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16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Eşleştirme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53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Sıralama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53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Gruplama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16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Seçme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85567" y="2189315"/>
            <a:ext cx="1152265" cy="2757101"/>
            <a:chOff x="938974" y="960894"/>
            <a:chExt cx="473709" cy="1133475"/>
          </a:xfrm>
        </p:grpSpPr>
        <p:sp>
          <p:nvSpPr>
            <p:cNvPr id="12" name="object 12"/>
            <p:cNvSpPr/>
            <p:nvPr/>
          </p:nvSpPr>
          <p:spPr>
            <a:xfrm>
              <a:off x="945007" y="966927"/>
              <a:ext cx="461645" cy="1121410"/>
            </a:xfrm>
            <a:custGeom>
              <a:avLst/>
              <a:gdLst/>
              <a:ahLst/>
              <a:cxnLst/>
              <a:rect l="l" t="t" r="r" b="b"/>
              <a:pathLst>
                <a:path w="461644" h="1121410">
                  <a:moveTo>
                    <a:pt x="461517" y="0"/>
                  </a:moveTo>
                  <a:lnTo>
                    <a:pt x="0" y="0"/>
                  </a:lnTo>
                  <a:lnTo>
                    <a:pt x="0" y="1120825"/>
                  </a:lnTo>
                  <a:lnTo>
                    <a:pt x="461517" y="1120825"/>
                  </a:lnTo>
                  <a:lnTo>
                    <a:pt x="4615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3" name="object 13"/>
            <p:cNvSpPr/>
            <p:nvPr/>
          </p:nvSpPr>
          <p:spPr>
            <a:xfrm>
              <a:off x="945007" y="966927"/>
              <a:ext cx="461645" cy="1121410"/>
            </a:xfrm>
            <a:custGeom>
              <a:avLst/>
              <a:gdLst/>
              <a:ahLst/>
              <a:cxnLst/>
              <a:rect l="l" t="t" r="r" b="b"/>
              <a:pathLst>
                <a:path w="461644" h="1121410">
                  <a:moveTo>
                    <a:pt x="0" y="1120825"/>
                  </a:moveTo>
                  <a:lnTo>
                    <a:pt x="461517" y="1120825"/>
                  </a:lnTo>
                  <a:lnTo>
                    <a:pt x="461517" y="0"/>
                  </a:lnTo>
                  <a:lnTo>
                    <a:pt x="0" y="0"/>
                  </a:lnTo>
                  <a:lnTo>
                    <a:pt x="0" y="1120825"/>
                  </a:lnTo>
                  <a:close/>
                </a:path>
              </a:pathLst>
            </a:custGeom>
            <a:ln w="1172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440092" y="2775738"/>
            <a:ext cx="934480" cy="1512265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126653" indent="-97308">
              <a:spcBef>
                <a:spcPts val="557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Uygulama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16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Çalıştırma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53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Gösterme</a:t>
            </a:r>
            <a:endParaRPr sz="1338">
              <a:latin typeface="Times New Roman"/>
              <a:cs typeface="Times New Roman"/>
            </a:endParaRPr>
          </a:p>
          <a:p>
            <a:pPr marL="118932" indent="-89585">
              <a:spcBef>
                <a:spcPts val="328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0477" algn="l"/>
              </a:tabLst>
            </a:pP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Yorumlama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41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Kullanma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28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Çözme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54425" y="1815029"/>
            <a:ext cx="1206326" cy="3130893"/>
            <a:chOff x="1378394" y="807021"/>
            <a:chExt cx="495934" cy="1287145"/>
          </a:xfrm>
        </p:grpSpPr>
        <p:sp>
          <p:nvSpPr>
            <p:cNvPr id="16" name="object 16"/>
            <p:cNvSpPr/>
            <p:nvPr/>
          </p:nvSpPr>
          <p:spPr>
            <a:xfrm>
              <a:off x="1384427" y="813054"/>
              <a:ext cx="483870" cy="1275080"/>
            </a:xfrm>
            <a:custGeom>
              <a:avLst/>
              <a:gdLst/>
              <a:ahLst/>
              <a:cxnLst/>
              <a:rect l="l" t="t" r="r" b="b"/>
              <a:pathLst>
                <a:path w="483869" h="1275080">
                  <a:moveTo>
                    <a:pt x="483666" y="0"/>
                  </a:moveTo>
                  <a:lnTo>
                    <a:pt x="0" y="0"/>
                  </a:lnTo>
                  <a:lnTo>
                    <a:pt x="0" y="1274699"/>
                  </a:lnTo>
                  <a:lnTo>
                    <a:pt x="483666" y="1274699"/>
                  </a:lnTo>
                  <a:lnTo>
                    <a:pt x="483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7" name="object 17"/>
            <p:cNvSpPr/>
            <p:nvPr/>
          </p:nvSpPr>
          <p:spPr>
            <a:xfrm>
              <a:off x="1384427" y="813054"/>
              <a:ext cx="483870" cy="1275080"/>
            </a:xfrm>
            <a:custGeom>
              <a:avLst/>
              <a:gdLst/>
              <a:ahLst/>
              <a:cxnLst/>
              <a:rect l="l" t="t" r="r" b="b"/>
              <a:pathLst>
                <a:path w="483869" h="1275080">
                  <a:moveTo>
                    <a:pt x="0" y="1274699"/>
                  </a:moveTo>
                  <a:lnTo>
                    <a:pt x="483666" y="1274699"/>
                  </a:lnTo>
                  <a:lnTo>
                    <a:pt x="483666" y="0"/>
                  </a:lnTo>
                  <a:lnTo>
                    <a:pt x="0" y="0"/>
                  </a:lnTo>
                  <a:lnTo>
                    <a:pt x="0" y="1274699"/>
                  </a:lnTo>
                  <a:close/>
                </a:path>
              </a:pathLst>
            </a:custGeom>
            <a:ln w="1172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509259" y="2382792"/>
            <a:ext cx="1037968" cy="1486617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84952" indent="-55605">
              <a:spcBef>
                <a:spcPts val="557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49" dirty="0">
                <a:solidFill>
                  <a:srgbClr val="083762"/>
                </a:solidFill>
                <a:latin typeface="Times New Roman"/>
                <a:cs typeface="Times New Roman"/>
              </a:rPr>
              <a:t>Ayırt</a:t>
            </a:r>
            <a:r>
              <a:rPr sz="1338" spc="36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etme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16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Ölçme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53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Sorgulama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28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Envanter</a:t>
            </a:r>
            <a:endParaRPr sz="1338">
              <a:latin typeface="Times New Roman"/>
              <a:cs typeface="Times New Roman"/>
            </a:endParaRPr>
          </a:p>
          <a:p>
            <a:pPr marL="30891">
              <a:spcBef>
                <a:spcPts val="24"/>
              </a:spcBef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yapma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53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S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ı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n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ı</a:t>
            </a: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f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l</a:t>
            </a:r>
            <a:r>
              <a:rPr sz="1338" spc="12" dirty="0">
                <a:solidFill>
                  <a:srgbClr val="083762"/>
                </a:solidFill>
                <a:latin typeface="Times New Roman"/>
                <a:cs typeface="Times New Roman"/>
              </a:rPr>
              <a:t>a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n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d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ı</a:t>
            </a:r>
            <a:r>
              <a:rPr sz="1338" spc="36" dirty="0">
                <a:solidFill>
                  <a:srgbClr val="083762"/>
                </a:solidFill>
                <a:latin typeface="Times New Roman"/>
                <a:cs typeface="Times New Roman"/>
              </a:rPr>
              <a:t>r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m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a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630790" y="1440929"/>
            <a:ext cx="1152265" cy="3504685"/>
            <a:chOff x="1862010" y="653224"/>
            <a:chExt cx="473709" cy="1440815"/>
          </a:xfrm>
        </p:grpSpPr>
        <p:sp>
          <p:nvSpPr>
            <p:cNvPr id="20" name="object 20"/>
            <p:cNvSpPr/>
            <p:nvPr/>
          </p:nvSpPr>
          <p:spPr>
            <a:xfrm>
              <a:off x="1868043" y="659257"/>
              <a:ext cx="461645" cy="1428750"/>
            </a:xfrm>
            <a:custGeom>
              <a:avLst/>
              <a:gdLst/>
              <a:ahLst/>
              <a:cxnLst/>
              <a:rect l="l" t="t" r="r" b="b"/>
              <a:pathLst>
                <a:path w="461644" h="1428750">
                  <a:moveTo>
                    <a:pt x="461518" y="0"/>
                  </a:moveTo>
                  <a:lnTo>
                    <a:pt x="0" y="0"/>
                  </a:lnTo>
                  <a:lnTo>
                    <a:pt x="0" y="1428496"/>
                  </a:lnTo>
                  <a:lnTo>
                    <a:pt x="461518" y="1428496"/>
                  </a:lnTo>
                  <a:lnTo>
                    <a:pt x="461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1" name="object 21"/>
            <p:cNvSpPr/>
            <p:nvPr/>
          </p:nvSpPr>
          <p:spPr>
            <a:xfrm>
              <a:off x="1868043" y="659257"/>
              <a:ext cx="461645" cy="1428750"/>
            </a:xfrm>
            <a:custGeom>
              <a:avLst/>
              <a:gdLst/>
              <a:ahLst/>
              <a:cxnLst/>
              <a:rect l="l" t="t" r="r" b="b"/>
              <a:pathLst>
                <a:path w="461644" h="1428750">
                  <a:moveTo>
                    <a:pt x="0" y="1428496"/>
                  </a:moveTo>
                  <a:lnTo>
                    <a:pt x="461518" y="1428496"/>
                  </a:lnTo>
                  <a:lnTo>
                    <a:pt x="461518" y="0"/>
                  </a:lnTo>
                  <a:lnTo>
                    <a:pt x="0" y="0"/>
                  </a:lnTo>
                  <a:lnTo>
                    <a:pt x="0" y="1428496"/>
                  </a:lnTo>
                  <a:close/>
                </a:path>
              </a:pathLst>
            </a:custGeom>
            <a:ln w="1172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85932" y="2175199"/>
            <a:ext cx="883508" cy="1769452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84952" indent="-55605">
              <a:spcBef>
                <a:spcPts val="557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Birleştirme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16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128200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Kurma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53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Ölçme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28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Sorgulama</a:t>
            </a:r>
            <a:endParaRPr sz="1338">
              <a:latin typeface="Times New Roman"/>
              <a:cs typeface="Times New Roman"/>
            </a:endParaRPr>
          </a:p>
          <a:p>
            <a:pPr marL="123566" indent="-92674">
              <a:spcBef>
                <a:spcPts val="341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123566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Tasarlama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65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Geliştirme</a:t>
            </a:r>
            <a:endParaRPr sz="1338">
              <a:latin typeface="Times New Roman"/>
              <a:cs typeface="Times New Roman"/>
            </a:endParaRPr>
          </a:p>
          <a:p>
            <a:pPr marL="160636" indent="-129744">
              <a:spcBef>
                <a:spcPts val="316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16063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Açıklama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753401" y="1013383"/>
            <a:ext cx="1152265" cy="3932538"/>
            <a:chOff x="2323528" y="477456"/>
            <a:chExt cx="473709" cy="1616710"/>
          </a:xfrm>
        </p:grpSpPr>
        <p:sp>
          <p:nvSpPr>
            <p:cNvPr id="24" name="object 24"/>
            <p:cNvSpPr/>
            <p:nvPr/>
          </p:nvSpPr>
          <p:spPr>
            <a:xfrm>
              <a:off x="2329561" y="483489"/>
              <a:ext cx="461645" cy="1604645"/>
            </a:xfrm>
            <a:custGeom>
              <a:avLst/>
              <a:gdLst/>
              <a:ahLst/>
              <a:cxnLst/>
              <a:rect l="l" t="t" r="r" b="b"/>
              <a:pathLst>
                <a:path w="461644" h="1604645">
                  <a:moveTo>
                    <a:pt x="461518" y="0"/>
                  </a:moveTo>
                  <a:lnTo>
                    <a:pt x="0" y="0"/>
                  </a:lnTo>
                  <a:lnTo>
                    <a:pt x="0" y="1604264"/>
                  </a:lnTo>
                  <a:lnTo>
                    <a:pt x="461518" y="1604264"/>
                  </a:lnTo>
                  <a:lnTo>
                    <a:pt x="461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5" name="object 25"/>
            <p:cNvSpPr/>
            <p:nvPr/>
          </p:nvSpPr>
          <p:spPr>
            <a:xfrm>
              <a:off x="2329561" y="483489"/>
              <a:ext cx="461645" cy="1604645"/>
            </a:xfrm>
            <a:custGeom>
              <a:avLst/>
              <a:gdLst/>
              <a:ahLst/>
              <a:cxnLst/>
              <a:rect l="l" t="t" r="r" b="b"/>
              <a:pathLst>
                <a:path w="461644" h="1604645">
                  <a:moveTo>
                    <a:pt x="0" y="1604264"/>
                  </a:moveTo>
                  <a:lnTo>
                    <a:pt x="461518" y="1604264"/>
                  </a:lnTo>
                  <a:lnTo>
                    <a:pt x="461518" y="0"/>
                  </a:lnTo>
                  <a:lnTo>
                    <a:pt x="0" y="0"/>
                  </a:lnTo>
                  <a:lnTo>
                    <a:pt x="0" y="1604264"/>
                  </a:lnTo>
                  <a:close/>
                </a:path>
              </a:pathLst>
            </a:custGeom>
            <a:ln w="1172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809162" y="1775333"/>
            <a:ext cx="997806" cy="2204802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 marR="86496">
              <a:spcBef>
                <a:spcPts val="243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S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on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u</a:t>
            </a: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ç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l</a:t>
            </a:r>
            <a:r>
              <a:rPr sz="1338" spc="12" dirty="0">
                <a:solidFill>
                  <a:srgbClr val="083762"/>
                </a:solidFill>
                <a:latin typeface="Times New Roman"/>
                <a:cs typeface="Times New Roman"/>
              </a:rPr>
              <a:t>a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n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d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ı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r  </a:t>
            </a:r>
            <a:r>
              <a:rPr sz="1338" spc="-61" dirty="0">
                <a:solidFill>
                  <a:srgbClr val="083762"/>
                </a:solidFill>
                <a:latin typeface="Times New Roman"/>
                <a:cs typeface="Times New Roman"/>
              </a:rPr>
              <a:t>ma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53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Karar</a:t>
            </a:r>
            <a:r>
              <a:rPr sz="1338" spc="-97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verme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16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Savunma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53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Tayin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 etme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53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Yargılama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16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Tahmin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etme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65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Eleştirme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16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Karşı</a:t>
            </a:r>
            <a:r>
              <a:rPr sz="1338" spc="-85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çıkma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144977" y="2514730"/>
            <a:ext cx="1143000" cy="447932"/>
            <a:chOff x="17843" y="1094676"/>
            <a:chExt cx="469900" cy="184150"/>
          </a:xfrm>
        </p:grpSpPr>
        <p:sp>
          <p:nvSpPr>
            <p:cNvPr id="28" name="object 28"/>
            <p:cNvSpPr/>
            <p:nvPr/>
          </p:nvSpPr>
          <p:spPr>
            <a:xfrm>
              <a:off x="21971" y="1098804"/>
              <a:ext cx="461645" cy="175895"/>
            </a:xfrm>
            <a:custGeom>
              <a:avLst/>
              <a:gdLst/>
              <a:ahLst/>
              <a:cxnLst/>
              <a:rect l="l" t="t" r="r" b="b"/>
              <a:pathLst>
                <a:path w="461645" h="175894">
                  <a:moveTo>
                    <a:pt x="432181" y="0"/>
                  </a:moveTo>
                  <a:lnTo>
                    <a:pt x="29337" y="0"/>
                  </a:lnTo>
                  <a:lnTo>
                    <a:pt x="17895" y="2315"/>
                  </a:lnTo>
                  <a:lnTo>
                    <a:pt x="8572" y="8620"/>
                  </a:lnTo>
                  <a:lnTo>
                    <a:pt x="2297" y="17948"/>
                  </a:lnTo>
                  <a:lnTo>
                    <a:pt x="0" y="29337"/>
                  </a:lnTo>
                  <a:lnTo>
                    <a:pt x="0" y="146558"/>
                  </a:lnTo>
                  <a:lnTo>
                    <a:pt x="2297" y="157946"/>
                  </a:lnTo>
                  <a:lnTo>
                    <a:pt x="8572" y="167274"/>
                  </a:lnTo>
                  <a:lnTo>
                    <a:pt x="17895" y="173579"/>
                  </a:lnTo>
                  <a:lnTo>
                    <a:pt x="29337" y="175895"/>
                  </a:lnTo>
                  <a:lnTo>
                    <a:pt x="432181" y="175895"/>
                  </a:lnTo>
                  <a:lnTo>
                    <a:pt x="443622" y="173579"/>
                  </a:lnTo>
                  <a:lnTo>
                    <a:pt x="452945" y="167274"/>
                  </a:lnTo>
                  <a:lnTo>
                    <a:pt x="459220" y="157946"/>
                  </a:lnTo>
                  <a:lnTo>
                    <a:pt x="461518" y="146558"/>
                  </a:lnTo>
                  <a:lnTo>
                    <a:pt x="461518" y="29337"/>
                  </a:lnTo>
                  <a:lnTo>
                    <a:pt x="459220" y="17948"/>
                  </a:lnTo>
                  <a:lnTo>
                    <a:pt x="452945" y="8620"/>
                  </a:lnTo>
                  <a:lnTo>
                    <a:pt x="443622" y="2315"/>
                  </a:lnTo>
                  <a:lnTo>
                    <a:pt x="432181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9" name="object 29"/>
            <p:cNvSpPr/>
            <p:nvPr/>
          </p:nvSpPr>
          <p:spPr>
            <a:xfrm>
              <a:off x="21971" y="1098804"/>
              <a:ext cx="461645" cy="175895"/>
            </a:xfrm>
            <a:custGeom>
              <a:avLst/>
              <a:gdLst/>
              <a:ahLst/>
              <a:cxnLst/>
              <a:rect l="l" t="t" r="r" b="b"/>
              <a:pathLst>
                <a:path w="461645" h="175894">
                  <a:moveTo>
                    <a:pt x="0" y="29337"/>
                  </a:moveTo>
                  <a:lnTo>
                    <a:pt x="2297" y="17948"/>
                  </a:lnTo>
                  <a:lnTo>
                    <a:pt x="8572" y="8620"/>
                  </a:lnTo>
                  <a:lnTo>
                    <a:pt x="17895" y="2315"/>
                  </a:lnTo>
                  <a:lnTo>
                    <a:pt x="29337" y="0"/>
                  </a:lnTo>
                  <a:lnTo>
                    <a:pt x="432181" y="0"/>
                  </a:lnTo>
                  <a:lnTo>
                    <a:pt x="443622" y="2315"/>
                  </a:lnTo>
                  <a:lnTo>
                    <a:pt x="452945" y="8620"/>
                  </a:lnTo>
                  <a:lnTo>
                    <a:pt x="459220" y="17948"/>
                  </a:lnTo>
                  <a:lnTo>
                    <a:pt x="461518" y="29337"/>
                  </a:lnTo>
                  <a:lnTo>
                    <a:pt x="461518" y="146558"/>
                  </a:lnTo>
                  <a:lnTo>
                    <a:pt x="459220" y="157946"/>
                  </a:lnTo>
                  <a:lnTo>
                    <a:pt x="452945" y="167274"/>
                  </a:lnTo>
                  <a:lnTo>
                    <a:pt x="443622" y="173579"/>
                  </a:lnTo>
                  <a:lnTo>
                    <a:pt x="432181" y="175895"/>
                  </a:lnTo>
                  <a:lnTo>
                    <a:pt x="29337" y="175895"/>
                  </a:lnTo>
                  <a:lnTo>
                    <a:pt x="17895" y="173579"/>
                  </a:lnTo>
                  <a:lnTo>
                    <a:pt x="8572" y="167274"/>
                  </a:lnTo>
                  <a:lnTo>
                    <a:pt x="2297" y="157946"/>
                  </a:lnTo>
                  <a:lnTo>
                    <a:pt x="0" y="146558"/>
                  </a:lnTo>
                  <a:lnTo>
                    <a:pt x="0" y="29337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523558" y="2595514"/>
            <a:ext cx="392327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spc="-97" dirty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ilg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267588" y="2140629"/>
            <a:ext cx="1143000" cy="447932"/>
            <a:chOff x="479361" y="940879"/>
            <a:chExt cx="469900" cy="184150"/>
          </a:xfrm>
        </p:grpSpPr>
        <p:sp>
          <p:nvSpPr>
            <p:cNvPr id="32" name="object 32"/>
            <p:cNvSpPr/>
            <p:nvPr/>
          </p:nvSpPr>
          <p:spPr>
            <a:xfrm>
              <a:off x="483489" y="945007"/>
              <a:ext cx="461645" cy="175895"/>
            </a:xfrm>
            <a:custGeom>
              <a:avLst/>
              <a:gdLst/>
              <a:ahLst/>
              <a:cxnLst/>
              <a:rect l="l" t="t" r="r" b="b"/>
              <a:pathLst>
                <a:path w="461644" h="175894">
                  <a:moveTo>
                    <a:pt x="432180" y="0"/>
                  </a:moveTo>
                  <a:lnTo>
                    <a:pt x="29337" y="0"/>
                  </a:lnTo>
                  <a:lnTo>
                    <a:pt x="17895" y="2297"/>
                  </a:lnTo>
                  <a:lnTo>
                    <a:pt x="8572" y="8572"/>
                  </a:lnTo>
                  <a:lnTo>
                    <a:pt x="2297" y="17895"/>
                  </a:lnTo>
                  <a:lnTo>
                    <a:pt x="0" y="29337"/>
                  </a:lnTo>
                  <a:lnTo>
                    <a:pt x="0" y="146558"/>
                  </a:lnTo>
                  <a:lnTo>
                    <a:pt x="2297" y="157926"/>
                  </a:lnTo>
                  <a:lnTo>
                    <a:pt x="8572" y="167211"/>
                  </a:lnTo>
                  <a:lnTo>
                    <a:pt x="17895" y="173472"/>
                  </a:lnTo>
                  <a:lnTo>
                    <a:pt x="29337" y="175768"/>
                  </a:lnTo>
                  <a:lnTo>
                    <a:pt x="432180" y="175768"/>
                  </a:lnTo>
                  <a:lnTo>
                    <a:pt x="443622" y="173472"/>
                  </a:lnTo>
                  <a:lnTo>
                    <a:pt x="452945" y="167211"/>
                  </a:lnTo>
                  <a:lnTo>
                    <a:pt x="459220" y="157926"/>
                  </a:lnTo>
                  <a:lnTo>
                    <a:pt x="461517" y="146558"/>
                  </a:lnTo>
                  <a:lnTo>
                    <a:pt x="461517" y="29337"/>
                  </a:lnTo>
                  <a:lnTo>
                    <a:pt x="459220" y="17895"/>
                  </a:lnTo>
                  <a:lnTo>
                    <a:pt x="452945" y="8572"/>
                  </a:lnTo>
                  <a:lnTo>
                    <a:pt x="443622" y="2297"/>
                  </a:lnTo>
                  <a:lnTo>
                    <a:pt x="432180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3" name="object 33"/>
            <p:cNvSpPr/>
            <p:nvPr/>
          </p:nvSpPr>
          <p:spPr>
            <a:xfrm>
              <a:off x="483489" y="945007"/>
              <a:ext cx="461645" cy="175895"/>
            </a:xfrm>
            <a:custGeom>
              <a:avLst/>
              <a:gdLst/>
              <a:ahLst/>
              <a:cxnLst/>
              <a:rect l="l" t="t" r="r" b="b"/>
              <a:pathLst>
                <a:path w="461644" h="175894">
                  <a:moveTo>
                    <a:pt x="0" y="29337"/>
                  </a:moveTo>
                  <a:lnTo>
                    <a:pt x="2297" y="17895"/>
                  </a:lnTo>
                  <a:lnTo>
                    <a:pt x="8572" y="8572"/>
                  </a:lnTo>
                  <a:lnTo>
                    <a:pt x="17895" y="2297"/>
                  </a:lnTo>
                  <a:lnTo>
                    <a:pt x="29337" y="0"/>
                  </a:lnTo>
                  <a:lnTo>
                    <a:pt x="432180" y="0"/>
                  </a:lnTo>
                  <a:lnTo>
                    <a:pt x="443622" y="2297"/>
                  </a:lnTo>
                  <a:lnTo>
                    <a:pt x="452945" y="8572"/>
                  </a:lnTo>
                  <a:lnTo>
                    <a:pt x="459220" y="17895"/>
                  </a:lnTo>
                  <a:lnTo>
                    <a:pt x="461517" y="29337"/>
                  </a:lnTo>
                  <a:lnTo>
                    <a:pt x="461517" y="146558"/>
                  </a:lnTo>
                  <a:lnTo>
                    <a:pt x="459220" y="157926"/>
                  </a:lnTo>
                  <a:lnTo>
                    <a:pt x="452945" y="167211"/>
                  </a:lnTo>
                  <a:lnTo>
                    <a:pt x="443622" y="173472"/>
                  </a:lnTo>
                  <a:lnTo>
                    <a:pt x="432180" y="175768"/>
                  </a:lnTo>
                  <a:lnTo>
                    <a:pt x="29337" y="175768"/>
                  </a:lnTo>
                  <a:lnTo>
                    <a:pt x="17895" y="173472"/>
                  </a:lnTo>
                  <a:lnTo>
                    <a:pt x="8572" y="167211"/>
                  </a:lnTo>
                  <a:lnTo>
                    <a:pt x="2297" y="157926"/>
                  </a:lnTo>
                  <a:lnTo>
                    <a:pt x="0" y="146558"/>
                  </a:lnTo>
                  <a:lnTo>
                    <a:pt x="0" y="29337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487386" y="2221103"/>
            <a:ext cx="708969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spc="-49" dirty="0">
                <a:solidFill>
                  <a:srgbClr val="FFFFFF"/>
                </a:solidFill>
                <a:latin typeface="Georgia"/>
                <a:cs typeface="Georgia"/>
              </a:rPr>
              <a:t>Kavrama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390200" y="1766528"/>
            <a:ext cx="1143000" cy="447932"/>
            <a:chOff x="940879" y="787082"/>
            <a:chExt cx="469900" cy="184150"/>
          </a:xfrm>
        </p:grpSpPr>
        <p:sp>
          <p:nvSpPr>
            <p:cNvPr id="36" name="object 36"/>
            <p:cNvSpPr/>
            <p:nvPr/>
          </p:nvSpPr>
          <p:spPr>
            <a:xfrm>
              <a:off x="945007" y="791210"/>
              <a:ext cx="461645" cy="175895"/>
            </a:xfrm>
            <a:custGeom>
              <a:avLst/>
              <a:gdLst/>
              <a:ahLst/>
              <a:cxnLst/>
              <a:rect l="l" t="t" r="r" b="b"/>
              <a:pathLst>
                <a:path w="461644" h="175894">
                  <a:moveTo>
                    <a:pt x="432181" y="0"/>
                  </a:moveTo>
                  <a:lnTo>
                    <a:pt x="29337" y="0"/>
                  </a:lnTo>
                  <a:lnTo>
                    <a:pt x="17895" y="2295"/>
                  </a:lnTo>
                  <a:lnTo>
                    <a:pt x="8572" y="8556"/>
                  </a:lnTo>
                  <a:lnTo>
                    <a:pt x="2297" y="17841"/>
                  </a:lnTo>
                  <a:lnTo>
                    <a:pt x="0" y="29210"/>
                  </a:lnTo>
                  <a:lnTo>
                    <a:pt x="0" y="146431"/>
                  </a:lnTo>
                  <a:lnTo>
                    <a:pt x="2297" y="157872"/>
                  </a:lnTo>
                  <a:lnTo>
                    <a:pt x="8572" y="167195"/>
                  </a:lnTo>
                  <a:lnTo>
                    <a:pt x="17895" y="173470"/>
                  </a:lnTo>
                  <a:lnTo>
                    <a:pt x="29337" y="175768"/>
                  </a:lnTo>
                  <a:lnTo>
                    <a:pt x="432181" y="175768"/>
                  </a:lnTo>
                  <a:lnTo>
                    <a:pt x="443622" y="173470"/>
                  </a:lnTo>
                  <a:lnTo>
                    <a:pt x="452945" y="167195"/>
                  </a:lnTo>
                  <a:lnTo>
                    <a:pt x="459220" y="157872"/>
                  </a:lnTo>
                  <a:lnTo>
                    <a:pt x="461518" y="146431"/>
                  </a:lnTo>
                  <a:lnTo>
                    <a:pt x="461518" y="29210"/>
                  </a:lnTo>
                  <a:lnTo>
                    <a:pt x="459220" y="17841"/>
                  </a:lnTo>
                  <a:lnTo>
                    <a:pt x="452945" y="8556"/>
                  </a:lnTo>
                  <a:lnTo>
                    <a:pt x="443622" y="2295"/>
                  </a:lnTo>
                  <a:lnTo>
                    <a:pt x="432181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7" name="object 37"/>
            <p:cNvSpPr/>
            <p:nvPr/>
          </p:nvSpPr>
          <p:spPr>
            <a:xfrm>
              <a:off x="945007" y="791210"/>
              <a:ext cx="461645" cy="175895"/>
            </a:xfrm>
            <a:custGeom>
              <a:avLst/>
              <a:gdLst/>
              <a:ahLst/>
              <a:cxnLst/>
              <a:rect l="l" t="t" r="r" b="b"/>
              <a:pathLst>
                <a:path w="461644" h="175894">
                  <a:moveTo>
                    <a:pt x="0" y="29210"/>
                  </a:moveTo>
                  <a:lnTo>
                    <a:pt x="2297" y="17841"/>
                  </a:lnTo>
                  <a:lnTo>
                    <a:pt x="8572" y="8556"/>
                  </a:lnTo>
                  <a:lnTo>
                    <a:pt x="17895" y="2295"/>
                  </a:lnTo>
                  <a:lnTo>
                    <a:pt x="29337" y="0"/>
                  </a:lnTo>
                  <a:lnTo>
                    <a:pt x="432181" y="0"/>
                  </a:lnTo>
                  <a:lnTo>
                    <a:pt x="443622" y="2295"/>
                  </a:lnTo>
                  <a:lnTo>
                    <a:pt x="452945" y="8556"/>
                  </a:lnTo>
                  <a:lnTo>
                    <a:pt x="459220" y="17841"/>
                  </a:lnTo>
                  <a:lnTo>
                    <a:pt x="461518" y="29210"/>
                  </a:lnTo>
                  <a:lnTo>
                    <a:pt x="461518" y="146431"/>
                  </a:lnTo>
                  <a:lnTo>
                    <a:pt x="459220" y="157872"/>
                  </a:lnTo>
                  <a:lnTo>
                    <a:pt x="452945" y="167195"/>
                  </a:lnTo>
                  <a:lnTo>
                    <a:pt x="443622" y="173470"/>
                  </a:lnTo>
                  <a:lnTo>
                    <a:pt x="432181" y="175768"/>
                  </a:lnTo>
                  <a:lnTo>
                    <a:pt x="29337" y="175768"/>
                  </a:lnTo>
                  <a:lnTo>
                    <a:pt x="17895" y="173470"/>
                  </a:lnTo>
                  <a:lnTo>
                    <a:pt x="8572" y="167195"/>
                  </a:lnTo>
                  <a:lnTo>
                    <a:pt x="2297" y="157872"/>
                  </a:lnTo>
                  <a:lnTo>
                    <a:pt x="0" y="146431"/>
                  </a:lnTo>
                  <a:lnTo>
                    <a:pt x="0" y="29210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561806" y="1846693"/>
            <a:ext cx="807823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338" spc="-49" dirty="0">
                <a:solidFill>
                  <a:srgbClr val="FFFFFF"/>
                </a:solidFill>
                <a:latin typeface="Georgia"/>
                <a:cs typeface="Georgia"/>
              </a:rPr>
              <a:t>y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ulam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459060" y="1392118"/>
            <a:ext cx="1197061" cy="447932"/>
            <a:chOff x="1380299" y="633158"/>
            <a:chExt cx="492125" cy="184150"/>
          </a:xfrm>
        </p:grpSpPr>
        <p:sp>
          <p:nvSpPr>
            <p:cNvPr id="40" name="object 40"/>
            <p:cNvSpPr/>
            <p:nvPr/>
          </p:nvSpPr>
          <p:spPr>
            <a:xfrm>
              <a:off x="1384427" y="637286"/>
              <a:ext cx="483870" cy="175895"/>
            </a:xfrm>
            <a:custGeom>
              <a:avLst/>
              <a:gdLst/>
              <a:ahLst/>
              <a:cxnLst/>
              <a:rect l="l" t="t" r="r" b="b"/>
              <a:pathLst>
                <a:path w="483869" h="175894">
                  <a:moveTo>
                    <a:pt x="454278" y="0"/>
                  </a:moveTo>
                  <a:lnTo>
                    <a:pt x="29210" y="0"/>
                  </a:lnTo>
                  <a:lnTo>
                    <a:pt x="17841" y="2315"/>
                  </a:lnTo>
                  <a:lnTo>
                    <a:pt x="8556" y="8620"/>
                  </a:lnTo>
                  <a:lnTo>
                    <a:pt x="2295" y="17948"/>
                  </a:lnTo>
                  <a:lnTo>
                    <a:pt x="0" y="29337"/>
                  </a:lnTo>
                  <a:lnTo>
                    <a:pt x="0" y="146558"/>
                  </a:lnTo>
                  <a:lnTo>
                    <a:pt x="2295" y="157946"/>
                  </a:lnTo>
                  <a:lnTo>
                    <a:pt x="8556" y="167274"/>
                  </a:lnTo>
                  <a:lnTo>
                    <a:pt x="17841" y="173579"/>
                  </a:lnTo>
                  <a:lnTo>
                    <a:pt x="29210" y="175895"/>
                  </a:lnTo>
                  <a:lnTo>
                    <a:pt x="454278" y="175895"/>
                  </a:lnTo>
                  <a:lnTo>
                    <a:pt x="465720" y="173579"/>
                  </a:lnTo>
                  <a:lnTo>
                    <a:pt x="475043" y="167274"/>
                  </a:lnTo>
                  <a:lnTo>
                    <a:pt x="481318" y="157946"/>
                  </a:lnTo>
                  <a:lnTo>
                    <a:pt x="483615" y="146558"/>
                  </a:lnTo>
                  <a:lnTo>
                    <a:pt x="483615" y="29337"/>
                  </a:lnTo>
                  <a:lnTo>
                    <a:pt x="481318" y="17948"/>
                  </a:lnTo>
                  <a:lnTo>
                    <a:pt x="475043" y="8620"/>
                  </a:lnTo>
                  <a:lnTo>
                    <a:pt x="465720" y="2315"/>
                  </a:lnTo>
                  <a:lnTo>
                    <a:pt x="454278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41" name="object 41"/>
            <p:cNvSpPr/>
            <p:nvPr/>
          </p:nvSpPr>
          <p:spPr>
            <a:xfrm>
              <a:off x="1384427" y="637286"/>
              <a:ext cx="483870" cy="175895"/>
            </a:xfrm>
            <a:custGeom>
              <a:avLst/>
              <a:gdLst/>
              <a:ahLst/>
              <a:cxnLst/>
              <a:rect l="l" t="t" r="r" b="b"/>
              <a:pathLst>
                <a:path w="483869" h="175894">
                  <a:moveTo>
                    <a:pt x="0" y="29337"/>
                  </a:moveTo>
                  <a:lnTo>
                    <a:pt x="2295" y="17948"/>
                  </a:lnTo>
                  <a:lnTo>
                    <a:pt x="8556" y="8620"/>
                  </a:lnTo>
                  <a:lnTo>
                    <a:pt x="17841" y="2315"/>
                  </a:lnTo>
                  <a:lnTo>
                    <a:pt x="29210" y="0"/>
                  </a:lnTo>
                  <a:lnTo>
                    <a:pt x="454278" y="0"/>
                  </a:lnTo>
                  <a:lnTo>
                    <a:pt x="465720" y="2315"/>
                  </a:lnTo>
                  <a:lnTo>
                    <a:pt x="475043" y="8620"/>
                  </a:lnTo>
                  <a:lnTo>
                    <a:pt x="481318" y="17948"/>
                  </a:lnTo>
                  <a:lnTo>
                    <a:pt x="483615" y="29337"/>
                  </a:lnTo>
                  <a:lnTo>
                    <a:pt x="483615" y="146558"/>
                  </a:lnTo>
                  <a:lnTo>
                    <a:pt x="481318" y="157946"/>
                  </a:lnTo>
                  <a:lnTo>
                    <a:pt x="475043" y="167274"/>
                  </a:lnTo>
                  <a:lnTo>
                    <a:pt x="465720" y="173579"/>
                  </a:lnTo>
                  <a:lnTo>
                    <a:pt x="454278" y="175895"/>
                  </a:lnTo>
                  <a:lnTo>
                    <a:pt x="29210" y="175895"/>
                  </a:lnTo>
                  <a:lnTo>
                    <a:pt x="17841" y="173579"/>
                  </a:lnTo>
                  <a:lnTo>
                    <a:pt x="8556" y="167274"/>
                  </a:lnTo>
                  <a:lnTo>
                    <a:pt x="2295" y="157946"/>
                  </a:lnTo>
                  <a:lnTo>
                    <a:pt x="0" y="146558"/>
                  </a:lnTo>
                  <a:lnTo>
                    <a:pt x="0" y="29337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793157" y="1472284"/>
            <a:ext cx="537516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338" dirty="0">
                <a:solidFill>
                  <a:srgbClr val="FFFFFF"/>
                </a:solidFill>
                <a:latin typeface="Georgia"/>
                <a:cs typeface="Georgia"/>
              </a:rPr>
              <a:t>aliz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635422" y="1018017"/>
            <a:ext cx="1143000" cy="447932"/>
            <a:chOff x="1863915" y="479361"/>
            <a:chExt cx="469900" cy="184150"/>
          </a:xfrm>
        </p:grpSpPr>
        <p:sp>
          <p:nvSpPr>
            <p:cNvPr id="44" name="object 44"/>
            <p:cNvSpPr/>
            <p:nvPr/>
          </p:nvSpPr>
          <p:spPr>
            <a:xfrm>
              <a:off x="1868043" y="483489"/>
              <a:ext cx="461645" cy="175895"/>
            </a:xfrm>
            <a:custGeom>
              <a:avLst/>
              <a:gdLst/>
              <a:ahLst/>
              <a:cxnLst/>
              <a:rect l="l" t="t" r="r" b="b"/>
              <a:pathLst>
                <a:path w="461644" h="175895">
                  <a:moveTo>
                    <a:pt x="432181" y="0"/>
                  </a:moveTo>
                  <a:lnTo>
                    <a:pt x="29337" y="0"/>
                  </a:lnTo>
                  <a:lnTo>
                    <a:pt x="17895" y="2297"/>
                  </a:lnTo>
                  <a:lnTo>
                    <a:pt x="8572" y="8572"/>
                  </a:lnTo>
                  <a:lnTo>
                    <a:pt x="2297" y="17895"/>
                  </a:lnTo>
                  <a:lnTo>
                    <a:pt x="0" y="29337"/>
                  </a:lnTo>
                  <a:lnTo>
                    <a:pt x="0" y="146558"/>
                  </a:lnTo>
                  <a:lnTo>
                    <a:pt x="2297" y="157926"/>
                  </a:lnTo>
                  <a:lnTo>
                    <a:pt x="8572" y="167211"/>
                  </a:lnTo>
                  <a:lnTo>
                    <a:pt x="17895" y="173472"/>
                  </a:lnTo>
                  <a:lnTo>
                    <a:pt x="29337" y="175768"/>
                  </a:lnTo>
                  <a:lnTo>
                    <a:pt x="432181" y="175768"/>
                  </a:lnTo>
                  <a:lnTo>
                    <a:pt x="443622" y="173472"/>
                  </a:lnTo>
                  <a:lnTo>
                    <a:pt x="452945" y="167211"/>
                  </a:lnTo>
                  <a:lnTo>
                    <a:pt x="459220" y="157926"/>
                  </a:lnTo>
                  <a:lnTo>
                    <a:pt x="461518" y="146558"/>
                  </a:lnTo>
                  <a:lnTo>
                    <a:pt x="461518" y="29337"/>
                  </a:lnTo>
                  <a:lnTo>
                    <a:pt x="459220" y="17895"/>
                  </a:lnTo>
                  <a:lnTo>
                    <a:pt x="452945" y="8572"/>
                  </a:lnTo>
                  <a:lnTo>
                    <a:pt x="443622" y="2297"/>
                  </a:lnTo>
                  <a:lnTo>
                    <a:pt x="432181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45" name="object 45"/>
            <p:cNvSpPr/>
            <p:nvPr/>
          </p:nvSpPr>
          <p:spPr>
            <a:xfrm>
              <a:off x="1868043" y="483489"/>
              <a:ext cx="461645" cy="175895"/>
            </a:xfrm>
            <a:custGeom>
              <a:avLst/>
              <a:gdLst/>
              <a:ahLst/>
              <a:cxnLst/>
              <a:rect l="l" t="t" r="r" b="b"/>
              <a:pathLst>
                <a:path w="461644" h="175895">
                  <a:moveTo>
                    <a:pt x="0" y="29337"/>
                  </a:moveTo>
                  <a:lnTo>
                    <a:pt x="2297" y="17895"/>
                  </a:lnTo>
                  <a:lnTo>
                    <a:pt x="8572" y="8572"/>
                  </a:lnTo>
                  <a:lnTo>
                    <a:pt x="17895" y="2297"/>
                  </a:lnTo>
                  <a:lnTo>
                    <a:pt x="29337" y="0"/>
                  </a:lnTo>
                  <a:lnTo>
                    <a:pt x="432181" y="0"/>
                  </a:lnTo>
                  <a:lnTo>
                    <a:pt x="443622" y="2297"/>
                  </a:lnTo>
                  <a:lnTo>
                    <a:pt x="452945" y="8572"/>
                  </a:lnTo>
                  <a:lnTo>
                    <a:pt x="459220" y="17895"/>
                  </a:lnTo>
                  <a:lnTo>
                    <a:pt x="461518" y="29337"/>
                  </a:lnTo>
                  <a:lnTo>
                    <a:pt x="461518" y="146558"/>
                  </a:lnTo>
                  <a:lnTo>
                    <a:pt x="459220" y="157926"/>
                  </a:lnTo>
                  <a:lnTo>
                    <a:pt x="452945" y="167211"/>
                  </a:lnTo>
                  <a:lnTo>
                    <a:pt x="443622" y="173472"/>
                  </a:lnTo>
                  <a:lnTo>
                    <a:pt x="432181" y="175768"/>
                  </a:lnTo>
                  <a:lnTo>
                    <a:pt x="29337" y="175768"/>
                  </a:lnTo>
                  <a:lnTo>
                    <a:pt x="17895" y="173472"/>
                  </a:lnTo>
                  <a:lnTo>
                    <a:pt x="8572" y="167211"/>
                  </a:lnTo>
                  <a:lnTo>
                    <a:pt x="2297" y="157926"/>
                  </a:lnTo>
                  <a:lnTo>
                    <a:pt x="0" y="146558"/>
                  </a:lnTo>
                  <a:lnTo>
                    <a:pt x="0" y="29337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937393" y="1097874"/>
            <a:ext cx="548331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spc="-97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en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338" spc="12" dirty="0">
                <a:solidFill>
                  <a:srgbClr val="FFFFFF"/>
                </a:solidFill>
                <a:latin typeface="Georgia"/>
                <a:cs typeface="Georgia"/>
              </a:rPr>
              <a:t>ez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7758571" y="591011"/>
            <a:ext cx="1143000" cy="447932"/>
            <a:chOff x="2325654" y="303814"/>
            <a:chExt cx="469900" cy="184150"/>
          </a:xfrm>
        </p:grpSpPr>
        <p:sp>
          <p:nvSpPr>
            <p:cNvPr id="48" name="object 48"/>
            <p:cNvSpPr/>
            <p:nvPr/>
          </p:nvSpPr>
          <p:spPr>
            <a:xfrm>
              <a:off x="2329561" y="307721"/>
              <a:ext cx="461645" cy="175895"/>
            </a:xfrm>
            <a:custGeom>
              <a:avLst/>
              <a:gdLst/>
              <a:ahLst/>
              <a:cxnLst/>
              <a:rect l="l" t="t" r="r" b="b"/>
              <a:pathLst>
                <a:path w="461644" h="175895">
                  <a:moveTo>
                    <a:pt x="432180" y="0"/>
                  </a:moveTo>
                  <a:lnTo>
                    <a:pt x="29337" y="0"/>
                  </a:lnTo>
                  <a:lnTo>
                    <a:pt x="17895" y="2295"/>
                  </a:lnTo>
                  <a:lnTo>
                    <a:pt x="8572" y="8556"/>
                  </a:lnTo>
                  <a:lnTo>
                    <a:pt x="2297" y="17841"/>
                  </a:lnTo>
                  <a:lnTo>
                    <a:pt x="0" y="29209"/>
                  </a:lnTo>
                  <a:lnTo>
                    <a:pt x="0" y="146430"/>
                  </a:lnTo>
                  <a:lnTo>
                    <a:pt x="2297" y="157872"/>
                  </a:lnTo>
                  <a:lnTo>
                    <a:pt x="8572" y="167195"/>
                  </a:lnTo>
                  <a:lnTo>
                    <a:pt x="17895" y="173470"/>
                  </a:lnTo>
                  <a:lnTo>
                    <a:pt x="29337" y="175767"/>
                  </a:lnTo>
                  <a:lnTo>
                    <a:pt x="432180" y="175767"/>
                  </a:lnTo>
                  <a:lnTo>
                    <a:pt x="443622" y="173470"/>
                  </a:lnTo>
                  <a:lnTo>
                    <a:pt x="452945" y="167195"/>
                  </a:lnTo>
                  <a:lnTo>
                    <a:pt x="459220" y="157872"/>
                  </a:lnTo>
                  <a:lnTo>
                    <a:pt x="461517" y="146430"/>
                  </a:lnTo>
                  <a:lnTo>
                    <a:pt x="461517" y="29209"/>
                  </a:lnTo>
                  <a:lnTo>
                    <a:pt x="459220" y="17841"/>
                  </a:lnTo>
                  <a:lnTo>
                    <a:pt x="452945" y="8556"/>
                  </a:lnTo>
                  <a:lnTo>
                    <a:pt x="443622" y="2295"/>
                  </a:lnTo>
                  <a:lnTo>
                    <a:pt x="432180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49" name="object 49"/>
            <p:cNvSpPr/>
            <p:nvPr/>
          </p:nvSpPr>
          <p:spPr>
            <a:xfrm>
              <a:off x="2329561" y="307721"/>
              <a:ext cx="461645" cy="175895"/>
            </a:xfrm>
            <a:custGeom>
              <a:avLst/>
              <a:gdLst/>
              <a:ahLst/>
              <a:cxnLst/>
              <a:rect l="l" t="t" r="r" b="b"/>
              <a:pathLst>
                <a:path w="461644" h="175895">
                  <a:moveTo>
                    <a:pt x="0" y="29209"/>
                  </a:moveTo>
                  <a:lnTo>
                    <a:pt x="2297" y="17841"/>
                  </a:lnTo>
                  <a:lnTo>
                    <a:pt x="8572" y="8556"/>
                  </a:lnTo>
                  <a:lnTo>
                    <a:pt x="17895" y="2295"/>
                  </a:lnTo>
                  <a:lnTo>
                    <a:pt x="29337" y="0"/>
                  </a:lnTo>
                  <a:lnTo>
                    <a:pt x="432180" y="0"/>
                  </a:lnTo>
                  <a:lnTo>
                    <a:pt x="443622" y="2295"/>
                  </a:lnTo>
                  <a:lnTo>
                    <a:pt x="452945" y="8556"/>
                  </a:lnTo>
                  <a:lnTo>
                    <a:pt x="459220" y="17841"/>
                  </a:lnTo>
                  <a:lnTo>
                    <a:pt x="461517" y="29209"/>
                  </a:lnTo>
                  <a:lnTo>
                    <a:pt x="461517" y="146430"/>
                  </a:lnTo>
                  <a:lnTo>
                    <a:pt x="459220" y="157872"/>
                  </a:lnTo>
                  <a:lnTo>
                    <a:pt x="452945" y="167195"/>
                  </a:lnTo>
                  <a:lnTo>
                    <a:pt x="443622" y="173470"/>
                  </a:lnTo>
                  <a:lnTo>
                    <a:pt x="432180" y="175767"/>
                  </a:lnTo>
                  <a:lnTo>
                    <a:pt x="29337" y="175767"/>
                  </a:lnTo>
                  <a:lnTo>
                    <a:pt x="17895" y="173470"/>
                  </a:lnTo>
                  <a:lnTo>
                    <a:pt x="8572" y="167195"/>
                  </a:lnTo>
                  <a:lnTo>
                    <a:pt x="2297" y="157872"/>
                  </a:lnTo>
                  <a:lnTo>
                    <a:pt x="0" y="146430"/>
                  </a:lnTo>
                  <a:lnTo>
                    <a:pt x="0" y="29209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871562" y="696590"/>
            <a:ext cx="923668" cy="190272"/>
          </a:xfrm>
          <a:prstGeom prst="rect">
            <a:avLst/>
          </a:prstGeom>
        </p:spPr>
        <p:txBody>
          <a:bodyPr vert="horz" wrap="square" lIns="0" tIns="40159" rIns="0" bIns="0" rtlCol="0">
            <a:spAutoFit/>
          </a:bodyPr>
          <a:lstStyle/>
          <a:p>
            <a:pPr marL="30891">
              <a:spcBef>
                <a:spcPts val="316"/>
              </a:spcBef>
            </a:pP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Değerlendirme</a:t>
            </a:r>
            <a:endParaRPr sz="973">
              <a:latin typeface="Georgia"/>
              <a:cs typeface="Georgia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2339751" y="617400"/>
            <a:ext cx="3029877" cy="709861"/>
          </a:xfrm>
          <a:prstGeom prst="rect">
            <a:avLst/>
          </a:prstGeom>
        </p:spPr>
        <p:txBody>
          <a:bodyPr vert="horz" wrap="square" lIns="0" tIns="32436" rIns="0" bIns="0" rtlCol="0" anchor="ctr">
            <a:spAutoFit/>
          </a:bodyPr>
          <a:lstStyle/>
          <a:p>
            <a:pPr marL="30891">
              <a:spcBef>
                <a:spcPts val="255"/>
              </a:spcBef>
            </a:pPr>
            <a:r>
              <a:rPr spc="24" dirty="0">
                <a:solidFill>
                  <a:srgbClr val="083762"/>
                </a:solidFill>
              </a:rPr>
              <a:t>Bilişsel Alan</a:t>
            </a:r>
            <a:endParaRPr sz="2676" dirty="0"/>
          </a:p>
        </p:txBody>
      </p:sp>
      <p:sp>
        <p:nvSpPr>
          <p:cNvPr id="53" name="Veri Yer Tutucusu 52">
            <a:extLst>
              <a:ext uri="{FF2B5EF4-FFF2-40B4-BE49-F238E27FC236}">
                <a16:creationId xmlns:a16="http://schemas.microsoft.com/office/drawing/2014/main" id="{90F795F9-94F0-413B-BEBF-797F5BCF3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BA0A-8B5C-49E3-8AD8-5A8FBF2740B9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Slayt Numarası Yer Tutucusu 53">
            <a:extLst>
              <a:ext uri="{FF2B5EF4-FFF2-40B4-BE49-F238E27FC236}">
                <a16:creationId xmlns:a16="http://schemas.microsoft.com/office/drawing/2014/main" id="{5188C248-4176-4370-9EE6-B38B462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24</a:t>
            </a:fld>
            <a:endParaRPr lang="en-US"/>
          </a:p>
        </p:txBody>
      </p:sp>
      <p:pic>
        <p:nvPicPr>
          <p:cNvPr id="55" name="İçerik Yer Tutucusu 4">
            <a:extLst>
              <a:ext uri="{FF2B5EF4-FFF2-40B4-BE49-F238E27FC236}">
                <a16:creationId xmlns:a16="http://schemas.microsoft.com/office/drawing/2014/main" id="{11C1618B-4C00-42E6-8EEB-9DBC8BB83B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5776" y="315066"/>
            <a:ext cx="5951323" cy="814672"/>
          </a:xfrm>
          <a:prstGeom prst="rect">
            <a:avLst/>
          </a:prstGeom>
        </p:spPr>
        <p:txBody>
          <a:bodyPr vert="horz" wrap="square" lIns="0" tIns="44793" rIns="0" bIns="0" rtlCol="0" anchor="ctr">
            <a:spAutoFit/>
          </a:bodyPr>
          <a:lstStyle/>
          <a:p>
            <a:pPr marR="12357" indent="30163" algn="ctr">
              <a:lnSpc>
                <a:spcPts val="3041"/>
              </a:lnSpc>
              <a:spcBef>
                <a:spcPts val="353"/>
              </a:spcBef>
            </a:pPr>
            <a:r>
              <a:rPr sz="2554" b="1" spc="-12" dirty="0">
                <a:latin typeface="Liberation Sans Narrow"/>
                <a:cs typeface="Liberation Sans Narrow"/>
              </a:rPr>
              <a:t>Duyuşsal (Duygu – Durumsal) Alanda Öğrenim  Çıktılarının</a:t>
            </a:r>
            <a:r>
              <a:rPr sz="2554" b="1" spc="-61" dirty="0">
                <a:latin typeface="Liberation Sans Narrow"/>
                <a:cs typeface="Liberation Sans Narrow"/>
              </a:rPr>
              <a:t> </a:t>
            </a:r>
            <a:r>
              <a:rPr sz="2554" b="1" spc="-24" dirty="0">
                <a:latin typeface="Liberation Sans Narrow"/>
                <a:cs typeface="Liberation Sans Narrow"/>
              </a:rPr>
              <a:t>Yazılması</a:t>
            </a:r>
            <a:endParaRPr sz="2554" dirty="0">
              <a:latin typeface="Liberation Sans Narrow"/>
              <a:cs typeface="Liberation Sans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97590" y="1347714"/>
            <a:ext cx="596829" cy="848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6" name="object 6"/>
          <p:cNvSpPr txBox="1"/>
          <p:nvPr/>
        </p:nvSpPr>
        <p:spPr>
          <a:xfrm>
            <a:off x="3212842" y="1527506"/>
            <a:ext cx="172995" cy="397721"/>
          </a:xfrm>
          <a:prstGeom prst="rect">
            <a:avLst/>
          </a:prstGeom>
        </p:spPr>
        <p:txBody>
          <a:bodyPr vert="horz" wrap="square" lIns="0" tIns="41704" rIns="0" bIns="0" rtlCol="0">
            <a:spAutoFit/>
          </a:bodyPr>
          <a:lstStyle/>
          <a:p>
            <a:pPr marL="30891">
              <a:spcBef>
                <a:spcPts val="328"/>
              </a:spcBef>
            </a:pPr>
            <a:r>
              <a:rPr sz="2311" b="1" spc="-292" dirty="0">
                <a:latin typeface="Times New Roman"/>
                <a:cs typeface="Times New Roman"/>
              </a:rPr>
              <a:t>1</a:t>
            </a:r>
            <a:endParaRPr sz="2311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68471" y="1355128"/>
            <a:ext cx="4737581" cy="556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8" name="object 8"/>
          <p:cNvSpPr txBox="1"/>
          <p:nvPr/>
        </p:nvSpPr>
        <p:spPr>
          <a:xfrm>
            <a:off x="3722190" y="1385094"/>
            <a:ext cx="3010050" cy="411443"/>
          </a:xfrm>
          <a:prstGeom prst="rect">
            <a:avLst/>
          </a:prstGeom>
        </p:spPr>
        <p:txBody>
          <a:bodyPr vert="horz" wrap="square" lIns="0" tIns="41704" rIns="0" bIns="0" rtlCol="0">
            <a:spAutoFit/>
          </a:bodyPr>
          <a:lstStyle/>
          <a:p>
            <a:pPr marL="245587" indent="-216240">
              <a:spcBef>
                <a:spcPts val="328"/>
              </a:spcBef>
              <a:buFont typeface="Liberation Sans Narrow"/>
              <a:buChar char="•"/>
              <a:tabLst>
                <a:tab pos="247132" algn="l"/>
              </a:tabLst>
            </a:pPr>
            <a:r>
              <a:rPr sz="2400" b="1" spc="36" dirty="0">
                <a:latin typeface="Liberation Sans Narrow"/>
                <a:cs typeface="Liberation Sans Narrow"/>
              </a:rPr>
              <a:t>Alma</a:t>
            </a:r>
            <a:r>
              <a:rPr sz="2400" b="1" spc="-73" dirty="0">
                <a:latin typeface="Liberation Sans Narrow"/>
                <a:cs typeface="Liberation Sans Narrow"/>
              </a:rPr>
              <a:t> </a:t>
            </a:r>
            <a:r>
              <a:rPr sz="2400" b="1" spc="24" dirty="0">
                <a:latin typeface="Liberation Sans Narrow"/>
                <a:cs typeface="Liberation Sans Narrow"/>
              </a:rPr>
              <a:t>/Algılama</a:t>
            </a:r>
            <a:endParaRPr sz="2400" dirty="0">
              <a:latin typeface="Liberation Sans Narrow"/>
              <a:cs typeface="Liberation Sans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97590" y="2074291"/>
            <a:ext cx="596829" cy="848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0" name="object 10"/>
          <p:cNvSpPr txBox="1"/>
          <p:nvPr/>
        </p:nvSpPr>
        <p:spPr>
          <a:xfrm>
            <a:off x="3194307" y="2252536"/>
            <a:ext cx="210065" cy="397721"/>
          </a:xfrm>
          <a:prstGeom prst="rect">
            <a:avLst/>
          </a:prstGeom>
        </p:spPr>
        <p:txBody>
          <a:bodyPr vert="horz" wrap="square" lIns="0" tIns="41704" rIns="0" bIns="0" rtlCol="0">
            <a:spAutoFit/>
          </a:bodyPr>
          <a:lstStyle/>
          <a:p>
            <a:pPr marL="30891">
              <a:spcBef>
                <a:spcPts val="328"/>
              </a:spcBef>
            </a:pPr>
            <a:r>
              <a:rPr sz="2311" b="1" dirty="0">
                <a:latin typeface="Times New Roman"/>
                <a:cs typeface="Times New Roman"/>
              </a:rPr>
              <a:t>2</a:t>
            </a:r>
            <a:endParaRPr sz="2311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68471" y="2081705"/>
            <a:ext cx="4737581" cy="5560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2" name="object 12"/>
          <p:cNvSpPr txBox="1"/>
          <p:nvPr/>
        </p:nvSpPr>
        <p:spPr>
          <a:xfrm>
            <a:off x="3722188" y="2110124"/>
            <a:ext cx="4450212" cy="397721"/>
          </a:xfrm>
          <a:prstGeom prst="rect">
            <a:avLst/>
          </a:prstGeom>
        </p:spPr>
        <p:txBody>
          <a:bodyPr vert="horz" wrap="square" lIns="0" tIns="41704" rIns="0" bIns="0" rtlCol="0">
            <a:spAutoFit/>
          </a:bodyPr>
          <a:lstStyle/>
          <a:p>
            <a:pPr marL="245587" indent="-216240">
              <a:spcBef>
                <a:spcPts val="328"/>
              </a:spcBef>
              <a:buFont typeface="Liberation Sans Narrow"/>
              <a:buChar char="•"/>
              <a:tabLst>
                <a:tab pos="247132" algn="l"/>
              </a:tabLst>
            </a:pPr>
            <a:r>
              <a:rPr sz="2311" b="1" spc="12" dirty="0">
                <a:latin typeface="Liberation Sans Narrow"/>
                <a:cs typeface="Liberation Sans Narrow"/>
              </a:rPr>
              <a:t>Yanıtlama </a:t>
            </a:r>
            <a:r>
              <a:rPr sz="2311" b="1" dirty="0">
                <a:latin typeface="Liberation Sans Narrow"/>
                <a:cs typeface="Liberation Sans Narrow"/>
              </a:rPr>
              <a:t>/Tepkide</a:t>
            </a:r>
            <a:r>
              <a:rPr sz="2311" b="1" spc="36" dirty="0">
                <a:latin typeface="Liberation Sans Narrow"/>
                <a:cs typeface="Liberation Sans Narrow"/>
              </a:rPr>
              <a:t> bulunma</a:t>
            </a:r>
            <a:endParaRPr sz="2311" dirty="0">
              <a:latin typeface="Liberation Sans Narrow"/>
              <a:cs typeface="Liberation Sans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97590" y="2797161"/>
            <a:ext cx="596829" cy="852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4" name="object 14"/>
          <p:cNvSpPr txBox="1"/>
          <p:nvPr/>
        </p:nvSpPr>
        <p:spPr>
          <a:xfrm>
            <a:off x="3198015" y="2976829"/>
            <a:ext cx="202342" cy="397721"/>
          </a:xfrm>
          <a:prstGeom prst="rect">
            <a:avLst/>
          </a:prstGeom>
        </p:spPr>
        <p:txBody>
          <a:bodyPr vert="horz" wrap="square" lIns="0" tIns="41704" rIns="0" bIns="0" rtlCol="0">
            <a:spAutoFit/>
          </a:bodyPr>
          <a:lstStyle/>
          <a:p>
            <a:pPr marL="30891">
              <a:spcBef>
                <a:spcPts val="328"/>
              </a:spcBef>
            </a:pPr>
            <a:r>
              <a:rPr sz="2311" b="1" spc="-61" dirty="0">
                <a:latin typeface="Times New Roman"/>
                <a:cs typeface="Times New Roman"/>
              </a:rPr>
              <a:t>3</a:t>
            </a:r>
            <a:endParaRPr sz="2311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68471" y="2804575"/>
            <a:ext cx="4737581" cy="5560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6" name="object 16"/>
          <p:cNvSpPr txBox="1"/>
          <p:nvPr/>
        </p:nvSpPr>
        <p:spPr>
          <a:xfrm>
            <a:off x="3722190" y="2835159"/>
            <a:ext cx="4378202" cy="397721"/>
          </a:xfrm>
          <a:prstGeom prst="rect">
            <a:avLst/>
          </a:prstGeom>
        </p:spPr>
        <p:txBody>
          <a:bodyPr vert="horz" wrap="square" lIns="0" tIns="41704" rIns="0" bIns="0" rtlCol="0">
            <a:spAutoFit/>
          </a:bodyPr>
          <a:lstStyle/>
          <a:p>
            <a:pPr marL="245587" indent="-216240">
              <a:spcBef>
                <a:spcPts val="328"/>
              </a:spcBef>
              <a:buFont typeface="Liberation Sans Narrow"/>
              <a:buChar char="•"/>
              <a:tabLst>
                <a:tab pos="247132" algn="l"/>
              </a:tabLst>
            </a:pPr>
            <a:r>
              <a:rPr sz="2311" b="1" spc="24" dirty="0">
                <a:latin typeface="Liberation Sans Narrow"/>
                <a:cs typeface="Liberation Sans Narrow"/>
              </a:rPr>
              <a:t>Değer </a:t>
            </a:r>
            <a:r>
              <a:rPr sz="2311" b="1" spc="36" dirty="0">
                <a:latin typeface="Liberation Sans Narrow"/>
                <a:cs typeface="Liberation Sans Narrow"/>
              </a:rPr>
              <a:t>biçme </a:t>
            </a:r>
            <a:r>
              <a:rPr sz="2311" b="1" spc="12" dirty="0">
                <a:latin typeface="Liberation Sans Narrow"/>
                <a:cs typeface="Liberation Sans Narrow"/>
              </a:rPr>
              <a:t>/ </a:t>
            </a:r>
            <a:r>
              <a:rPr sz="2311" b="1" spc="24" dirty="0">
                <a:latin typeface="Liberation Sans Narrow"/>
                <a:cs typeface="Liberation Sans Narrow"/>
              </a:rPr>
              <a:t>Değer</a:t>
            </a:r>
            <a:r>
              <a:rPr sz="2311" b="1" spc="-12" dirty="0">
                <a:latin typeface="Liberation Sans Narrow"/>
                <a:cs typeface="Liberation Sans Narrow"/>
              </a:rPr>
              <a:t> </a:t>
            </a:r>
            <a:r>
              <a:rPr sz="2311" b="1" spc="24" dirty="0">
                <a:latin typeface="Liberation Sans Narrow"/>
                <a:cs typeface="Liberation Sans Narrow"/>
              </a:rPr>
              <a:t>verme</a:t>
            </a:r>
            <a:endParaRPr sz="2311" dirty="0">
              <a:latin typeface="Liberation Sans Narrow"/>
              <a:cs typeface="Liberation Sans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97590" y="3523739"/>
            <a:ext cx="596829" cy="8489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8" name="object 18"/>
          <p:cNvSpPr txBox="1"/>
          <p:nvPr/>
        </p:nvSpPr>
        <p:spPr>
          <a:xfrm>
            <a:off x="3186893" y="3701986"/>
            <a:ext cx="222422" cy="396161"/>
          </a:xfrm>
          <a:prstGeom prst="rect">
            <a:avLst/>
          </a:prstGeom>
        </p:spPr>
        <p:txBody>
          <a:bodyPr vert="horz" wrap="square" lIns="0" tIns="40159" rIns="0" bIns="0" rtlCol="0">
            <a:spAutoFit/>
          </a:bodyPr>
          <a:lstStyle/>
          <a:p>
            <a:pPr marL="30891">
              <a:spcBef>
                <a:spcPts val="316"/>
              </a:spcBef>
            </a:pPr>
            <a:r>
              <a:rPr sz="2311" b="1" spc="97" dirty="0">
                <a:latin typeface="Times New Roman"/>
                <a:cs typeface="Times New Roman"/>
              </a:rPr>
              <a:t>4</a:t>
            </a:r>
            <a:endParaRPr sz="2311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68471" y="3531153"/>
            <a:ext cx="4737581" cy="5560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20" name="object 20"/>
          <p:cNvSpPr txBox="1"/>
          <p:nvPr/>
        </p:nvSpPr>
        <p:spPr>
          <a:xfrm>
            <a:off x="3722190" y="3560191"/>
            <a:ext cx="2938042" cy="396161"/>
          </a:xfrm>
          <a:prstGeom prst="rect">
            <a:avLst/>
          </a:prstGeom>
        </p:spPr>
        <p:txBody>
          <a:bodyPr vert="horz" wrap="square" lIns="0" tIns="40159" rIns="0" bIns="0" rtlCol="0">
            <a:spAutoFit/>
          </a:bodyPr>
          <a:lstStyle/>
          <a:p>
            <a:pPr marL="245587" indent="-216240">
              <a:spcBef>
                <a:spcPts val="316"/>
              </a:spcBef>
              <a:buFont typeface="Liberation Sans Narrow"/>
              <a:buChar char="•"/>
              <a:tabLst>
                <a:tab pos="247132" algn="l"/>
              </a:tabLst>
            </a:pPr>
            <a:r>
              <a:rPr sz="2311" b="1" spc="24" dirty="0">
                <a:latin typeface="Liberation Sans Narrow"/>
                <a:cs typeface="Liberation Sans Narrow"/>
              </a:rPr>
              <a:t>Organize</a:t>
            </a:r>
            <a:r>
              <a:rPr sz="2311" b="1" spc="-61" dirty="0">
                <a:latin typeface="Liberation Sans Narrow"/>
                <a:cs typeface="Liberation Sans Narrow"/>
              </a:rPr>
              <a:t> </a:t>
            </a:r>
            <a:r>
              <a:rPr sz="2311" b="1" spc="24" dirty="0">
                <a:latin typeface="Liberation Sans Narrow"/>
                <a:cs typeface="Liberation Sans Narrow"/>
              </a:rPr>
              <a:t>etme</a:t>
            </a:r>
            <a:endParaRPr sz="2311" dirty="0">
              <a:latin typeface="Liberation Sans Narrow"/>
              <a:cs typeface="Liberation Sans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97590" y="4250316"/>
            <a:ext cx="596829" cy="8489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22" name="object 22"/>
          <p:cNvSpPr txBox="1"/>
          <p:nvPr/>
        </p:nvSpPr>
        <p:spPr>
          <a:xfrm>
            <a:off x="3198014" y="4427016"/>
            <a:ext cx="203886" cy="396161"/>
          </a:xfrm>
          <a:prstGeom prst="rect">
            <a:avLst/>
          </a:prstGeom>
        </p:spPr>
        <p:txBody>
          <a:bodyPr vert="horz" wrap="square" lIns="0" tIns="40159" rIns="0" bIns="0" rtlCol="0">
            <a:spAutoFit/>
          </a:bodyPr>
          <a:lstStyle/>
          <a:p>
            <a:pPr marL="30891">
              <a:spcBef>
                <a:spcPts val="316"/>
              </a:spcBef>
            </a:pPr>
            <a:r>
              <a:rPr sz="2311" b="1" spc="-49" dirty="0">
                <a:latin typeface="Times New Roman"/>
                <a:cs typeface="Times New Roman"/>
              </a:rPr>
              <a:t>5</a:t>
            </a:r>
            <a:endParaRPr sz="2311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68471" y="4254023"/>
            <a:ext cx="4737581" cy="55605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24" name="object 24"/>
          <p:cNvSpPr txBox="1"/>
          <p:nvPr/>
        </p:nvSpPr>
        <p:spPr>
          <a:xfrm>
            <a:off x="3722188" y="4284792"/>
            <a:ext cx="4378203" cy="397721"/>
          </a:xfrm>
          <a:prstGeom prst="rect">
            <a:avLst/>
          </a:prstGeom>
        </p:spPr>
        <p:txBody>
          <a:bodyPr vert="horz" wrap="square" lIns="0" tIns="41704" rIns="0" bIns="0" rtlCol="0">
            <a:spAutoFit/>
          </a:bodyPr>
          <a:lstStyle/>
          <a:p>
            <a:pPr marL="245587" indent="-216240">
              <a:spcBef>
                <a:spcPts val="328"/>
              </a:spcBef>
              <a:buFont typeface="Liberation Sans Narrow"/>
              <a:buChar char="•"/>
              <a:tabLst>
                <a:tab pos="247132" algn="l"/>
              </a:tabLst>
            </a:pPr>
            <a:r>
              <a:rPr sz="2311" b="1" spc="24" dirty="0">
                <a:latin typeface="Liberation Sans Narrow"/>
                <a:cs typeface="Liberation Sans Narrow"/>
              </a:rPr>
              <a:t>Belirleme /Karakterize</a:t>
            </a:r>
            <a:r>
              <a:rPr sz="2311" b="1" spc="-49" dirty="0">
                <a:latin typeface="Liberation Sans Narrow"/>
                <a:cs typeface="Liberation Sans Narrow"/>
              </a:rPr>
              <a:t> </a:t>
            </a:r>
            <a:r>
              <a:rPr sz="2311" b="1" spc="24" dirty="0">
                <a:latin typeface="Liberation Sans Narrow"/>
                <a:cs typeface="Liberation Sans Narrow"/>
              </a:rPr>
              <a:t>etme-</a:t>
            </a:r>
            <a:endParaRPr sz="2311" dirty="0">
              <a:latin typeface="Liberation Sans Narrow"/>
              <a:cs typeface="Liberation Sans Narrow"/>
            </a:endParaRPr>
          </a:p>
        </p:txBody>
      </p:sp>
      <p:sp>
        <p:nvSpPr>
          <p:cNvPr id="25" name="Veri Yer Tutucusu 24">
            <a:extLst>
              <a:ext uri="{FF2B5EF4-FFF2-40B4-BE49-F238E27FC236}">
                <a16:creationId xmlns:a16="http://schemas.microsoft.com/office/drawing/2014/main" id="{33FA6F32-2EEA-4FA0-8606-F088F78E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434F-B9C8-4A97-A226-0B45459ACEE2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Slayt Numarası Yer Tutucusu 25">
            <a:extLst>
              <a:ext uri="{FF2B5EF4-FFF2-40B4-BE49-F238E27FC236}">
                <a16:creationId xmlns:a16="http://schemas.microsoft.com/office/drawing/2014/main" id="{68DC6262-13B9-4932-BEE0-8A04544A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25</a:t>
            </a:fld>
            <a:endParaRPr lang="en-US"/>
          </a:p>
        </p:txBody>
      </p:sp>
      <p:pic>
        <p:nvPicPr>
          <p:cNvPr id="27" name="İçerik Yer Tutucusu 4">
            <a:extLst>
              <a:ext uri="{FF2B5EF4-FFF2-40B4-BE49-F238E27FC236}">
                <a16:creationId xmlns:a16="http://schemas.microsoft.com/office/drawing/2014/main" id="{BB888848-1A69-413C-AA7F-E82E36A9357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555776" y="1563638"/>
            <a:ext cx="5968314" cy="3094371"/>
          </a:xfrm>
          <a:prstGeom prst="rect">
            <a:avLst/>
          </a:prstGeom>
        </p:spPr>
        <p:txBody>
          <a:bodyPr vert="horz" wrap="square" lIns="0" tIns="61784" rIns="0" bIns="0" rtlCol="0">
            <a:spAutoFit/>
          </a:bodyPr>
          <a:lstStyle/>
          <a:p>
            <a:pPr marL="460283" marR="234775" indent="-430936" algn="just">
              <a:lnSpc>
                <a:spcPct val="91400"/>
              </a:lnSpc>
              <a:spcBef>
                <a:spcPts val="486"/>
              </a:spcBef>
              <a:buClr>
                <a:srgbClr val="0AD0D9"/>
              </a:buClr>
              <a:buSzPct val="94117"/>
              <a:buAutoNum type="arabicPeriod"/>
              <a:tabLst>
                <a:tab pos="461828" algn="l"/>
              </a:tabLst>
            </a:pPr>
            <a:r>
              <a:rPr sz="2068" spc="12" dirty="0">
                <a:solidFill>
                  <a:srgbClr val="FF0000"/>
                </a:solidFill>
                <a:latin typeface="Carlito"/>
                <a:cs typeface="Carlito"/>
              </a:rPr>
              <a:t>Alma </a:t>
            </a:r>
            <a:r>
              <a:rPr sz="2068" dirty="0">
                <a:solidFill>
                  <a:srgbClr val="FF0000"/>
                </a:solidFill>
                <a:latin typeface="Carlito"/>
                <a:cs typeface="Carlito"/>
              </a:rPr>
              <a:t>/Algılama: </a:t>
            </a:r>
            <a:r>
              <a:rPr sz="2068" dirty="0">
                <a:latin typeface="Carlito"/>
                <a:cs typeface="Carlito"/>
              </a:rPr>
              <a:t>Bilgi almaya yönelik istekle  ilişkilidir </a:t>
            </a:r>
            <a:r>
              <a:rPr sz="2068" spc="12" dirty="0">
                <a:latin typeface="Carlito"/>
                <a:cs typeface="Carlito"/>
              </a:rPr>
              <a:t>(örneğin </a:t>
            </a:r>
            <a:r>
              <a:rPr sz="2068" dirty="0">
                <a:latin typeface="Carlito"/>
                <a:cs typeface="Carlito"/>
              </a:rPr>
              <a:t>birey diğerlerini </a:t>
            </a:r>
            <a:r>
              <a:rPr sz="2068" spc="-12" dirty="0">
                <a:latin typeface="Carlito"/>
                <a:cs typeface="Carlito"/>
              </a:rPr>
              <a:t>saygı </a:t>
            </a:r>
            <a:r>
              <a:rPr sz="2068" dirty="0">
                <a:latin typeface="Carlito"/>
                <a:cs typeface="Carlito"/>
              </a:rPr>
              <a:t>ile </a:t>
            </a:r>
            <a:r>
              <a:rPr sz="2068" spc="-24" dirty="0">
                <a:latin typeface="Carlito"/>
                <a:cs typeface="Carlito"/>
              </a:rPr>
              <a:t>dinler,  </a:t>
            </a:r>
            <a:r>
              <a:rPr sz="2068" spc="-12" dirty="0">
                <a:latin typeface="Carlito"/>
                <a:cs typeface="Carlito"/>
              </a:rPr>
              <a:t>sosyal </a:t>
            </a:r>
            <a:r>
              <a:rPr sz="2068" dirty="0">
                <a:latin typeface="Carlito"/>
                <a:cs typeface="Carlito"/>
              </a:rPr>
              <a:t>problemlere hassasiyet </a:t>
            </a:r>
            <a:r>
              <a:rPr sz="2068" spc="-24" dirty="0">
                <a:latin typeface="Carlito"/>
                <a:cs typeface="Carlito"/>
              </a:rPr>
              <a:t>gösterir, </a:t>
            </a:r>
            <a:r>
              <a:rPr sz="2068" dirty="0">
                <a:latin typeface="Carlito"/>
                <a:cs typeface="Carlito"/>
              </a:rPr>
              <a:t>görevlere  </a:t>
            </a:r>
            <a:r>
              <a:rPr sz="2068" spc="-12" dirty="0">
                <a:latin typeface="Carlito"/>
                <a:cs typeface="Carlito"/>
              </a:rPr>
              <a:t>karşı </a:t>
            </a:r>
            <a:r>
              <a:rPr sz="2068" dirty="0">
                <a:latin typeface="Carlito"/>
                <a:cs typeface="Carlito"/>
              </a:rPr>
              <a:t>sorumluluk ihtiyacını</a:t>
            </a:r>
            <a:r>
              <a:rPr sz="2068" spc="-109" dirty="0">
                <a:latin typeface="Carlito"/>
                <a:cs typeface="Carlito"/>
              </a:rPr>
              <a:t> </a:t>
            </a:r>
            <a:r>
              <a:rPr sz="2068" spc="12" dirty="0">
                <a:latin typeface="Carlito"/>
                <a:cs typeface="Carlito"/>
              </a:rPr>
              <a:t>hisseder…)</a:t>
            </a:r>
            <a:endParaRPr sz="2068" dirty="0">
              <a:latin typeface="Carlito"/>
              <a:cs typeface="Carlito"/>
            </a:endParaRPr>
          </a:p>
          <a:p>
            <a:pPr algn="just">
              <a:spcBef>
                <a:spcPts val="73"/>
              </a:spcBef>
              <a:buClr>
                <a:srgbClr val="0AD0D9"/>
              </a:buClr>
              <a:buFont typeface="Carlito"/>
              <a:buAutoNum type="arabicPeriod"/>
            </a:pPr>
            <a:endParaRPr sz="2676" dirty="0">
              <a:latin typeface="Carlito"/>
              <a:cs typeface="Carlito"/>
            </a:endParaRPr>
          </a:p>
          <a:p>
            <a:pPr marL="460283" marR="12357" indent="-430936" algn="just">
              <a:lnSpc>
                <a:spcPts val="2235"/>
              </a:lnSpc>
              <a:spcBef>
                <a:spcPts val="12"/>
              </a:spcBef>
              <a:buClr>
                <a:srgbClr val="0AD0D9"/>
              </a:buClr>
              <a:buSzPct val="94117"/>
              <a:buAutoNum type="arabicPeriod"/>
              <a:tabLst>
                <a:tab pos="461828" algn="l"/>
              </a:tabLst>
            </a:pPr>
            <a:r>
              <a:rPr sz="2068" spc="-24" dirty="0">
                <a:solidFill>
                  <a:srgbClr val="FF0000"/>
                </a:solidFill>
                <a:latin typeface="Carlito"/>
                <a:cs typeface="Carlito"/>
              </a:rPr>
              <a:t>Yanıtlama/Tepki </a:t>
            </a:r>
            <a:r>
              <a:rPr sz="2068" spc="12" dirty="0">
                <a:solidFill>
                  <a:srgbClr val="FF0000"/>
                </a:solidFill>
                <a:latin typeface="Carlito"/>
                <a:cs typeface="Carlito"/>
              </a:rPr>
              <a:t>verme: </a:t>
            </a:r>
            <a:r>
              <a:rPr sz="2068" dirty="0">
                <a:latin typeface="Carlito"/>
                <a:cs typeface="Carlito"/>
              </a:rPr>
              <a:t>Bireyin kendi öğrenmesine  aktif </a:t>
            </a:r>
            <a:r>
              <a:rPr sz="2068" spc="-12" dirty="0">
                <a:latin typeface="Carlito"/>
                <a:cs typeface="Carlito"/>
              </a:rPr>
              <a:t>olarak </a:t>
            </a:r>
            <a:r>
              <a:rPr sz="2068" dirty="0">
                <a:latin typeface="Carlito"/>
                <a:cs typeface="Carlito"/>
              </a:rPr>
              <a:t>katılımı ile ilişkilidir </a:t>
            </a:r>
            <a:r>
              <a:rPr sz="2068" spc="12" dirty="0">
                <a:latin typeface="Carlito"/>
                <a:cs typeface="Carlito"/>
              </a:rPr>
              <a:t>(örneğin</a:t>
            </a:r>
            <a:r>
              <a:rPr sz="2068" spc="-195" dirty="0">
                <a:latin typeface="Carlito"/>
                <a:cs typeface="Carlito"/>
              </a:rPr>
              <a:t> </a:t>
            </a:r>
            <a:r>
              <a:rPr sz="2068" spc="-12" dirty="0">
                <a:latin typeface="Carlito"/>
                <a:cs typeface="Carlito"/>
              </a:rPr>
              <a:t>konuya</a:t>
            </a:r>
            <a:endParaRPr sz="2068" dirty="0">
              <a:latin typeface="Carlito"/>
              <a:cs typeface="Carlito"/>
            </a:endParaRPr>
          </a:p>
          <a:p>
            <a:pPr marL="460283" marR="892764" algn="just">
              <a:lnSpc>
                <a:spcPts val="2286"/>
              </a:lnSpc>
            </a:pPr>
            <a:r>
              <a:rPr sz="2068" dirty="0">
                <a:latin typeface="Carlito"/>
                <a:cs typeface="Carlito"/>
              </a:rPr>
              <a:t>ilgi </a:t>
            </a:r>
            <a:r>
              <a:rPr sz="2068" spc="-24" dirty="0">
                <a:latin typeface="Carlito"/>
                <a:cs typeface="Carlito"/>
              </a:rPr>
              <a:t>gösterir, </a:t>
            </a:r>
            <a:r>
              <a:rPr sz="2068" dirty="0">
                <a:latin typeface="Carlito"/>
                <a:cs typeface="Carlito"/>
              </a:rPr>
              <a:t>sunum yapmaya </a:t>
            </a:r>
            <a:r>
              <a:rPr sz="2068" spc="-12" dirty="0">
                <a:latin typeface="Carlito"/>
                <a:cs typeface="Carlito"/>
              </a:rPr>
              <a:t>isteklidir, </a:t>
            </a:r>
            <a:r>
              <a:rPr sz="2068" dirty="0">
                <a:latin typeface="Carlito"/>
                <a:cs typeface="Carlito"/>
              </a:rPr>
              <a:t>sınıf  tartışmalarına </a:t>
            </a:r>
            <a:r>
              <a:rPr sz="2068" spc="-24" dirty="0">
                <a:latin typeface="Carlito"/>
                <a:cs typeface="Carlito"/>
              </a:rPr>
              <a:t>katılır, </a:t>
            </a:r>
            <a:r>
              <a:rPr sz="2068" dirty="0">
                <a:latin typeface="Carlito"/>
                <a:cs typeface="Carlito"/>
              </a:rPr>
              <a:t>başkalarına yardımcı  olmaktan zevk</a:t>
            </a:r>
            <a:r>
              <a:rPr sz="2068" spc="-49" dirty="0">
                <a:latin typeface="Carlito"/>
                <a:cs typeface="Carlito"/>
              </a:rPr>
              <a:t> </a:t>
            </a:r>
            <a:r>
              <a:rPr sz="2068" dirty="0">
                <a:latin typeface="Carlito"/>
                <a:cs typeface="Carlito"/>
              </a:rPr>
              <a:t>alır….)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A67170FC-BF6B-44C2-BFC1-62AED0FD35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5776" y="315066"/>
            <a:ext cx="5951323" cy="814672"/>
          </a:xfrm>
          <a:prstGeom prst="rect">
            <a:avLst/>
          </a:prstGeom>
        </p:spPr>
        <p:txBody>
          <a:bodyPr vert="horz" wrap="square" lIns="0" tIns="44793" rIns="0" bIns="0" rtlCol="0" anchor="ctr">
            <a:spAutoFit/>
          </a:bodyPr>
          <a:lstStyle/>
          <a:p>
            <a:pPr marR="12357" indent="30163" algn="ctr">
              <a:lnSpc>
                <a:spcPts val="3041"/>
              </a:lnSpc>
              <a:spcBef>
                <a:spcPts val="353"/>
              </a:spcBef>
            </a:pPr>
            <a:r>
              <a:rPr sz="2554" b="1" spc="-12" dirty="0">
                <a:latin typeface="Liberation Sans Narrow"/>
                <a:cs typeface="Liberation Sans Narrow"/>
              </a:rPr>
              <a:t>Duyuşsal (Duygu – Durumsal) Alanda Öğrenim  Çıktılarının</a:t>
            </a:r>
            <a:r>
              <a:rPr sz="2554" b="1" spc="-61" dirty="0">
                <a:latin typeface="Liberation Sans Narrow"/>
                <a:cs typeface="Liberation Sans Narrow"/>
              </a:rPr>
              <a:t> </a:t>
            </a:r>
            <a:r>
              <a:rPr sz="2554" b="1" spc="-24" dirty="0">
                <a:latin typeface="Liberation Sans Narrow"/>
                <a:cs typeface="Liberation Sans Narrow"/>
              </a:rPr>
              <a:t>Yazılması</a:t>
            </a:r>
            <a:endParaRPr sz="2554" dirty="0">
              <a:latin typeface="Liberation Sans Narrow"/>
              <a:cs typeface="Liberation Sans Narrow"/>
            </a:endParaRPr>
          </a:p>
        </p:txBody>
      </p:sp>
      <p:sp>
        <p:nvSpPr>
          <p:cNvPr id="9" name="Veri Yer Tutucusu 8">
            <a:extLst>
              <a:ext uri="{FF2B5EF4-FFF2-40B4-BE49-F238E27FC236}">
                <a16:creationId xmlns:a16="http://schemas.microsoft.com/office/drawing/2014/main" id="{B44EA8E8-6D54-45B2-B2D6-2BFD791A4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DD9A-10C4-46AF-BAF2-338674D0D1A6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02AB72D8-5F26-4855-8108-AF0A57B67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26</a:t>
            </a:fld>
            <a:endParaRPr lang="en-US"/>
          </a:p>
        </p:txBody>
      </p:sp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01438331-2A5A-44B2-A3A5-DF01C48380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483768" y="1923678"/>
            <a:ext cx="5501846" cy="2288970"/>
          </a:xfrm>
          <a:prstGeom prst="rect">
            <a:avLst/>
          </a:prstGeom>
        </p:spPr>
        <p:txBody>
          <a:bodyPr vert="horz" wrap="square" lIns="0" tIns="29347" rIns="0" bIns="0" rtlCol="0">
            <a:spAutoFit/>
          </a:bodyPr>
          <a:lstStyle/>
          <a:p>
            <a:pPr marL="460283" marR="27802" indent="-430936" algn="just">
              <a:lnSpc>
                <a:spcPct val="101800"/>
              </a:lnSpc>
              <a:spcBef>
                <a:spcPts val="231"/>
              </a:spcBef>
            </a:pPr>
            <a:r>
              <a:rPr lang="tr-TR" sz="1946" dirty="0">
                <a:solidFill>
                  <a:srgbClr val="0AD0D9"/>
                </a:solidFill>
                <a:latin typeface="Carlito"/>
                <a:cs typeface="Carlito"/>
              </a:rPr>
              <a:t>3</a:t>
            </a:r>
            <a:r>
              <a:rPr sz="1946" dirty="0">
                <a:solidFill>
                  <a:srgbClr val="0AD0D9"/>
                </a:solidFill>
                <a:latin typeface="Carlito"/>
                <a:cs typeface="Carlito"/>
              </a:rPr>
              <a:t>. </a:t>
            </a:r>
            <a:r>
              <a:rPr sz="2068" dirty="0">
                <a:solidFill>
                  <a:srgbClr val="FF0000"/>
                </a:solidFill>
                <a:latin typeface="Carlito"/>
                <a:cs typeface="Carlito"/>
              </a:rPr>
              <a:t>Değer </a:t>
            </a:r>
            <a:r>
              <a:rPr sz="2068" spc="12" dirty="0">
                <a:solidFill>
                  <a:srgbClr val="FF0000"/>
                </a:solidFill>
                <a:latin typeface="Carlito"/>
                <a:cs typeface="Carlito"/>
              </a:rPr>
              <a:t>biçme </a:t>
            </a:r>
            <a:r>
              <a:rPr sz="2068" dirty="0">
                <a:solidFill>
                  <a:srgbClr val="FF0000"/>
                </a:solidFill>
                <a:latin typeface="Carlito"/>
                <a:cs typeface="Carlito"/>
              </a:rPr>
              <a:t>/Değer </a:t>
            </a:r>
            <a:r>
              <a:rPr sz="2068" spc="12" dirty="0">
                <a:solidFill>
                  <a:srgbClr val="FF0000"/>
                </a:solidFill>
                <a:latin typeface="Carlito"/>
                <a:cs typeface="Carlito"/>
              </a:rPr>
              <a:t>verme: </a:t>
            </a:r>
            <a:r>
              <a:rPr sz="2068" spc="12" dirty="0">
                <a:latin typeface="Carlito"/>
                <a:cs typeface="Carlito"/>
              </a:rPr>
              <a:t>Bir </a:t>
            </a:r>
            <a:r>
              <a:rPr sz="2068" dirty="0">
                <a:latin typeface="Carlito"/>
                <a:cs typeface="Carlito"/>
              </a:rPr>
              <a:t>değerin basit  </a:t>
            </a:r>
            <a:r>
              <a:rPr sz="2068" spc="-12" dirty="0">
                <a:latin typeface="Carlito"/>
                <a:cs typeface="Carlito"/>
              </a:rPr>
              <a:t>olarak </a:t>
            </a:r>
            <a:r>
              <a:rPr sz="2068" dirty="0">
                <a:latin typeface="Carlito"/>
                <a:cs typeface="Carlito"/>
              </a:rPr>
              <a:t>kabulünden </a:t>
            </a:r>
            <a:r>
              <a:rPr sz="2068" spc="12" dirty="0">
                <a:latin typeface="Carlito"/>
                <a:cs typeface="Carlito"/>
              </a:rPr>
              <a:t>yükümlülük </a:t>
            </a:r>
            <a:r>
              <a:rPr sz="2068" dirty="0">
                <a:latin typeface="Carlito"/>
                <a:cs typeface="Carlito"/>
              </a:rPr>
              <a:t>almaya kadar  </a:t>
            </a:r>
            <a:r>
              <a:rPr sz="2068" spc="-24" dirty="0">
                <a:latin typeface="Carlito"/>
                <a:cs typeface="Carlito"/>
              </a:rPr>
              <a:t>uzanabilir. </a:t>
            </a:r>
            <a:r>
              <a:rPr sz="2068" spc="12" dirty="0">
                <a:latin typeface="Carlito"/>
                <a:cs typeface="Carlito"/>
              </a:rPr>
              <a:t>(örneğin </a:t>
            </a:r>
            <a:r>
              <a:rPr sz="2068" dirty="0">
                <a:latin typeface="Carlito"/>
                <a:cs typeface="Carlito"/>
              </a:rPr>
              <a:t>birey demokratik sürece  olan inancını </a:t>
            </a:r>
            <a:r>
              <a:rPr sz="2068" spc="-24" dirty="0">
                <a:latin typeface="Carlito"/>
                <a:cs typeface="Carlito"/>
              </a:rPr>
              <a:t>gösterir, </a:t>
            </a:r>
            <a:r>
              <a:rPr sz="2068" spc="12" dirty="0">
                <a:latin typeface="Carlito"/>
                <a:cs typeface="Carlito"/>
              </a:rPr>
              <a:t>günlük </a:t>
            </a:r>
            <a:r>
              <a:rPr sz="2068" dirty="0">
                <a:latin typeface="Carlito"/>
                <a:cs typeface="Carlito"/>
              </a:rPr>
              <a:t>yaşantıda </a:t>
            </a:r>
            <a:r>
              <a:rPr sz="2068" spc="12" dirty="0">
                <a:latin typeface="Carlito"/>
                <a:cs typeface="Carlito"/>
              </a:rPr>
              <a:t>bilimin  </a:t>
            </a:r>
            <a:r>
              <a:rPr sz="2068" dirty="0">
                <a:latin typeface="Carlito"/>
                <a:cs typeface="Carlito"/>
              </a:rPr>
              <a:t>rolünü </a:t>
            </a:r>
            <a:r>
              <a:rPr sz="2068" spc="-12" dirty="0">
                <a:latin typeface="Carlito"/>
                <a:cs typeface="Carlito"/>
              </a:rPr>
              <a:t>takdir </a:t>
            </a:r>
            <a:r>
              <a:rPr sz="2068" spc="-24" dirty="0">
                <a:latin typeface="Carlito"/>
                <a:cs typeface="Carlito"/>
              </a:rPr>
              <a:t>eder, </a:t>
            </a:r>
            <a:r>
              <a:rPr sz="2068" dirty="0">
                <a:latin typeface="Carlito"/>
                <a:cs typeface="Carlito"/>
              </a:rPr>
              <a:t>değerlerinin </a:t>
            </a:r>
            <a:r>
              <a:rPr sz="2068" spc="-12" dirty="0">
                <a:latin typeface="Carlito"/>
                <a:cs typeface="Carlito"/>
              </a:rPr>
              <a:t>refahına</a:t>
            </a:r>
            <a:r>
              <a:rPr sz="2068" spc="-85" dirty="0">
                <a:latin typeface="Carlito"/>
                <a:cs typeface="Carlito"/>
              </a:rPr>
              <a:t> </a:t>
            </a:r>
            <a:r>
              <a:rPr sz="2068" dirty="0">
                <a:latin typeface="Carlito"/>
                <a:cs typeface="Carlito"/>
              </a:rPr>
              <a:t>ilgi</a:t>
            </a:r>
          </a:p>
          <a:p>
            <a:pPr marL="460283" algn="just">
              <a:spcBef>
                <a:spcPts val="24"/>
              </a:spcBef>
            </a:pPr>
            <a:r>
              <a:rPr sz="2068" spc="-24" dirty="0">
                <a:latin typeface="Carlito"/>
                <a:cs typeface="Carlito"/>
              </a:rPr>
              <a:t>gösterir, </a:t>
            </a:r>
            <a:r>
              <a:rPr sz="2068" dirty="0">
                <a:latin typeface="Carlito"/>
                <a:cs typeface="Carlito"/>
              </a:rPr>
              <a:t>bireysel ve kültürel farklılıklar vs.</a:t>
            </a:r>
            <a:r>
              <a:rPr sz="2068" spc="-158" dirty="0">
                <a:latin typeface="Carlito"/>
                <a:cs typeface="Carlito"/>
              </a:rPr>
              <a:t> </a:t>
            </a:r>
            <a:r>
              <a:rPr sz="2068" spc="-12" dirty="0">
                <a:latin typeface="Carlito"/>
                <a:cs typeface="Carlito"/>
              </a:rPr>
              <a:t>karşı</a:t>
            </a:r>
            <a:endParaRPr sz="2068" dirty="0">
              <a:latin typeface="Carlito"/>
              <a:cs typeface="Carlito"/>
            </a:endParaRPr>
          </a:p>
          <a:p>
            <a:pPr marL="460283">
              <a:spcBef>
                <a:spcPts val="36"/>
              </a:spcBef>
            </a:pPr>
            <a:r>
              <a:rPr sz="2068" dirty="0">
                <a:latin typeface="Carlito"/>
                <a:cs typeface="Carlito"/>
              </a:rPr>
              <a:t>hassasiyet</a:t>
            </a:r>
            <a:r>
              <a:rPr sz="2068" spc="-24" dirty="0">
                <a:latin typeface="Carlito"/>
                <a:cs typeface="Carlito"/>
              </a:rPr>
              <a:t> </a:t>
            </a:r>
            <a:r>
              <a:rPr sz="2068" dirty="0">
                <a:latin typeface="Carlito"/>
                <a:cs typeface="Carlito"/>
              </a:rPr>
              <a:t>gösterir…)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63F950C8-BA39-49F1-9FA6-266460560A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5776" y="315066"/>
            <a:ext cx="5951323" cy="814672"/>
          </a:xfrm>
          <a:prstGeom prst="rect">
            <a:avLst/>
          </a:prstGeom>
        </p:spPr>
        <p:txBody>
          <a:bodyPr vert="horz" wrap="square" lIns="0" tIns="44793" rIns="0" bIns="0" rtlCol="0" anchor="ctr">
            <a:spAutoFit/>
          </a:bodyPr>
          <a:lstStyle/>
          <a:p>
            <a:pPr marR="12357" indent="30163" algn="ctr">
              <a:lnSpc>
                <a:spcPts val="3041"/>
              </a:lnSpc>
              <a:spcBef>
                <a:spcPts val="353"/>
              </a:spcBef>
            </a:pPr>
            <a:r>
              <a:rPr sz="2554" b="1" spc="-12" dirty="0">
                <a:latin typeface="Liberation Sans Narrow"/>
                <a:cs typeface="Liberation Sans Narrow"/>
              </a:rPr>
              <a:t>Duyuşsal (Duygu – Durumsal) Alanda Öğrenim  Çıktılarının</a:t>
            </a:r>
            <a:r>
              <a:rPr sz="2554" b="1" spc="-61" dirty="0">
                <a:latin typeface="Liberation Sans Narrow"/>
                <a:cs typeface="Liberation Sans Narrow"/>
              </a:rPr>
              <a:t> </a:t>
            </a:r>
            <a:r>
              <a:rPr sz="2554" b="1" spc="-24" dirty="0">
                <a:latin typeface="Liberation Sans Narrow"/>
                <a:cs typeface="Liberation Sans Narrow"/>
              </a:rPr>
              <a:t>Yazılması</a:t>
            </a:r>
            <a:endParaRPr sz="2554" dirty="0">
              <a:latin typeface="Liberation Sans Narrow"/>
              <a:cs typeface="Liberation Sans Narrow"/>
            </a:endParaRPr>
          </a:p>
        </p:txBody>
      </p:sp>
      <p:sp>
        <p:nvSpPr>
          <p:cNvPr id="9" name="Veri Yer Tutucusu 8">
            <a:extLst>
              <a:ext uri="{FF2B5EF4-FFF2-40B4-BE49-F238E27FC236}">
                <a16:creationId xmlns:a16="http://schemas.microsoft.com/office/drawing/2014/main" id="{EE61187B-7CA9-466A-ABF4-E1CA493B4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131D-9807-40EF-94DF-D0283F4390AE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CE6F5BA4-28EA-4E9D-A84A-3CAA65F9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27</a:t>
            </a:fld>
            <a:endParaRPr lang="en-US"/>
          </a:p>
        </p:txBody>
      </p:sp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56D9BC70-747D-416B-8CB9-F8AE55B4B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555776" y="1707654"/>
            <a:ext cx="5497212" cy="2015451"/>
          </a:xfrm>
          <a:prstGeom prst="rect">
            <a:avLst/>
          </a:prstGeom>
        </p:spPr>
        <p:txBody>
          <a:bodyPr vert="horz" wrap="square" lIns="0" tIns="40159" rIns="0" bIns="0" rtlCol="0">
            <a:spAutoFit/>
          </a:bodyPr>
          <a:lstStyle/>
          <a:p>
            <a:pPr marL="460283" marR="12357" indent="-430936" algn="just">
              <a:lnSpc>
                <a:spcPts val="2165"/>
              </a:lnSpc>
              <a:spcBef>
                <a:spcPts val="316"/>
              </a:spcBef>
            </a:pPr>
            <a:r>
              <a:rPr lang="tr-TR" sz="1703" spc="-12" dirty="0">
                <a:solidFill>
                  <a:srgbClr val="0AD0D9"/>
                </a:solidFill>
                <a:latin typeface="Carlito"/>
                <a:cs typeface="Carlito"/>
              </a:rPr>
              <a:t>4</a:t>
            </a:r>
            <a:r>
              <a:rPr sz="1703" spc="-12" dirty="0">
                <a:solidFill>
                  <a:srgbClr val="0AD0D9"/>
                </a:solidFill>
                <a:latin typeface="Carlito"/>
                <a:cs typeface="Carlito"/>
              </a:rPr>
              <a:t>. </a:t>
            </a:r>
            <a:r>
              <a:rPr sz="2000" spc="-24" dirty="0">
                <a:solidFill>
                  <a:srgbClr val="FF0000"/>
                </a:solidFill>
                <a:latin typeface="Carlito"/>
                <a:cs typeface="Carlito"/>
              </a:rPr>
              <a:t>Organize </a:t>
            </a:r>
            <a:r>
              <a:rPr sz="2000" spc="-12" dirty="0">
                <a:solidFill>
                  <a:srgbClr val="FF0000"/>
                </a:solidFill>
                <a:latin typeface="Carlito"/>
                <a:cs typeface="Carlito"/>
              </a:rPr>
              <a:t>etme: </a:t>
            </a:r>
            <a:r>
              <a:rPr sz="2000" spc="-12" dirty="0">
                <a:latin typeface="Carlito"/>
                <a:cs typeface="Carlito"/>
              </a:rPr>
              <a:t>Bireylerin değişik değerleri bir </a:t>
            </a:r>
            <a:r>
              <a:rPr sz="2000" spc="-24" dirty="0">
                <a:latin typeface="Carlito"/>
                <a:cs typeface="Carlito"/>
              </a:rPr>
              <a:t>araya  </a:t>
            </a:r>
            <a:r>
              <a:rPr sz="2000" spc="-12" dirty="0">
                <a:latin typeface="Carlito"/>
                <a:cs typeface="Carlito"/>
              </a:rPr>
              <a:t>getirmesi,</a:t>
            </a:r>
            <a:r>
              <a:rPr sz="2000" spc="-73" dirty="0">
                <a:latin typeface="Carlito"/>
                <a:cs typeface="Carlito"/>
              </a:rPr>
              <a:t> </a:t>
            </a:r>
            <a:r>
              <a:rPr sz="2000" spc="-12" dirty="0">
                <a:latin typeface="Carlito"/>
                <a:cs typeface="Carlito"/>
              </a:rPr>
              <a:t>bunlar</a:t>
            </a:r>
            <a:r>
              <a:rPr sz="2000" spc="-97" dirty="0">
                <a:latin typeface="Carlito"/>
                <a:cs typeface="Carlito"/>
              </a:rPr>
              <a:t> </a:t>
            </a:r>
            <a:r>
              <a:rPr sz="2000" spc="-12" dirty="0">
                <a:latin typeface="Carlito"/>
                <a:cs typeface="Carlito"/>
              </a:rPr>
              <a:t>arasındaki</a:t>
            </a:r>
            <a:r>
              <a:rPr sz="2000" spc="-109" dirty="0">
                <a:latin typeface="Carlito"/>
                <a:cs typeface="Carlito"/>
              </a:rPr>
              <a:t> </a:t>
            </a:r>
            <a:r>
              <a:rPr sz="2000" spc="-12" dirty="0">
                <a:latin typeface="Carlito"/>
                <a:cs typeface="Carlito"/>
              </a:rPr>
              <a:t>çelişkileri</a:t>
            </a:r>
            <a:r>
              <a:rPr sz="2000" spc="-73" dirty="0">
                <a:latin typeface="Carlito"/>
                <a:cs typeface="Carlito"/>
              </a:rPr>
              <a:t> </a:t>
            </a:r>
            <a:r>
              <a:rPr sz="2000" spc="-24" dirty="0">
                <a:latin typeface="Carlito"/>
                <a:cs typeface="Carlito"/>
              </a:rPr>
              <a:t>çözümlemesi</a:t>
            </a:r>
            <a:r>
              <a:rPr sz="2000" spc="-61" dirty="0">
                <a:latin typeface="Carlito"/>
                <a:cs typeface="Carlito"/>
              </a:rPr>
              <a:t> </a:t>
            </a:r>
            <a:r>
              <a:rPr sz="2000" spc="-36" dirty="0">
                <a:latin typeface="Carlito"/>
                <a:cs typeface="Carlito"/>
              </a:rPr>
              <a:t>ve  </a:t>
            </a:r>
            <a:r>
              <a:rPr sz="2000" spc="-12" dirty="0">
                <a:latin typeface="Carlito"/>
                <a:cs typeface="Carlito"/>
              </a:rPr>
              <a:t>değerleri </a:t>
            </a:r>
            <a:r>
              <a:rPr sz="2000" spc="-24" dirty="0">
                <a:latin typeface="Carlito"/>
                <a:cs typeface="Carlito"/>
              </a:rPr>
              <a:t>içselleştirmeye </a:t>
            </a:r>
            <a:r>
              <a:rPr sz="2000" spc="-12" dirty="0">
                <a:latin typeface="Carlito"/>
                <a:cs typeface="Carlito"/>
              </a:rPr>
              <a:t>başlamasına </a:t>
            </a:r>
            <a:r>
              <a:rPr sz="2000" spc="-24" dirty="0">
                <a:latin typeface="Carlito"/>
                <a:cs typeface="Carlito"/>
              </a:rPr>
              <a:t>ilişkin </a:t>
            </a:r>
            <a:r>
              <a:rPr sz="2000" spc="-12" dirty="0">
                <a:latin typeface="Carlito"/>
                <a:cs typeface="Carlito"/>
              </a:rPr>
              <a:t>süreçtir  (</a:t>
            </a:r>
            <a:r>
              <a:rPr sz="2000" spc="-12" dirty="0" err="1">
                <a:latin typeface="Carlito"/>
                <a:cs typeface="Carlito"/>
              </a:rPr>
              <a:t>örneğin</a:t>
            </a:r>
            <a:r>
              <a:rPr sz="2000" spc="-12" dirty="0">
                <a:latin typeface="Carlito"/>
                <a:cs typeface="Carlito"/>
              </a:rPr>
              <a:t> </a:t>
            </a:r>
            <a:r>
              <a:rPr sz="2000" spc="-24" dirty="0" err="1">
                <a:latin typeface="Carlito"/>
                <a:cs typeface="Carlito"/>
              </a:rPr>
              <a:t>kendi</a:t>
            </a:r>
            <a:r>
              <a:rPr lang="tr-TR" sz="2000" spc="-24" dirty="0">
                <a:latin typeface="Carlito"/>
                <a:cs typeface="Carlito"/>
              </a:rPr>
              <a:t> </a:t>
            </a:r>
            <a:r>
              <a:rPr sz="2000" spc="-12" dirty="0" err="1">
                <a:latin typeface="Carlito"/>
                <a:cs typeface="Carlito"/>
              </a:rPr>
              <a:t>davranışının</a:t>
            </a:r>
            <a:r>
              <a:rPr sz="2000" spc="-134" dirty="0">
                <a:latin typeface="Carlito"/>
                <a:cs typeface="Carlito"/>
              </a:rPr>
              <a:t> </a:t>
            </a:r>
            <a:r>
              <a:rPr sz="2000" spc="-12" dirty="0">
                <a:latin typeface="Carlito"/>
                <a:cs typeface="Carlito"/>
              </a:rPr>
              <a:t>sorumluluğunu</a:t>
            </a:r>
            <a:r>
              <a:rPr sz="2000" spc="-134" dirty="0">
                <a:latin typeface="Carlito"/>
                <a:cs typeface="Carlito"/>
              </a:rPr>
              <a:t> </a:t>
            </a:r>
            <a:r>
              <a:rPr sz="2000" spc="-24" dirty="0">
                <a:latin typeface="Carlito"/>
                <a:cs typeface="Carlito"/>
              </a:rPr>
              <a:t>kabul</a:t>
            </a:r>
            <a:r>
              <a:rPr sz="2000" spc="-73" dirty="0">
                <a:latin typeface="Carlito"/>
                <a:cs typeface="Carlito"/>
              </a:rPr>
              <a:t> </a:t>
            </a:r>
            <a:r>
              <a:rPr sz="2000" spc="-36" dirty="0">
                <a:latin typeface="Carlito"/>
                <a:cs typeface="Carlito"/>
              </a:rPr>
              <a:t>eder,</a:t>
            </a:r>
            <a:r>
              <a:rPr sz="2000" spc="-61" dirty="0">
                <a:latin typeface="Carlito"/>
                <a:cs typeface="Carlito"/>
              </a:rPr>
              <a:t> </a:t>
            </a:r>
            <a:r>
              <a:rPr sz="2000" spc="-12" dirty="0" err="1">
                <a:latin typeface="Carlito"/>
                <a:cs typeface="Carlito"/>
              </a:rPr>
              <a:t>mesleki</a:t>
            </a:r>
            <a:r>
              <a:rPr sz="2000" spc="-61" dirty="0">
                <a:latin typeface="Carlito"/>
                <a:cs typeface="Carlito"/>
              </a:rPr>
              <a:t> </a:t>
            </a:r>
            <a:r>
              <a:rPr sz="2000" spc="-12" dirty="0" err="1">
                <a:latin typeface="Carlito"/>
                <a:cs typeface="Carlito"/>
              </a:rPr>
              <a:t>etik</a:t>
            </a:r>
            <a:r>
              <a:rPr lang="tr-TR" sz="2000" spc="-12" dirty="0">
                <a:latin typeface="Carlito"/>
                <a:cs typeface="Carlito"/>
              </a:rPr>
              <a:t> </a:t>
            </a:r>
            <a:r>
              <a:rPr sz="2000" spc="-24" dirty="0" err="1">
                <a:latin typeface="Carlito"/>
                <a:cs typeface="Carlito"/>
              </a:rPr>
              <a:t>standartları</a:t>
            </a:r>
            <a:r>
              <a:rPr sz="2000" spc="-24" dirty="0">
                <a:latin typeface="Carlito"/>
                <a:cs typeface="Carlito"/>
              </a:rPr>
              <a:t> kabul </a:t>
            </a:r>
            <a:r>
              <a:rPr sz="2000" spc="-36" dirty="0">
                <a:latin typeface="Carlito"/>
                <a:cs typeface="Carlito"/>
              </a:rPr>
              <a:t>eder, </a:t>
            </a:r>
            <a:r>
              <a:rPr sz="2000" spc="-12" dirty="0">
                <a:latin typeface="Carlito"/>
                <a:cs typeface="Carlito"/>
              </a:rPr>
              <a:t>bir </a:t>
            </a:r>
            <a:r>
              <a:rPr sz="2000" spc="-24" dirty="0">
                <a:latin typeface="Carlito"/>
                <a:cs typeface="Carlito"/>
              </a:rPr>
              <a:t>değer sistemi için davranış  </a:t>
            </a:r>
            <a:r>
              <a:rPr sz="2000" spc="-12" dirty="0">
                <a:latin typeface="Carlito"/>
                <a:cs typeface="Carlito"/>
              </a:rPr>
              <a:t>benimser…)</a:t>
            </a:r>
            <a:endParaRPr sz="1824" dirty="0">
              <a:latin typeface="Carlito"/>
              <a:cs typeface="Carlito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6F6D399A-E4A5-4DFC-9F79-83DC3921D5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5776" y="315066"/>
            <a:ext cx="5951323" cy="814672"/>
          </a:xfrm>
          <a:prstGeom prst="rect">
            <a:avLst/>
          </a:prstGeom>
        </p:spPr>
        <p:txBody>
          <a:bodyPr vert="horz" wrap="square" lIns="0" tIns="44793" rIns="0" bIns="0" rtlCol="0" anchor="ctr">
            <a:spAutoFit/>
          </a:bodyPr>
          <a:lstStyle/>
          <a:p>
            <a:pPr marR="12357" indent="30163" algn="ctr">
              <a:lnSpc>
                <a:spcPts val="3041"/>
              </a:lnSpc>
              <a:spcBef>
                <a:spcPts val="353"/>
              </a:spcBef>
            </a:pPr>
            <a:r>
              <a:rPr sz="2554" b="1" spc="-12" dirty="0">
                <a:latin typeface="Liberation Sans Narrow"/>
                <a:cs typeface="Liberation Sans Narrow"/>
              </a:rPr>
              <a:t>Duyuşsal (Duygu – Durumsal) Alanda Öğrenim  Çıktılarının</a:t>
            </a:r>
            <a:r>
              <a:rPr sz="2554" b="1" spc="-61" dirty="0">
                <a:latin typeface="Liberation Sans Narrow"/>
                <a:cs typeface="Liberation Sans Narrow"/>
              </a:rPr>
              <a:t> </a:t>
            </a:r>
            <a:r>
              <a:rPr sz="2554" b="1" spc="-24" dirty="0">
                <a:latin typeface="Liberation Sans Narrow"/>
                <a:cs typeface="Liberation Sans Narrow"/>
              </a:rPr>
              <a:t>Yazılması</a:t>
            </a:r>
            <a:endParaRPr sz="2554" dirty="0">
              <a:latin typeface="Liberation Sans Narrow"/>
              <a:cs typeface="Liberation Sans Narrow"/>
            </a:endParaRPr>
          </a:p>
        </p:txBody>
      </p:sp>
      <p:sp>
        <p:nvSpPr>
          <p:cNvPr id="9" name="Veri Yer Tutucusu 8">
            <a:extLst>
              <a:ext uri="{FF2B5EF4-FFF2-40B4-BE49-F238E27FC236}">
                <a16:creationId xmlns:a16="http://schemas.microsoft.com/office/drawing/2014/main" id="{621EA2BC-4221-406B-A567-C0B6A558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CC9F-676D-44C5-A2E5-9DB562600D83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4536BFD0-64DC-4AFE-A10E-3498083B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28</a:t>
            </a:fld>
            <a:endParaRPr lang="en-US"/>
          </a:p>
        </p:txBody>
      </p:sp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468E3B9F-BB15-46CD-88F3-48B259EF15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555776" y="1851670"/>
            <a:ext cx="5562085" cy="2426721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460283" marR="12357" indent="-430936" algn="just">
              <a:lnSpc>
                <a:spcPct val="100200"/>
              </a:lnSpc>
              <a:spcBef>
                <a:spcPts val="243"/>
              </a:spcBef>
            </a:pPr>
            <a:r>
              <a:rPr sz="1824" dirty="0">
                <a:solidFill>
                  <a:srgbClr val="0AD0D9"/>
                </a:solidFill>
                <a:latin typeface="Carlito"/>
                <a:cs typeface="Carlito"/>
              </a:rPr>
              <a:t>5. </a:t>
            </a:r>
            <a:r>
              <a:rPr sz="1946" spc="-12" dirty="0">
                <a:solidFill>
                  <a:srgbClr val="FF0000"/>
                </a:solidFill>
                <a:latin typeface="Carlito"/>
                <a:cs typeface="Carlito"/>
              </a:rPr>
              <a:t>Belirleme </a:t>
            </a:r>
            <a:r>
              <a:rPr sz="1946" dirty="0">
                <a:solidFill>
                  <a:srgbClr val="FF0000"/>
                </a:solidFill>
                <a:latin typeface="Carlito"/>
                <a:cs typeface="Carlito"/>
              </a:rPr>
              <a:t>/ </a:t>
            </a:r>
            <a:r>
              <a:rPr sz="1946" spc="-24" dirty="0">
                <a:solidFill>
                  <a:srgbClr val="FF0000"/>
                </a:solidFill>
                <a:latin typeface="Carlito"/>
                <a:cs typeface="Carlito"/>
              </a:rPr>
              <a:t>Karakterize </a:t>
            </a:r>
            <a:r>
              <a:rPr sz="1946" spc="-12" dirty="0">
                <a:solidFill>
                  <a:srgbClr val="FF0000"/>
                </a:solidFill>
                <a:latin typeface="Carlito"/>
                <a:cs typeface="Carlito"/>
              </a:rPr>
              <a:t>etme: </a:t>
            </a:r>
            <a:r>
              <a:rPr sz="1946" spc="-12" dirty="0">
                <a:latin typeface="Carlito"/>
                <a:cs typeface="Carlito"/>
              </a:rPr>
              <a:t>Bu </a:t>
            </a:r>
            <a:r>
              <a:rPr sz="1946" spc="-24" dirty="0">
                <a:latin typeface="Carlito"/>
                <a:cs typeface="Carlito"/>
              </a:rPr>
              <a:t>seviyede </a:t>
            </a:r>
            <a:r>
              <a:rPr sz="1946" spc="-49" dirty="0">
                <a:latin typeface="Carlito"/>
                <a:cs typeface="Carlito"/>
              </a:rPr>
              <a:t>birey,  </a:t>
            </a:r>
            <a:r>
              <a:rPr sz="1946" spc="-12" dirty="0">
                <a:latin typeface="Carlito"/>
                <a:cs typeface="Carlito"/>
              </a:rPr>
              <a:t>inançları, fikirleri </a:t>
            </a:r>
            <a:r>
              <a:rPr sz="1946" spc="-24" dirty="0">
                <a:latin typeface="Carlito"/>
                <a:cs typeface="Carlito"/>
              </a:rPr>
              <a:t>ve </a:t>
            </a:r>
            <a:r>
              <a:rPr sz="1946" spc="-12" dirty="0">
                <a:latin typeface="Carlito"/>
                <a:cs typeface="Carlito"/>
              </a:rPr>
              <a:t>görüşleri bakımından bir  değer sistemine </a:t>
            </a:r>
            <a:r>
              <a:rPr sz="1946" spc="-36" dirty="0">
                <a:latin typeface="Carlito"/>
                <a:cs typeface="Carlito"/>
              </a:rPr>
              <a:t>sahiptir. </a:t>
            </a:r>
            <a:r>
              <a:rPr sz="1946" spc="-12" dirty="0">
                <a:latin typeface="Carlito"/>
                <a:cs typeface="Carlito"/>
              </a:rPr>
              <a:t>Bu değer sistemi </a:t>
            </a:r>
            <a:r>
              <a:rPr sz="1946" spc="-24" dirty="0">
                <a:latin typeface="Carlito"/>
                <a:cs typeface="Carlito"/>
              </a:rPr>
              <a:t>kendi  davranışını </a:t>
            </a:r>
            <a:r>
              <a:rPr sz="1946" spc="-12" dirty="0">
                <a:latin typeface="Carlito"/>
                <a:cs typeface="Carlito"/>
              </a:rPr>
              <a:t>uyumlu </a:t>
            </a:r>
            <a:r>
              <a:rPr sz="1946" spc="-24" dirty="0">
                <a:latin typeface="Carlito"/>
                <a:cs typeface="Carlito"/>
              </a:rPr>
              <a:t>ve </a:t>
            </a:r>
            <a:r>
              <a:rPr sz="1946" spc="-12" dirty="0">
                <a:latin typeface="Carlito"/>
                <a:cs typeface="Carlito"/>
              </a:rPr>
              <a:t>tahmin edilebilir bir şekilde  </a:t>
            </a:r>
            <a:r>
              <a:rPr sz="1946" spc="-36" dirty="0">
                <a:latin typeface="Carlito"/>
                <a:cs typeface="Carlito"/>
              </a:rPr>
              <a:t>kontrol </a:t>
            </a:r>
            <a:r>
              <a:rPr sz="1946" spc="-61" dirty="0">
                <a:latin typeface="Carlito"/>
                <a:cs typeface="Carlito"/>
              </a:rPr>
              <a:t>eder. </a:t>
            </a:r>
            <a:r>
              <a:rPr sz="1946" spc="-12" dirty="0">
                <a:latin typeface="Carlito"/>
                <a:cs typeface="Carlito"/>
              </a:rPr>
              <a:t>(örneğin, bağımsız çalışmada </a:t>
            </a:r>
            <a:r>
              <a:rPr sz="1946" spc="-24" dirty="0">
                <a:latin typeface="Carlito"/>
                <a:cs typeface="Carlito"/>
              </a:rPr>
              <a:t>kendine  </a:t>
            </a:r>
            <a:r>
              <a:rPr sz="1946" spc="-12" dirty="0">
                <a:latin typeface="Carlito"/>
                <a:cs typeface="Carlito"/>
              </a:rPr>
              <a:t>güven </a:t>
            </a:r>
            <a:r>
              <a:rPr sz="1946" spc="-36" dirty="0">
                <a:latin typeface="Carlito"/>
                <a:cs typeface="Carlito"/>
              </a:rPr>
              <a:t>gösterir, </a:t>
            </a:r>
            <a:r>
              <a:rPr sz="1946" spc="-12" dirty="0">
                <a:latin typeface="Carlito"/>
                <a:cs typeface="Carlito"/>
              </a:rPr>
              <a:t>etik uygulamalarda mesleki  yükümlülük </a:t>
            </a:r>
            <a:r>
              <a:rPr sz="1946" spc="-49" dirty="0">
                <a:latin typeface="Carlito"/>
                <a:cs typeface="Carlito"/>
              </a:rPr>
              <a:t>gösterir, </a:t>
            </a:r>
            <a:r>
              <a:rPr sz="1946" spc="-24" dirty="0">
                <a:latin typeface="Carlito"/>
                <a:cs typeface="Carlito"/>
              </a:rPr>
              <a:t>kişisel, sosyal ve </a:t>
            </a:r>
            <a:r>
              <a:rPr sz="1946" spc="-12" dirty="0">
                <a:latin typeface="Carlito"/>
                <a:cs typeface="Carlito"/>
              </a:rPr>
              <a:t>duygusal  olarak iyi düzenlemeler</a:t>
            </a:r>
            <a:r>
              <a:rPr sz="1946" spc="85" dirty="0">
                <a:latin typeface="Carlito"/>
                <a:cs typeface="Carlito"/>
              </a:rPr>
              <a:t> </a:t>
            </a:r>
            <a:r>
              <a:rPr sz="1946" spc="-12" dirty="0">
                <a:latin typeface="Carlito"/>
                <a:cs typeface="Carlito"/>
              </a:rPr>
              <a:t>yapar…)</a:t>
            </a:r>
            <a:endParaRPr sz="1946" dirty="0">
              <a:latin typeface="Carlito"/>
              <a:cs typeface="Carlito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20902909-2222-451F-8D23-41CE1D3E52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5776" y="315066"/>
            <a:ext cx="5951323" cy="814672"/>
          </a:xfrm>
          <a:prstGeom prst="rect">
            <a:avLst/>
          </a:prstGeom>
        </p:spPr>
        <p:txBody>
          <a:bodyPr vert="horz" wrap="square" lIns="0" tIns="44793" rIns="0" bIns="0" rtlCol="0" anchor="ctr">
            <a:spAutoFit/>
          </a:bodyPr>
          <a:lstStyle/>
          <a:p>
            <a:pPr marR="12357" indent="30163" algn="ctr">
              <a:lnSpc>
                <a:spcPts val="3041"/>
              </a:lnSpc>
              <a:spcBef>
                <a:spcPts val="353"/>
              </a:spcBef>
            </a:pPr>
            <a:r>
              <a:rPr sz="2554" b="1" spc="-12" dirty="0">
                <a:latin typeface="Liberation Sans Narrow"/>
                <a:cs typeface="Liberation Sans Narrow"/>
              </a:rPr>
              <a:t>Duyuşsal (Duygu – Durumsal) Alanda Öğrenim  Çıktılarının</a:t>
            </a:r>
            <a:r>
              <a:rPr sz="2554" b="1" spc="-61" dirty="0">
                <a:latin typeface="Liberation Sans Narrow"/>
                <a:cs typeface="Liberation Sans Narrow"/>
              </a:rPr>
              <a:t> </a:t>
            </a:r>
            <a:r>
              <a:rPr sz="2554" b="1" spc="-24" dirty="0">
                <a:latin typeface="Liberation Sans Narrow"/>
                <a:cs typeface="Liberation Sans Narrow"/>
              </a:rPr>
              <a:t>Yazılması</a:t>
            </a:r>
            <a:endParaRPr sz="2554" dirty="0">
              <a:latin typeface="Liberation Sans Narrow"/>
              <a:cs typeface="Liberation Sans Narrow"/>
            </a:endParaRPr>
          </a:p>
        </p:txBody>
      </p:sp>
      <p:sp>
        <p:nvSpPr>
          <p:cNvPr id="9" name="Veri Yer Tutucusu 8">
            <a:extLst>
              <a:ext uri="{FF2B5EF4-FFF2-40B4-BE49-F238E27FC236}">
                <a16:creationId xmlns:a16="http://schemas.microsoft.com/office/drawing/2014/main" id="{206A1607-E2DE-40A6-B56F-E38FD2073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B461-A2F6-420B-B0E4-C51EBAE5D51D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B7AEF496-69BA-4CA9-A37D-2F93484C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29</a:t>
            </a:fld>
            <a:endParaRPr lang="en-US"/>
          </a:p>
        </p:txBody>
      </p:sp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710EAF3-FE1D-4297-A3B7-82404058A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8A73022-5080-4451-93C2-35461E2B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57D18B-2944-4D3C-9871-CC32EE251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736" y="1200151"/>
            <a:ext cx="68407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Program geliştirme  üç aşamadan oluşmaktadır.</a:t>
            </a:r>
          </a:p>
          <a:p>
            <a:pPr marL="0" indent="0">
              <a:buNone/>
            </a:pPr>
            <a:r>
              <a:rPr lang="tr-TR" sz="3000" dirty="0"/>
              <a:t>1) Programlarla  ilgili bilgilerin hazırlanması</a:t>
            </a:r>
          </a:p>
          <a:p>
            <a:pPr marL="0" indent="0">
              <a:buNone/>
            </a:pPr>
            <a:r>
              <a:rPr lang="tr-TR" sz="3000" dirty="0"/>
              <a:t>2) Program çıktılarının hazırlanması</a:t>
            </a:r>
          </a:p>
          <a:p>
            <a:pPr marL="0" indent="0">
              <a:buNone/>
            </a:pPr>
            <a:r>
              <a:rPr lang="tr-TR" sz="3000" dirty="0"/>
              <a:t>3) Katalogda yer alan derslerin öğrenim çıktılarının hazırlanması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DE42DE97-1900-4A57-A92A-3860943A1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62DFAFE-6778-4C02-8F9A-FC696D43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2FD9-08EB-49CB-8904-143E6193A308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909830B7-52E5-4D9F-AEAA-FFBE72EFA1B6}"/>
              </a:ext>
            </a:extLst>
          </p:cNvPr>
          <p:cNvSpPr/>
          <p:nvPr/>
        </p:nvSpPr>
        <p:spPr>
          <a:xfrm>
            <a:off x="2123728" y="2859782"/>
            <a:ext cx="6192688" cy="57606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8B51F313-17B8-4271-A1F7-CEE87C674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4482" y="632973"/>
            <a:ext cx="5606878" cy="422690"/>
          </a:xfrm>
          <a:prstGeom prst="rect">
            <a:avLst/>
          </a:prstGeom>
        </p:spPr>
        <p:txBody>
          <a:bodyPr vert="horz" wrap="square" lIns="0" tIns="29347" rIns="0" bIns="0" rtlCol="0" anchor="ctr">
            <a:spAutoFit/>
          </a:bodyPr>
          <a:lstStyle/>
          <a:p>
            <a:pPr marL="30891">
              <a:spcBef>
                <a:spcPts val="231"/>
              </a:spcBef>
            </a:pPr>
            <a:r>
              <a:rPr sz="2554" b="1" spc="-24" dirty="0"/>
              <a:t>Öğrenim </a:t>
            </a:r>
            <a:r>
              <a:rPr sz="2554" b="1" spc="-12" dirty="0"/>
              <a:t>Çıktılarına İlişkin Bazı</a:t>
            </a:r>
            <a:r>
              <a:rPr sz="2554" b="1" spc="36" dirty="0"/>
              <a:t> </a:t>
            </a:r>
            <a:r>
              <a:rPr sz="2554" b="1" spc="-24" dirty="0"/>
              <a:t>Örnekler</a:t>
            </a:r>
            <a:endParaRPr sz="2554" b="1" dirty="0"/>
          </a:p>
        </p:txBody>
      </p:sp>
      <p:sp>
        <p:nvSpPr>
          <p:cNvPr id="4" name="object 4"/>
          <p:cNvSpPr txBox="1"/>
          <p:nvPr/>
        </p:nvSpPr>
        <p:spPr>
          <a:xfrm>
            <a:off x="2713877" y="1138377"/>
            <a:ext cx="5606878" cy="3374039"/>
          </a:xfrm>
          <a:prstGeom prst="rect">
            <a:avLst/>
          </a:prstGeom>
        </p:spPr>
        <p:txBody>
          <a:bodyPr vert="horz" wrap="square" lIns="0" tIns="69507" rIns="0" bIns="0" rtlCol="0">
            <a:spAutoFit/>
          </a:bodyPr>
          <a:lstStyle/>
          <a:p>
            <a:pPr marL="237864" marR="281112" indent="-208517">
              <a:lnSpc>
                <a:spcPts val="2235"/>
              </a:lnSpc>
              <a:spcBef>
                <a:spcPts val="547"/>
              </a:spcBef>
              <a:buClr>
                <a:srgbClr val="0AD0D9"/>
              </a:buClr>
              <a:buSzPct val="94117"/>
              <a:buFont typeface="Arial"/>
              <a:buChar char=""/>
              <a:tabLst>
                <a:tab pos="239409" algn="l"/>
              </a:tabLst>
            </a:pPr>
            <a:r>
              <a:rPr sz="2068" spc="12" dirty="0">
                <a:latin typeface="Carlito"/>
                <a:cs typeface="Carlito"/>
              </a:rPr>
              <a:t>Mesleki etik </a:t>
            </a:r>
            <a:r>
              <a:rPr sz="2068" spc="-12" dirty="0">
                <a:latin typeface="Carlito"/>
                <a:cs typeface="Carlito"/>
              </a:rPr>
              <a:t>standartları </a:t>
            </a:r>
            <a:r>
              <a:rPr sz="2068" dirty="0">
                <a:latin typeface="Carlito"/>
                <a:cs typeface="Carlito"/>
              </a:rPr>
              <a:t>için gereklilikleri </a:t>
            </a:r>
            <a:r>
              <a:rPr sz="2068" i="1" spc="-12" dirty="0">
                <a:solidFill>
                  <a:srgbClr val="FF0000"/>
                </a:solidFill>
                <a:latin typeface="Carlito"/>
                <a:cs typeface="Carlito"/>
              </a:rPr>
              <a:t>kabul  </a:t>
            </a:r>
            <a:r>
              <a:rPr sz="2068" i="1" dirty="0">
                <a:solidFill>
                  <a:srgbClr val="FF0000"/>
                </a:solidFill>
                <a:latin typeface="Carlito"/>
                <a:cs typeface="Carlito"/>
              </a:rPr>
              <a:t>eder</a:t>
            </a:r>
            <a:endParaRPr sz="2068">
              <a:latin typeface="Carlito"/>
              <a:cs typeface="Carlito"/>
            </a:endParaRPr>
          </a:p>
          <a:p>
            <a:pPr marL="237864" marR="758386" indent="-208517">
              <a:lnSpc>
                <a:spcPts val="2286"/>
              </a:lnSpc>
              <a:spcBef>
                <a:spcPts val="511"/>
              </a:spcBef>
              <a:buClr>
                <a:srgbClr val="0AD0D9"/>
              </a:buClr>
              <a:buSzPct val="94117"/>
              <a:buFont typeface="Arial"/>
              <a:buChar char=""/>
              <a:tabLst>
                <a:tab pos="239409" algn="l"/>
              </a:tabLst>
            </a:pPr>
            <a:r>
              <a:rPr sz="2068" spc="-12" dirty="0">
                <a:latin typeface="Carlito"/>
                <a:cs typeface="Carlito"/>
              </a:rPr>
              <a:t>Profesyonel </a:t>
            </a:r>
            <a:r>
              <a:rPr sz="2068" dirty="0">
                <a:latin typeface="Carlito"/>
                <a:cs typeface="Carlito"/>
              </a:rPr>
              <a:t>müşteri ilişkilerinde gizlilik </a:t>
            </a:r>
            <a:r>
              <a:rPr sz="2068" spc="-36" dirty="0">
                <a:latin typeface="Carlito"/>
                <a:cs typeface="Carlito"/>
              </a:rPr>
              <a:t>için  </a:t>
            </a:r>
            <a:r>
              <a:rPr sz="2068" dirty="0">
                <a:latin typeface="Carlito"/>
                <a:cs typeface="Carlito"/>
              </a:rPr>
              <a:t>gereklilikleri </a:t>
            </a:r>
            <a:r>
              <a:rPr sz="2068" i="1" spc="-12" dirty="0">
                <a:solidFill>
                  <a:srgbClr val="FF0000"/>
                </a:solidFill>
                <a:latin typeface="Carlito"/>
                <a:cs typeface="Carlito"/>
              </a:rPr>
              <a:t>takdir</a:t>
            </a:r>
            <a:r>
              <a:rPr sz="2068" i="1" spc="-122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68" i="1" dirty="0">
                <a:solidFill>
                  <a:srgbClr val="FF0000"/>
                </a:solidFill>
                <a:latin typeface="Carlito"/>
                <a:cs typeface="Carlito"/>
              </a:rPr>
              <a:t>eder</a:t>
            </a:r>
            <a:endParaRPr sz="2068">
              <a:latin typeface="Carlito"/>
              <a:cs typeface="Carlito"/>
            </a:endParaRPr>
          </a:p>
          <a:p>
            <a:pPr marL="237864" indent="-208517">
              <a:lnSpc>
                <a:spcPts val="2384"/>
              </a:lnSpc>
              <a:spcBef>
                <a:spcPts val="243"/>
              </a:spcBef>
              <a:buClr>
                <a:srgbClr val="0AD0D9"/>
              </a:buClr>
              <a:buSzPct val="94117"/>
              <a:buFont typeface="Arial"/>
              <a:buChar char=""/>
              <a:tabLst>
                <a:tab pos="239409" algn="l"/>
              </a:tabLst>
            </a:pPr>
            <a:r>
              <a:rPr sz="2068" dirty="0">
                <a:latin typeface="Carlito"/>
                <a:cs typeface="Carlito"/>
              </a:rPr>
              <a:t>Hastalarla iyi ilişkiler kurmaya </a:t>
            </a:r>
            <a:r>
              <a:rPr sz="2068" spc="-12" dirty="0">
                <a:latin typeface="Carlito"/>
                <a:cs typeface="Carlito"/>
              </a:rPr>
              <a:t>karşı</a:t>
            </a:r>
            <a:r>
              <a:rPr sz="2068" spc="-97" dirty="0">
                <a:latin typeface="Carlito"/>
                <a:cs typeface="Carlito"/>
              </a:rPr>
              <a:t> </a:t>
            </a:r>
            <a:r>
              <a:rPr sz="2068" i="1" dirty="0">
                <a:solidFill>
                  <a:srgbClr val="FF0000"/>
                </a:solidFill>
                <a:latin typeface="Carlito"/>
                <a:cs typeface="Carlito"/>
              </a:rPr>
              <a:t>isteklilik</a:t>
            </a:r>
            <a:endParaRPr sz="2068">
              <a:latin typeface="Carlito"/>
              <a:cs typeface="Carlito"/>
            </a:endParaRPr>
          </a:p>
          <a:p>
            <a:pPr marL="237864">
              <a:lnSpc>
                <a:spcPts val="2384"/>
              </a:lnSpc>
            </a:pPr>
            <a:r>
              <a:rPr sz="2068" i="1" spc="-12" dirty="0">
                <a:solidFill>
                  <a:srgbClr val="FF0000"/>
                </a:solidFill>
                <a:latin typeface="Carlito"/>
                <a:cs typeface="Carlito"/>
              </a:rPr>
              <a:t>gösterir</a:t>
            </a:r>
            <a:endParaRPr sz="2068">
              <a:latin typeface="Carlito"/>
              <a:cs typeface="Carlito"/>
            </a:endParaRPr>
          </a:p>
          <a:p>
            <a:pPr marL="285746" marR="325905" indent="-256399">
              <a:lnSpc>
                <a:spcPts val="2019"/>
              </a:lnSpc>
              <a:spcBef>
                <a:spcPts val="535"/>
              </a:spcBef>
              <a:buClr>
                <a:srgbClr val="85DFD0"/>
              </a:buClr>
              <a:buSzPct val="58823"/>
              <a:buFont typeface="Wingdings"/>
              <a:buChar char=""/>
              <a:tabLst>
                <a:tab pos="287291" algn="l"/>
              </a:tabLst>
            </a:pPr>
            <a:r>
              <a:rPr sz="2068" spc="-36" dirty="0">
                <a:latin typeface="Georgia"/>
                <a:cs typeface="Georgia"/>
              </a:rPr>
              <a:t>Kişisel </a:t>
            </a:r>
            <a:r>
              <a:rPr sz="2068" spc="-12" dirty="0">
                <a:latin typeface="Georgia"/>
                <a:cs typeface="Georgia"/>
              </a:rPr>
              <a:t>inançlar </a:t>
            </a:r>
            <a:r>
              <a:rPr sz="2068" spc="-36" dirty="0">
                <a:latin typeface="Georgia"/>
                <a:cs typeface="Georgia"/>
              </a:rPr>
              <a:t>ve </a:t>
            </a:r>
            <a:r>
              <a:rPr sz="2068" spc="-12" dirty="0">
                <a:latin typeface="Georgia"/>
                <a:cs typeface="Georgia"/>
              </a:rPr>
              <a:t>etik </a:t>
            </a:r>
            <a:r>
              <a:rPr sz="2068" spc="-36" dirty="0">
                <a:latin typeface="Georgia"/>
                <a:cs typeface="Georgia"/>
              </a:rPr>
              <a:t>değerler arasında </a:t>
            </a:r>
            <a:r>
              <a:rPr sz="2068" spc="-49" dirty="0">
                <a:latin typeface="Georgia"/>
                <a:cs typeface="Georgia"/>
              </a:rPr>
              <a:t>var  </a:t>
            </a:r>
            <a:r>
              <a:rPr sz="2068" spc="-12" dirty="0">
                <a:latin typeface="Georgia"/>
                <a:cs typeface="Georgia"/>
              </a:rPr>
              <a:t>olan </a:t>
            </a:r>
            <a:r>
              <a:rPr sz="2068" i="1" spc="-61" dirty="0">
                <a:solidFill>
                  <a:srgbClr val="FF0000"/>
                </a:solidFill>
                <a:latin typeface="Georgia"/>
                <a:cs typeface="Georgia"/>
              </a:rPr>
              <a:t>tartışmalı </a:t>
            </a:r>
            <a:r>
              <a:rPr sz="2068" i="1" spc="-73" dirty="0">
                <a:solidFill>
                  <a:srgbClr val="FF0000"/>
                </a:solidFill>
                <a:latin typeface="Georgia"/>
                <a:cs typeface="Georgia"/>
              </a:rPr>
              <a:t>konuları</a:t>
            </a:r>
            <a:r>
              <a:rPr sz="2068" i="1" spc="36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68" i="1" spc="-24" dirty="0">
                <a:solidFill>
                  <a:srgbClr val="FF0000"/>
                </a:solidFill>
                <a:latin typeface="Georgia"/>
                <a:cs typeface="Georgia"/>
              </a:rPr>
              <a:t>çözer</a:t>
            </a:r>
            <a:r>
              <a:rPr sz="2068" spc="-24" dirty="0">
                <a:solidFill>
                  <a:srgbClr val="FF0000"/>
                </a:solidFill>
                <a:latin typeface="Georgia"/>
                <a:cs typeface="Georgia"/>
              </a:rPr>
              <a:t>.</a:t>
            </a:r>
            <a:endParaRPr sz="2068">
              <a:latin typeface="Georgia"/>
              <a:cs typeface="Georgia"/>
            </a:endParaRPr>
          </a:p>
          <a:p>
            <a:pPr marL="285746" indent="-256399">
              <a:spcBef>
                <a:spcPts val="912"/>
              </a:spcBef>
              <a:buClr>
                <a:srgbClr val="85DFD0"/>
              </a:buClr>
              <a:buSzPct val="58823"/>
              <a:buFont typeface="Wingdings"/>
              <a:buChar char=""/>
              <a:tabLst>
                <a:tab pos="287291" algn="l"/>
              </a:tabLst>
            </a:pPr>
            <a:r>
              <a:rPr sz="2068" spc="-24" dirty="0">
                <a:latin typeface="Georgia"/>
                <a:cs typeface="Georgia"/>
              </a:rPr>
              <a:t>Kendi </a:t>
            </a:r>
            <a:r>
              <a:rPr sz="2068" spc="-36" dirty="0">
                <a:latin typeface="Georgia"/>
                <a:cs typeface="Georgia"/>
              </a:rPr>
              <a:t>davranışının </a:t>
            </a:r>
            <a:r>
              <a:rPr sz="2068" spc="-12" dirty="0">
                <a:latin typeface="Georgia"/>
                <a:cs typeface="Georgia"/>
              </a:rPr>
              <a:t>sorumluluğunu </a:t>
            </a:r>
            <a:r>
              <a:rPr sz="2068" i="1" spc="-61" dirty="0">
                <a:solidFill>
                  <a:srgbClr val="FF0000"/>
                </a:solidFill>
                <a:latin typeface="Georgia"/>
                <a:cs typeface="Georgia"/>
              </a:rPr>
              <a:t>kabul</a:t>
            </a:r>
            <a:r>
              <a:rPr sz="2068" i="1" spc="-49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68" i="1" spc="-122" dirty="0">
                <a:solidFill>
                  <a:srgbClr val="FF0000"/>
                </a:solidFill>
                <a:latin typeface="Georgia"/>
                <a:cs typeface="Georgia"/>
              </a:rPr>
              <a:t>eder.</a:t>
            </a:r>
            <a:endParaRPr sz="2068">
              <a:latin typeface="Georgia"/>
              <a:cs typeface="Georgia"/>
            </a:endParaRPr>
          </a:p>
          <a:p>
            <a:pPr marL="285746" indent="-256399">
              <a:spcBef>
                <a:spcPts val="936"/>
              </a:spcBef>
              <a:buClr>
                <a:srgbClr val="85DFD0"/>
              </a:buClr>
              <a:buSzPct val="58823"/>
              <a:buFont typeface="Wingdings"/>
              <a:buChar char=""/>
              <a:tabLst>
                <a:tab pos="287291" algn="l"/>
              </a:tabLst>
            </a:pPr>
            <a:r>
              <a:rPr sz="2068" spc="-49" dirty="0">
                <a:latin typeface="Georgia"/>
                <a:cs typeface="Georgia"/>
              </a:rPr>
              <a:t>Her </a:t>
            </a:r>
            <a:r>
              <a:rPr sz="2068" spc="-12" dirty="0">
                <a:latin typeface="Georgia"/>
                <a:cs typeface="Georgia"/>
              </a:rPr>
              <a:t>koşulda </a:t>
            </a:r>
            <a:r>
              <a:rPr sz="2068" spc="-24" dirty="0">
                <a:latin typeface="Georgia"/>
                <a:cs typeface="Georgia"/>
              </a:rPr>
              <a:t>hasta </a:t>
            </a:r>
            <a:r>
              <a:rPr sz="2068" spc="-12" dirty="0">
                <a:latin typeface="Georgia"/>
                <a:cs typeface="Georgia"/>
              </a:rPr>
              <a:t>haklarını</a:t>
            </a:r>
            <a:r>
              <a:rPr sz="2068" spc="-73" dirty="0">
                <a:latin typeface="Georgia"/>
                <a:cs typeface="Georgia"/>
              </a:rPr>
              <a:t> </a:t>
            </a:r>
            <a:r>
              <a:rPr sz="2068" i="1" spc="-97" dirty="0">
                <a:solidFill>
                  <a:srgbClr val="FF0000"/>
                </a:solidFill>
                <a:latin typeface="Georgia"/>
                <a:cs typeface="Georgia"/>
              </a:rPr>
              <a:t>savunur.</a:t>
            </a:r>
            <a:endParaRPr sz="2068">
              <a:latin typeface="Georgia"/>
              <a:cs typeface="Georgia"/>
            </a:endParaRP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6DF9F1B8-A772-46F0-A6F9-4833A4A93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08F0-C748-41F3-AC87-D4F2446AAF0B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B0F9051-63D5-4C25-9D1B-3C0E78C0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30</a:t>
            </a:fld>
            <a:endParaRPr lang="en-US"/>
          </a:p>
        </p:txBody>
      </p:sp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83885FC2-91B5-4439-B00E-6ADA06A47B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1760" y="555526"/>
            <a:ext cx="1994072" cy="442973"/>
          </a:xfrm>
          <a:prstGeom prst="rect">
            <a:avLst/>
          </a:prstGeom>
        </p:spPr>
        <p:txBody>
          <a:bodyPr vert="horz" wrap="square" lIns="0" tIns="30892" rIns="0" bIns="0" rtlCol="0" anchor="ctr">
            <a:spAutoFit/>
          </a:bodyPr>
          <a:lstStyle/>
          <a:p>
            <a:pPr marL="30891">
              <a:spcBef>
                <a:spcPts val="243"/>
              </a:spcBef>
            </a:pPr>
            <a:r>
              <a:rPr sz="2676" spc="-12" dirty="0">
                <a:solidFill>
                  <a:srgbClr val="083762"/>
                </a:solidFill>
              </a:rPr>
              <a:t>Duyuşsal</a:t>
            </a:r>
            <a:r>
              <a:rPr sz="2676" spc="-49" dirty="0">
                <a:solidFill>
                  <a:srgbClr val="083762"/>
                </a:solidFill>
              </a:rPr>
              <a:t> </a:t>
            </a:r>
            <a:r>
              <a:rPr sz="2676" spc="-12" dirty="0">
                <a:solidFill>
                  <a:srgbClr val="083762"/>
                </a:solidFill>
              </a:rPr>
              <a:t>Alan</a:t>
            </a:r>
            <a:endParaRPr sz="2676"/>
          </a:p>
        </p:txBody>
      </p:sp>
      <p:grpSp>
        <p:nvGrpSpPr>
          <p:cNvPr id="4" name="object 4"/>
          <p:cNvGrpSpPr/>
          <p:nvPr/>
        </p:nvGrpSpPr>
        <p:grpSpPr>
          <a:xfrm>
            <a:off x="2205403" y="2682054"/>
            <a:ext cx="1274291" cy="2021874"/>
            <a:chOff x="13081" y="1265720"/>
            <a:chExt cx="523875" cy="831215"/>
          </a:xfrm>
        </p:grpSpPr>
        <p:sp>
          <p:nvSpPr>
            <p:cNvPr id="5" name="object 5"/>
            <p:cNvSpPr/>
            <p:nvPr/>
          </p:nvSpPr>
          <p:spPr>
            <a:xfrm>
              <a:off x="21971" y="1274610"/>
              <a:ext cx="506095" cy="813435"/>
            </a:xfrm>
            <a:custGeom>
              <a:avLst/>
              <a:gdLst/>
              <a:ahLst/>
              <a:cxnLst/>
              <a:rect l="l" t="t" r="r" b="b"/>
              <a:pathLst>
                <a:path w="506095" h="813435">
                  <a:moveTo>
                    <a:pt x="505472" y="0"/>
                  </a:moveTo>
                  <a:lnTo>
                    <a:pt x="0" y="0"/>
                  </a:lnTo>
                  <a:lnTo>
                    <a:pt x="0" y="813142"/>
                  </a:lnTo>
                  <a:lnTo>
                    <a:pt x="505472" y="813142"/>
                  </a:lnTo>
                  <a:lnTo>
                    <a:pt x="505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" name="object 6"/>
            <p:cNvSpPr/>
            <p:nvPr/>
          </p:nvSpPr>
          <p:spPr>
            <a:xfrm>
              <a:off x="21971" y="1274610"/>
              <a:ext cx="506095" cy="813435"/>
            </a:xfrm>
            <a:custGeom>
              <a:avLst/>
              <a:gdLst/>
              <a:ahLst/>
              <a:cxnLst/>
              <a:rect l="l" t="t" r="r" b="b"/>
              <a:pathLst>
                <a:path w="506095" h="813435">
                  <a:moveTo>
                    <a:pt x="0" y="813142"/>
                  </a:moveTo>
                  <a:lnTo>
                    <a:pt x="505472" y="813142"/>
                  </a:lnTo>
                  <a:lnTo>
                    <a:pt x="505472" y="0"/>
                  </a:lnTo>
                  <a:lnTo>
                    <a:pt x="0" y="0"/>
                  </a:lnTo>
                  <a:lnTo>
                    <a:pt x="0" y="813142"/>
                  </a:lnTo>
                  <a:close/>
                </a:path>
              </a:pathLst>
            </a:custGeom>
            <a:ln w="17581">
              <a:solidFill>
                <a:srgbClr val="083762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66569" y="3167383"/>
            <a:ext cx="1138366" cy="779181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123566" indent="-92674">
              <a:spcBef>
                <a:spcPts val="557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123566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Farkına</a:t>
            </a:r>
            <a:r>
              <a:rPr sz="1338" spc="-97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varma</a:t>
            </a:r>
            <a:endParaRPr sz="1338">
              <a:latin typeface="Times New Roman"/>
              <a:cs typeface="Times New Roman"/>
            </a:endParaRPr>
          </a:p>
          <a:p>
            <a:pPr marL="123566" indent="-92674">
              <a:spcBef>
                <a:spcPts val="328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123566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Dikkat</a:t>
            </a:r>
            <a:r>
              <a:rPr sz="1338" spc="12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etme</a:t>
            </a:r>
            <a:endParaRPr sz="1338">
              <a:latin typeface="Times New Roman"/>
              <a:cs typeface="Times New Roman"/>
            </a:endParaRPr>
          </a:p>
          <a:p>
            <a:pPr marL="123566" indent="-92674">
              <a:spcBef>
                <a:spcPts val="353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12356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Gözleme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34900" y="2307829"/>
            <a:ext cx="1487445" cy="2395666"/>
            <a:chOff x="518541" y="1111872"/>
            <a:chExt cx="611505" cy="984885"/>
          </a:xfrm>
        </p:grpSpPr>
        <p:sp>
          <p:nvSpPr>
            <p:cNvPr id="9" name="object 9"/>
            <p:cNvSpPr/>
            <p:nvPr/>
          </p:nvSpPr>
          <p:spPr>
            <a:xfrm>
              <a:off x="527431" y="1120762"/>
              <a:ext cx="593725" cy="967105"/>
            </a:xfrm>
            <a:custGeom>
              <a:avLst/>
              <a:gdLst/>
              <a:ahLst/>
              <a:cxnLst/>
              <a:rect l="l" t="t" r="r" b="b"/>
              <a:pathLst>
                <a:path w="593725" h="967105">
                  <a:moveTo>
                    <a:pt x="593382" y="0"/>
                  </a:moveTo>
                  <a:lnTo>
                    <a:pt x="0" y="0"/>
                  </a:lnTo>
                  <a:lnTo>
                    <a:pt x="0" y="966990"/>
                  </a:lnTo>
                  <a:lnTo>
                    <a:pt x="593382" y="966990"/>
                  </a:lnTo>
                  <a:lnTo>
                    <a:pt x="593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0" name="object 10"/>
            <p:cNvSpPr/>
            <p:nvPr/>
          </p:nvSpPr>
          <p:spPr>
            <a:xfrm>
              <a:off x="527431" y="1120762"/>
              <a:ext cx="593725" cy="967105"/>
            </a:xfrm>
            <a:custGeom>
              <a:avLst/>
              <a:gdLst/>
              <a:ahLst/>
              <a:cxnLst/>
              <a:rect l="l" t="t" r="r" b="b"/>
              <a:pathLst>
                <a:path w="593725" h="967105">
                  <a:moveTo>
                    <a:pt x="0" y="966990"/>
                  </a:moveTo>
                  <a:lnTo>
                    <a:pt x="593382" y="966990"/>
                  </a:lnTo>
                  <a:lnTo>
                    <a:pt x="593382" y="0"/>
                  </a:lnTo>
                  <a:lnTo>
                    <a:pt x="0" y="0"/>
                  </a:lnTo>
                  <a:lnTo>
                    <a:pt x="0" y="966990"/>
                  </a:lnTo>
                  <a:close/>
                </a:path>
              </a:pathLst>
            </a:custGeom>
            <a:ln w="1758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96374" y="2836853"/>
            <a:ext cx="1180070" cy="1267904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126653" indent="-97308">
              <a:spcBef>
                <a:spcPts val="557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İlgilenme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16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Razı</a:t>
            </a:r>
            <a:r>
              <a:rPr sz="1338" spc="-219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olma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53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işbirliği</a:t>
            </a:r>
            <a:r>
              <a:rPr sz="1338" spc="36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yapma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28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Kabul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 etme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16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Gönüllü</a:t>
            </a:r>
            <a:r>
              <a:rPr sz="1338" spc="61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olma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885119" y="1940585"/>
            <a:ext cx="1366966" cy="2757101"/>
            <a:chOff x="1114742" y="960894"/>
            <a:chExt cx="561975" cy="1133475"/>
          </a:xfrm>
        </p:grpSpPr>
        <p:sp>
          <p:nvSpPr>
            <p:cNvPr id="13" name="object 13"/>
            <p:cNvSpPr/>
            <p:nvPr/>
          </p:nvSpPr>
          <p:spPr>
            <a:xfrm>
              <a:off x="1120775" y="966927"/>
              <a:ext cx="549910" cy="1121410"/>
            </a:xfrm>
            <a:custGeom>
              <a:avLst/>
              <a:gdLst/>
              <a:ahLst/>
              <a:cxnLst/>
              <a:rect l="l" t="t" r="r" b="b"/>
              <a:pathLst>
                <a:path w="549910" h="1121410">
                  <a:moveTo>
                    <a:pt x="549427" y="0"/>
                  </a:moveTo>
                  <a:lnTo>
                    <a:pt x="0" y="0"/>
                  </a:lnTo>
                  <a:lnTo>
                    <a:pt x="0" y="1120825"/>
                  </a:lnTo>
                  <a:lnTo>
                    <a:pt x="549427" y="1120825"/>
                  </a:lnTo>
                  <a:lnTo>
                    <a:pt x="549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0775" y="966927"/>
              <a:ext cx="549910" cy="1121410"/>
            </a:xfrm>
            <a:custGeom>
              <a:avLst/>
              <a:gdLst/>
              <a:ahLst/>
              <a:cxnLst/>
              <a:rect l="l" t="t" r="r" b="b"/>
              <a:pathLst>
                <a:path w="549910" h="1121410">
                  <a:moveTo>
                    <a:pt x="0" y="1120825"/>
                  </a:moveTo>
                  <a:lnTo>
                    <a:pt x="549427" y="1120825"/>
                  </a:lnTo>
                  <a:lnTo>
                    <a:pt x="549427" y="0"/>
                  </a:lnTo>
                  <a:lnTo>
                    <a:pt x="0" y="0"/>
                  </a:lnTo>
                  <a:lnTo>
                    <a:pt x="0" y="1120825"/>
                  </a:lnTo>
                  <a:close/>
                </a:path>
              </a:pathLst>
            </a:custGeom>
            <a:ln w="1172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39952" y="2670804"/>
            <a:ext cx="1175434" cy="1216608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126653" indent="-97308">
              <a:spcBef>
                <a:spcPts val="557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Benimseme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16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86496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Sorumluluk</a:t>
            </a:r>
            <a:endParaRPr sz="1338">
              <a:latin typeface="Times New Roman"/>
              <a:cs typeface="Times New Roman"/>
            </a:endParaRPr>
          </a:p>
          <a:p>
            <a:pPr marL="30891">
              <a:spcBef>
                <a:spcPts val="36"/>
              </a:spcBef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duyma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16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Özen gösterme</a:t>
            </a:r>
            <a:endParaRPr sz="1338">
              <a:latin typeface="Times New Roman"/>
              <a:cs typeface="Times New Roman"/>
            </a:endParaRPr>
          </a:p>
          <a:p>
            <a:pPr marL="123566" indent="-92674">
              <a:spcBef>
                <a:spcPts val="328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356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Tercih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etme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221811" y="1566299"/>
            <a:ext cx="1366966" cy="3130893"/>
            <a:chOff x="1664271" y="807021"/>
            <a:chExt cx="561975" cy="1287145"/>
          </a:xfrm>
        </p:grpSpPr>
        <p:sp>
          <p:nvSpPr>
            <p:cNvPr id="17" name="object 17"/>
            <p:cNvSpPr/>
            <p:nvPr/>
          </p:nvSpPr>
          <p:spPr>
            <a:xfrm>
              <a:off x="1670304" y="813054"/>
              <a:ext cx="549910" cy="1275080"/>
            </a:xfrm>
            <a:custGeom>
              <a:avLst/>
              <a:gdLst/>
              <a:ahLst/>
              <a:cxnLst/>
              <a:rect l="l" t="t" r="r" b="b"/>
              <a:pathLst>
                <a:path w="549910" h="1275080">
                  <a:moveTo>
                    <a:pt x="549427" y="0"/>
                  </a:moveTo>
                  <a:lnTo>
                    <a:pt x="0" y="0"/>
                  </a:lnTo>
                  <a:lnTo>
                    <a:pt x="0" y="1274699"/>
                  </a:lnTo>
                  <a:lnTo>
                    <a:pt x="549427" y="1274699"/>
                  </a:lnTo>
                  <a:lnTo>
                    <a:pt x="549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8" name="object 18"/>
            <p:cNvSpPr/>
            <p:nvPr/>
          </p:nvSpPr>
          <p:spPr>
            <a:xfrm>
              <a:off x="1670304" y="813054"/>
              <a:ext cx="549910" cy="1275080"/>
            </a:xfrm>
            <a:custGeom>
              <a:avLst/>
              <a:gdLst/>
              <a:ahLst/>
              <a:cxnLst/>
              <a:rect l="l" t="t" r="r" b="b"/>
              <a:pathLst>
                <a:path w="549910" h="1275080">
                  <a:moveTo>
                    <a:pt x="0" y="1274699"/>
                  </a:moveTo>
                  <a:lnTo>
                    <a:pt x="549427" y="1274699"/>
                  </a:lnTo>
                  <a:lnTo>
                    <a:pt x="549427" y="0"/>
                  </a:lnTo>
                  <a:lnTo>
                    <a:pt x="0" y="0"/>
                  </a:lnTo>
                  <a:lnTo>
                    <a:pt x="0" y="1274699"/>
                  </a:lnTo>
                  <a:close/>
                </a:path>
              </a:pathLst>
            </a:custGeom>
            <a:ln w="1172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276645" y="2236930"/>
            <a:ext cx="974639" cy="1267904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84952" indent="-55605">
              <a:spcBef>
                <a:spcPts val="557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Düzenleme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16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Uyarlama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53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Karşı</a:t>
            </a:r>
            <a:r>
              <a:rPr sz="1338" spc="-122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koyma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28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Düzeltme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41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85" dirty="0">
                <a:solidFill>
                  <a:srgbClr val="083762"/>
                </a:solidFill>
                <a:latin typeface="Times New Roman"/>
                <a:cs typeface="Times New Roman"/>
              </a:rPr>
              <a:t>Yer</a:t>
            </a:r>
            <a:r>
              <a:rPr sz="1338" spc="-97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alma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558194" y="1192199"/>
            <a:ext cx="1366966" cy="3504685"/>
            <a:chOff x="2213673" y="653224"/>
            <a:chExt cx="561975" cy="1440815"/>
          </a:xfrm>
        </p:grpSpPr>
        <p:sp>
          <p:nvSpPr>
            <p:cNvPr id="21" name="object 21"/>
            <p:cNvSpPr/>
            <p:nvPr/>
          </p:nvSpPr>
          <p:spPr>
            <a:xfrm>
              <a:off x="2219706" y="659257"/>
              <a:ext cx="549910" cy="1428750"/>
            </a:xfrm>
            <a:custGeom>
              <a:avLst/>
              <a:gdLst/>
              <a:ahLst/>
              <a:cxnLst/>
              <a:rect l="l" t="t" r="r" b="b"/>
              <a:pathLst>
                <a:path w="549910" h="1428750">
                  <a:moveTo>
                    <a:pt x="549427" y="0"/>
                  </a:moveTo>
                  <a:lnTo>
                    <a:pt x="0" y="0"/>
                  </a:lnTo>
                  <a:lnTo>
                    <a:pt x="0" y="1428496"/>
                  </a:lnTo>
                  <a:lnTo>
                    <a:pt x="549427" y="1428496"/>
                  </a:lnTo>
                  <a:lnTo>
                    <a:pt x="549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2" name="object 22"/>
            <p:cNvSpPr/>
            <p:nvPr/>
          </p:nvSpPr>
          <p:spPr>
            <a:xfrm>
              <a:off x="2219706" y="659257"/>
              <a:ext cx="549910" cy="1428750"/>
            </a:xfrm>
            <a:custGeom>
              <a:avLst/>
              <a:gdLst/>
              <a:ahLst/>
              <a:cxnLst/>
              <a:rect l="l" t="t" r="r" b="b"/>
              <a:pathLst>
                <a:path w="549910" h="1428750">
                  <a:moveTo>
                    <a:pt x="0" y="1428496"/>
                  </a:moveTo>
                  <a:lnTo>
                    <a:pt x="549427" y="1428496"/>
                  </a:lnTo>
                  <a:lnTo>
                    <a:pt x="549427" y="0"/>
                  </a:lnTo>
                  <a:lnTo>
                    <a:pt x="0" y="0"/>
                  </a:lnTo>
                  <a:lnTo>
                    <a:pt x="0" y="1428496"/>
                  </a:lnTo>
                  <a:close/>
                </a:path>
              </a:pathLst>
            </a:custGeom>
            <a:ln w="1172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613645" y="2390342"/>
            <a:ext cx="1078127" cy="1060643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84952" indent="-55605">
              <a:spcBef>
                <a:spcPts val="243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12" dirty="0">
                <a:solidFill>
                  <a:srgbClr val="083762"/>
                </a:solidFill>
                <a:latin typeface="Georgia"/>
                <a:cs typeface="Georgia"/>
              </a:rPr>
              <a:t>Destekleme</a:t>
            </a:r>
            <a:endParaRPr sz="1338">
              <a:latin typeface="Georgia"/>
              <a:cs typeface="Georgia"/>
            </a:endParaRPr>
          </a:p>
          <a:p>
            <a:pPr marL="84952" indent="-55605">
              <a:spcBef>
                <a:spcPts val="36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36" dirty="0">
                <a:solidFill>
                  <a:srgbClr val="083762"/>
                </a:solidFill>
                <a:latin typeface="Georgia"/>
                <a:cs typeface="Georgia"/>
              </a:rPr>
              <a:t>Savunma</a:t>
            </a:r>
            <a:endParaRPr sz="1338">
              <a:latin typeface="Georgia"/>
              <a:cs typeface="Georgia"/>
            </a:endParaRPr>
          </a:p>
          <a:p>
            <a:pPr marL="84952" indent="-55605"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36" dirty="0">
                <a:solidFill>
                  <a:srgbClr val="083762"/>
                </a:solidFill>
                <a:latin typeface="Georgia"/>
                <a:cs typeface="Georgia"/>
              </a:rPr>
              <a:t>Koruma</a:t>
            </a:r>
            <a:endParaRPr sz="1338">
              <a:latin typeface="Georgia"/>
              <a:cs typeface="Georgia"/>
            </a:endParaRPr>
          </a:p>
          <a:p>
            <a:pPr marL="84952" indent="-55605">
              <a:spcBef>
                <a:spcPts val="24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12" dirty="0">
                <a:solidFill>
                  <a:srgbClr val="083762"/>
                </a:solidFill>
                <a:latin typeface="Georgia"/>
                <a:cs typeface="Georgia"/>
              </a:rPr>
              <a:t>Hizmet</a:t>
            </a:r>
            <a:r>
              <a:rPr sz="1338" spc="-122" dirty="0">
                <a:solidFill>
                  <a:srgbClr val="083762"/>
                </a:solidFill>
                <a:latin typeface="Georgia"/>
                <a:cs typeface="Georgia"/>
              </a:rPr>
              <a:t> </a:t>
            </a:r>
            <a:r>
              <a:rPr sz="1338" spc="-12" dirty="0">
                <a:solidFill>
                  <a:srgbClr val="083762"/>
                </a:solidFill>
                <a:latin typeface="Georgia"/>
                <a:cs typeface="Georgia"/>
              </a:rPr>
              <a:t>etme</a:t>
            </a:r>
            <a:endParaRPr sz="1338">
              <a:latin typeface="Georgia"/>
              <a:cs typeface="Georgia"/>
            </a:endParaRPr>
          </a:p>
          <a:p>
            <a:pPr marL="84952" indent="-55605"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Georgia"/>
                <a:cs typeface="Georgia"/>
              </a:rPr>
              <a:t>Zorlama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216986" y="2266000"/>
            <a:ext cx="1249577" cy="447932"/>
            <a:chOff x="17843" y="1094676"/>
            <a:chExt cx="513715" cy="184150"/>
          </a:xfrm>
        </p:grpSpPr>
        <p:sp>
          <p:nvSpPr>
            <p:cNvPr id="25" name="object 25"/>
            <p:cNvSpPr/>
            <p:nvPr/>
          </p:nvSpPr>
          <p:spPr>
            <a:xfrm>
              <a:off x="21971" y="1098804"/>
              <a:ext cx="505459" cy="175895"/>
            </a:xfrm>
            <a:custGeom>
              <a:avLst/>
              <a:gdLst/>
              <a:ahLst/>
              <a:cxnLst/>
              <a:rect l="l" t="t" r="r" b="b"/>
              <a:pathLst>
                <a:path w="505459" h="175894">
                  <a:moveTo>
                    <a:pt x="476123" y="0"/>
                  </a:moveTo>
                  <a:lnTo>
                    <a:pt x="29337" y="0"/>
                  </a:lnTo>
                  <a:lnTo>
                    <a:pt x="17895" y="2315"/>
                  </a:lnTo>
                  <a:lnTo>
                    <a:pt x="8572" y="8620"/>
                  </a:lnTo>
                  <a:lnTo>
                    <a:pt x="2297" y="17948"/>
                  </a:lnTo>
                  <a:lnTo>
                    <a:pt x="0" y="29337"/>
                  </a:lnTo>
                  <a:lnTo>
                    <a:pt x="0" y="146558"/>
                  </a:lnTo>
                  <a:lnTo>
                    <a:pt x="2297" y="157946"/>
                  </a:lnTo>
                  <a:lnTo>
                    <a:pt x="8572" y="167274"/>
                  </a:lnTo>
                  <a:lnTo>
                    <a:pt x="17895" y="173579"/>
                  </a:lnTo>
                  <a:lnTo>
                    <a:pt x="29337" y="175895"/>
                  </a:lnTo>
                  <a:lnTo>
                    <a:pt x="476123" y="175895"/>
                  </a:lnTo>
                  <a:lnTo>
                    <a:pt x="487564" y="173579"/>
                  </a:lnTo>
                  <a:lnTo>
                    <a:pt x="496887" y="167274"/>
                  </a:lnTo>
                  <a:lnTo>
                    <a:pt x="503162" y="157946"/>
                  </a:lnTo>
                  <a:lnTo>
                    <a:pt x="505460" y="146558"/>
                  </a:lnTo>
                  <a:lnTo>
                    <a:pt x="505460" y="29337"/>
                  </a:lnTo>
                  <a:lnTo>
                    <a:pt x="503162" y="17948"/>
                  </a:lnTo>
                  <a:lnTo>
                    <a:pt x="496887" y="8620"/>
                  </a:lnTo>
                  <a:lnTo>
                    <a:pt x="487564" y="2315"/>
                  </a:lnTo>
                  <a:lnTo>
                    <a:pt x="476123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6" name="object 26"/>
            <p:cNvSpPr/>
            <p:nvPr/>
          </p:nvSpPr>
          <p:spPr>
            <a:xfrm>
              <a:off x="21971" y="1098804"/>
              <a:ext cx="505459" cy="175895"/>
            </a:xfrm>
            <a:custGeom>
              <a:avLst/>
              <a:gdLst/>
              <a:ahLst/>
              <a:cxnLst/>
              <a:rect l="l" t="t" r="r" b="b"/>
              <a:pathLst>
                <a:path w="505459" h="175894">
                  <a:moveTo>
                    <a:pt x="0" y="29337"/>
                  </a:moveTo>
                  <a:lnTo>
                    <a:pt x="2297" y="17948"/>
                  </a:lnTo>
                  <a:lnTo>
                    <a:pt x="8572" y="8620"/>
                  </a:lnTo>
                  <a:lnTo>
                    <a:pt x="17895" y="2315"/>
                  </a:lnTo>
                  <a:lnTo>
                    <a:pt x="29337" y="0"/>
                  </a:lnTo>
                  <a:lnTo>
                    <a:pt x="476123" y="0"/>
                  </a:lnTo>
                  <a:lnTo>
                    <a:pt x="487564" y="2315"/>
                  </a:lnTo>
                  <a:lnTo>
                    <a:pt x="496887" y="8620"/>
                  </a:lnTo>
                  <a:lnTo>
                    <a:pt x="503162" y="17948"/>
                  </a:lnTo>
                  <a:lnTo>
                    <a:pt x="505460" y="29337"/>
                  </a:lnTo>
                  <a:lnTo>
                    <a:pt x="505460" y="146558"/>
                  </a:lnTo>
                  <a:lnTo>
                    <a:pt x="503162" y="157946"/>
                  </a:lnTo>
                  <a:lnTo>
                    <a:pt x="496887" y="167274"/>
                  </a:lnTo>
                  <a:lnTo>
                    <a:pt x="487564" y="173579"/>
                  </a:lnTo>
                  <a:lnTo>
                    <a:pt x="476123" y="175895"/>
                  </a:lnTo>
                  <a:lnTo>
                    <a:pt x="29337" y="175895"/>
                  </a:lnTo>
                  <a:lnTo>
                    <a:pt x="17895" y="173579"/>
                  </a:lnTo>
                  <a:lnTo>
                    <a:pt x="8572" y="167274"/>
                  </a:lnTo>
                  <a:lnTo>
                    <a:pt x="2297" y="157946"/>
                  </a:lnTo>
                  <a:lnTo>
                    <a:pt x="0" y="146558"/>
                  </a:lnTo>
                  <a:lnTo>
                    <a:pt x="0" y="29337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617810" y="2346784"/>
            <a:ext cx="455655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Al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446482" y="1143389"/>
            <a:ext cx="4136424" cy="1197061"/>
            <a:chOff x="523303" y="633158"/>
            <a:chExt cx="1700530" cy="492125"/>
          </a:xfrm>
        </p:grpSpPr>
        <p:sp>
          <p:nvSpPr>
            <p:cNvPr id="29" name="object 29"/>
            <p:cNvSpPr/>
            <p:nvPr/>
          </p:nvSpPr>
          <p:spPr>
            <a:xfrm>
              <a:off x="527431" y="945007"/>
              <a:ext cx="593725" cy="175895"/>
            </a:xfrm>
            <a:custGeom>
              <a:avLst/>
              <a:gdLst/>
              <a:ahLst/>
              <a:cxnLst/>
              <a:rect l="l" t="t" r="r" b="b"/>
              <a:pathLst>
                <a:path w="593725" h="175894">
                  <a:moveTo>
                    <a:pt x="564134" y="0"/>
                  </a:moveTo>
                  <a:lnTo>
                    <a:pt x="29337" y="0"/>
                  </a:lnTo>
                  <a:lnTo>
                    <a:pt x="17895" y="2297"/>
                  </a:lnTo>
                  <a:lnTo>
                    <a:pt x="8572" y="8572"/>
                  </a:lnTo>
                  <a:lnTo>
                    <a:pt x="2297" y="17895"/>
                  </a:lnTo>
                  <a:lnTo>
                    <a:pt x="0" y="29337"/>
                  </a:lnTo>
                  <a:lnTo>
                    <a:pt x="0" y="146558"/>
                  </a:lnTo>
                  <a:lnTo>
                    <a:pt x="2297" y="157926"/>
                  </a:lnTo>
                  <a:lnTo>
                    <a:pt x="8572" y="167211"/>
                  </a:lnTo>
                  <a:lnTo>
                    <a:pt x="17895" y="173472"/>
                  </a:lnTo>
                  <a:lnTo>
                    <a:pt x="29337" y="175768"/>
                  </a:lnTo>
                  <a:lnTo>
                    <a:pt x="564134" y="175768"/>
                  </a:lnTo>
                  <a:lnTo>
                    <a:pt x="575502" y="173472"/>
                  </a:lnTo>
                  <a:lnTo>
                    <a:pt x="584787" y="167211"/>
                  </a:lnTo>
                  <a:lnTo>
                    <a:pt x="591048" y="157926"/>
                  </a:lnTo>
                  <a:lnTo>
                    <a:pt x="593344" y="146558"/>
                  </a:lnTo>
                  <a:lnTo>
                    <a:pt x="593344" y="29337"/>
                  </a:lnTo>
                  <a:lnTo>
                    <a:pt x="591048" y="17895"/>
                  </a:lnTo>
                  <a:lnTo>
                    <a:pt x="584787" y="8572"/>
                  </a:lnTo>
                  <a:lnTo>
                    <a:pt x="575502" y="2297"/>
                  </a:lnTo>
                  <a:lnTo>
                    <a:pt x="564134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0" name="object 30"/>
            <p:cNvSpPr/>
            <p:nvPr/>
          </p:nvSpPr>
          <p:spPr>
            <a:xfrm>
              <a:off x="527431" y="945007"/>
              <a:ext cx="593725" cy="175895"/>
            </a:xfrm>
            <a:custGeom>
              <a:avLst/>
              <a:gdLst/>
              <a:ahLst/>
              <a:cxnLst/>
              <a:rect l="l" t="t" r="r" b="b"/>
              <a:pathLst>
                <a:path w="593725" h="175894">
                  <a:moveTo>
                    <a:pt x="0" y="29337"/>
                  </a:moveTo>
                  <a:lnTo>
                    <a:pt x="2297" y="17895"/>
                  </a:lnTo>
                  <a:lnTo>
                    <a:pt x="8572" y="8572"/>
                  </a:lnTo>
                  <a:lnTo>
                    <a:pt x="17895" y="2297"/>
                  </a:lnTo>
                  <a:lnTo>
                    <a:pt x="29337" y="0"/>
                  </a:lnTo>
                  <a:lnTo>
                    <a:pt x="564134" y="0"/>
                  </a:lnTo>
                  <a:lnTo>
                    <a:pt x="575502" y="2297"/>
                  </a:lnTo>
                  <a:lnTo>
                    <a:pt x="584787" y="8572"/>
                  </a:lnTo>
                  <a:lnTo>
                    <a:pt x="591048" y="17895"/>
                  </a:lnTo>
                  <a:lnTo>
                    <a:pt x="593344" y="29337"/>
                  </a:lnTo>
                  <a:lnTo>
                    <a:pt x="593344" y="146558"/>
                  </a:lnTo>
                  <a:lnTo>
                    <a:pt x="591048" y="157926"/>
                  </a:lnTo>
                  <a:lnTo>
                    <a:pt x="584787" y="167211"/>
                  </a:lnTo>
                  <a:lnTo>
                    <a:pt x="575502" y="173472"/>
                  </a:lnTo>
                  <a:lnTo>
                    <a:pt x="564134" y="175768"/>
                  </a:lnTo>
                  <a:lnTo>
                    <a:pt x="29337" y="175768"/>
                  </a:lnTo>
                  <a:lnTo>
                    <a:pt x="17895" y="173472"/>
                  </a:lnTo>
                  <a:lnTo>
                    <a:pt x="8572" y="167211"/>
                  </a:lnTo>
                  <a:lnTo>
                    <a:pt x="2297" y="157926"/>
                  </a:lnTo>
                  <a:lnTo>
                    <a:pt x="0" y="146558"/>
                  </a:lnTo>
                  <a:lnTo>
                    <a:pt x="0" y="29337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1" name="object 31"/>
            <p:cNvSpPr/>
            <p:nvPr/>
          </p:nvSpPr>
          <p:spPr>
            <a:xfrm>
              <a:off x="1120775" y="791210"/>
              <a:ext cx="549910" cy="175895"/>
            </a:xfrm>
            <a:custGeom>
              <a:avLst/>
              <a:gdLst/>
              <a:ahLst/>
              <a:cxnLst/>
              <a:rect l="l" t="t" r="r" b="b"/>
              <a:pathLst>
                <a:path w="549910" h="175894">
                  <a:moveTo>
                    <a:pt x="520191" y="0"/>
                  </a:moveTo>
                  <a:lnTo>
                    <a:pt x="29337" y="0"/>
                  </a:lnTo>
                  <a:lnTo>
                    <a:pt x="17948" y="2295"/>
                  </a:lnTo>
                  <a:lnTo>
                    <a:pt x="8620" y="8556"/>
                  </a:lnTo>
                  <a:lnTo>
                    <a:pt x="2315" y="17841"/>
                  </a:lnTo>
                  <a:lnTo>
                    <a:pt x="0" y="29210"/>
                  </a:lnTo>
                  <a:lnTo>
                    <a:pt x="0" y="146431"/>
                  </a:lnTo>
                  <a:lnTo>
                    <a:pt x="2315" y="157872"/>
                  </a:lnTo>
                  <a:lnTo>
                    <a:pt x="8620" y="167195"/>
                  </a:lnTo>
                  <a:lnTo>
                    <a:pt x="17948" y="173470"/>
                  </a:lnTo>
                  <a:lnTo>
                    <a:pt x="29337" y="175768"/>
                  </a:lnTo>
                  <a:lnTo>
                    <a:pt x="520191" y="175768"/>
                  </a:lnTo>
                  <a:lnTo>
                    <a:pt x="531580" y="173470"/>
                  </a:lnTo>
                  <a:lnTo>
                    <a:pt x="540908" y="167195"/>
                  </a:lnTo>
                  <a:lnTo>
                    <a:pt x="547213" y="157872"/>
                  </a:lnTo>
                  <a:lnTo>
                    <a:pt x="549528" y="146431"/>
                  </a:lnTo>
                  <a:lnTo>
                    <a:pt x="549528" y="29210"/>
                  </a:lnTo>
                  <a:lnTo>
                    <a:pt x="547213" y="17841"/>
                  </a:lnTo>
                  <a:lnTo>
                    <a:pt x="540908" y="8556"/>
                  </a:lnTo>
                  <a:lnTo>
                    <a:pt x="531580" y="2295"/>
                  </a:lnTo>
                  <a:lnTo>
                    <a:pt x="520191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2" name="object 32"/>
            <p:cNvSpPr/>
            <p:nvPr/>
          </p:nvSpPr>
          <p:spPr>
            <a:xfrm>
              <a:off x="1120775" y="791210"/>
              <a:ext cx="549910" cy="175895"/>
            </a:xfrm>
            <a:custGeom>
              <a:avLst/>
              <a:gdLst/>
              <a:ahLst/>
              <a:cxnLst/>
              <a:rect l="l" t="t" r="r" b="b"/>
              <a:pathLst>
                <a:path w="549910" h="175894">
                  <a:moveTo>
                    <a:pt x="0" y="29210"/>
                  </a:moveTo>
                  <a:lnTo>
                    <a:pt x="2315" y="17841"/>
                  </a:lnTo>
                  <a:lnTo>
                    <a:pt x="8620" y="8556"/>
                  </a:lnTo>
                  <a:lnTo>
                    <a:pt x="17948" y="2295"/>
                  </a:lnTo>
                  <a:lnTo>
                    <a:pt x="29337" y="0"/>
                  </a:lnTo>
                  <a:lnTo>
                    <a:pt x="520191" y="0"/>
                  </a:lnTo>
                  <a:lnTo>
                    <a:pt x="531580" y="2295"/>
                  </a:lnTo>
                  <a:lnTo>
                    <a:pt x="540908" y="8556"/>
                  </a:lnTo>
                  <a:lnTo>
                    <a:pt x="547213" y="17841"/>
                  </a:lnTo>
                  <a:lnTo>
                    <a:pt x="549528" y="29210"/>
                  </a:lnTo>
                  <a:lnTo>
                    <a:pt x="549528" y="146431"/>
                  </a:lnTo>
                  <a:lnTo>
                    <a:pt x="547213" y="157872"/>
                  </a:lnTo>
                  <a:lnTo>
                    <a:pt x="540908" y="167195"/>
                  </a:lnTo>
                  <a:lnTo>
                    <a:pt x="531580" y="173470"/>
                  </a:lnTo>
                  <a:lnTo>
                    <a:pt x="520191" y="175768"/>
                  </a:lnTo>
                  <a:lnTo>
                    <a:pt x="29337" y="175768"/>
                  </a:lnTo>
                  <a:lnTo>
                    <a:pt x="17948" y="173470"/>
                  </a:lnTo>
                  <a:lnTo>
                    <a:pt x="8620" y="167195"/>
                  </a:lnTo>
                  <a:lnTo>
                    <a:pt x="2315" y="157872"/>
                  </a:lnTo>
                  <a:lnTo>
                    <a:pt x="0" y="146431"/>
                  </a:lnTo>
                  <a:lnTo>
                    <a:pt x="0" y="29210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3" name="object 33"/>
            <p:cNvSpPr/>
            <p:nvPr/>
          </p:nvSpPr>
          <p:spPr>
            <a:xfrm>
              <a:off x="1670304" y="637286"/>
              <a:ext cx="549910" cy="175895"/>
            </a:xfrm>
            <a:custGeom>
              <a:avLst/>
              <a:gdLst/>
              <a:ahLst/>
              <a:cxnLst/>
              <a:rect l="l" t="t" r="r" b="b"/>
              <a:pathLst>
                <a:path w="549910" h="175894">
                  <a:moveTo>
                    <a:pt x="520064" y="0"/>
                  </a:moveTo>
                  <a:lnTo>
                    <a:pt x="29210" y="0"/>
                  </a:lnTo>
                  <a:lnTo>
                    <a:pt x="17841" y="2315"/>
                  </a:lnTo>
                  <a:lnTo>
                    <a:pt x="8556" y="8620"/>
                  </a:lnTo>
                  <a:lnTo>
                    <a:pt x="2295" y="17948"/>
                  </a:lnTo>
                  <a:lnTo>
                    <a:pt x="0" y="29337"/>
                  </a:lnTo>
                  <a:lnTo>
                    <a:pt x="0" y="146558"/>
                  </a:lnTo>
                  <a:lnTo>
                    <a:pt x="2295" y="157946"/>
                  </a:lnTo>
                  <a:lnTo>
                    <a:pt x="8556" y="167274"/>
                  </a:lnTo>
                  <a:lnTo>
                    <a:pt x="17841" y="173579"/>
                  </a:lnTo>
                  <a:lnTo>
                    <a:pt x="29210" y="175895"/>
                  </a:lnTo>
                  <a:lnTo>
                    <a:pt x="520064" y="175895"/>
                  </a:lnTo>
                  <a:lnTo>
                    <a:pt x="531453" y="173579"/>
                  </a:lnTo>
                  <a:lnTo>
                    <a:pt x="540781" y="167274"/>
                  </a:lnTo>
                  <a:lnTo>
                    <a:pt x="547086" y="157946"/>
                  </a:lnTo>
                  <a:lnTo>
                    <a:pt x="549401" y="146558"/>
                  </a:lnTo>
                  <a:lnTo>
                    <a:pt x="549401" y="29337"/>
                  </a:lnTo>
                  <a:lnTo>
                    <a:pt x="547086" y="17948"/>
                  </a:lnTo>
                  <a:lnTo>
                    <a:pt x="540781" y="8620"/>
                  </a:lnTo>
                  <a:lnTo>
                    <a:pt x="531453" y="2315"/>
                  </a:lnTo>
                  <a:lnTo>
                    <a:pt x="520064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0304" y="637286"/>
              <a:ext cx="549910" cy="175895"/>
            </a:xfrm>
            <a:custGeom>
              <a:avLst/>
              <a:gdLst/>
              <a:ahLst/>
              <a:cxnLst/>
              <a:rect l="l" t="t" r="r" b="b"/>
              <a:pathLst>
                <a:path w="549910" h="175894">
                  <a:moveTo>
                    <a:pt x="0" y="29337"/>
                  </a:moveTo>
                  <a:lnTo>
                    <a:pt x="2295" y="17948"/>
                  </a:lnTo>
                  <a:lnTo>
                    <a:pt x="8556" y="8620"/>
                  </a:lnTo>
                  <a:lnTo>
                    <a:pt x="17841" y="2315"/>
                  </a:lnTo>
                  <a:lnTo>
                    <a:pt x="29210" y="0"/>
                  </a:lnTo>
                  <a:lnTo>
                    <a:pt x="520064" y="0"/>
                  </a:lnTo>
                  <a:lnTo>
                    <a:pt x="531453" y="2315"/>
                  </a:lnTo>
                  <a:lnTo>
                    <a:pt x="540781" y="8620"/>
                  </a:lnTo>
                  <a:lnTo>
                    <a:pt x="547086" y="17948"/>
                  </a:lnTo>
                  <a:lnTo>
                    <a:pt x="549401" y="29337"/>
                  </a:lnTo>
                  <a:lnTo>
                    <a:pt x="549401" y="146558"/>
                  </a:lnTo>
                  <a:lnTo>
                    <a:pt x="547086" y="157946"/>
                  </a:lnTo>
                  <a:lnTo>
                    <a:pt x="540781" y="167274"/>
                  </a:lnTo>
                  <a:lnTo>
                    <a:pt x="531453" y="173579"/>
                  </a:lnTo>
                  <a:lnTo>
                    <a:pt x="520064" y="175895"/>
                  </a:lnTo>
                  <a:lnTo>
                    <a:pt x="29210" y="175895"/>
                  </a:lnTo>
                  <a:lnTo>
                    <a:pt x="17841" y="173579"/>
                  </a:lnTo>
                  <a:lnTo>
                    <a:pt x="8556" y="167274"/>
                  </a:lnTo>
                  <a:lnTo>
                    <a:pt x="2295" y="157946"/>
                  </a:lnTo>
                  <a:lnTo>
                    <a:pt x="0" y="146558"/>
                  </a:lnTo>
                  <a:lnTo>
                    <a:pt x="0" y="29337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814560" y="1223555"/>
            <a:ext cx="3524765" cy="1095716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R="12357" algn="r">
              <a:spcBef>
                <a:spcPts val="243"/>
              </a:spcBef>
            </a:pPr>
            <a:r>
              <a:rPr sz="1338" spc="12" dirty="0">
                <a:solidFill>
                  <a:srgbClr val="FFFFFF"/>
                </a:solidFill>
                <a:latin typeface="Georgia"/>
                <a:cs typeface="Georgia"/>
              </a:rPr>
              <a:t>Ö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rg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ü</a:t>
            </a:r>
            <a:r>
              <a:rPr sz="1338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leme</a:t>
            </a:r>
            <a:endParaRPr sz="1338">
              <a:latin typeface="Georgia"/>
              <a:cs typeface="Georgia"/>
            </a:endParaRPr>
          </a:p>
          <a:p>
            <a:pPr>
              <a:spcBef>
                <a:spcPts val="97"/>
              </a:spcBef>
            </a:pPr>
            <a:endParaRPr sz="1095">
              <a:latin typeface="Georgia"/>
              <a:cs typeface="Georgia"/>
            </a:endParaRPr>
          </a:p>
          <a:p>
            <a:pPr marL="1291264"/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Değer</a:t>
            </a:r>
            <a:r>
              <a:rPr sz="1338" spc="-73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verme</a:t>
            </a:r>
            <a:endParaRPr sz="1338">
              <a:latin typeface="Georgia"/>
              <a:cs typeface="Georgia"/>
            </a:endParaRPr>
          </a:p>
          <a:p>
            <a:pPr marL="30891" marR="2803402" indent="43248">
              <a:lnSpc>
                <a:spcPct val="101800"/>
              </a:lnSpc>
              <a:spcBef>
                <a:spcPts val="496"/>
              </a:spcBef>
            </a:pP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Tepkide  </a:t>
            </a:r>
            <a:r>
              <a:rPr sz="1338" spc="-97" dirty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lunm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563364" y="769825"/>
            <a:ext cx="1356154" cy="447932"/>
            <a:chOff x="2215799" y="479582"/>
            <a:chExt cx="557530" cy="184150"/>
          </a:xfrm>
        </p:grpSpPr>
        <p:sp>
          <p:nvSpPr>
            <p:cNvPr id="37" name="object 37"/>
            <p:cNvSpPr/>
            <p:nvPr/>
          </p:nvSpPr>
          <p:spPr>
            <a:xfrm>
              <a:off x="2219706" y="483489"/>
              <a:ext cx="549910" cy="175895"/>
            </a:xfrm>
            <a:custGeom>
              <a:avLst/>
              <a:gdLst/>
              <a:ahLst/>
              <a:cxnLst/>
              <a:rect l="l" t="t" r="r" b="b"/>
              <a:pathLst>
                <a:path w="549910" h="175895">
                  <a:moveTo>
                    <a:pt x="520064" y="0"/>
                  </a:moveTo>
                  <a:lnTo>
                    <a:pt x="29210" y="0"/>
                  </a:lnTo>
                  <a:lnTo>
                    <a:pt x="17841" y="2297"/>
                  </a:lnTo>
                  <a:lnTo>
                    <a:pt x="8556" y="8572"/>
                  </a:lnTo>
                  <a:lnTo>
                    <a:pt x="2295" y="17895"/>
                  </a:lnTo>
                  <a:lnTo>
                    <a:pt x="0" y="29337"/>
                  </a:lnTo>
                  <a:lnTo>
                    <a:pt x="0" y="146558"/>
                  </a:lnTo>
                  <a:lnTo>
                    <a:pt x="2295" y="157926"/>
                  </a:lnTo>
                  <a:lnTo>
                    <a:pt x="8556" y="167211"/>
                  </a:lnTo>
                  <a:lnTo>
                    <a:pt x="17841" y="173472"/>
                  </a:lnTo>
                  <a:lnTo>
                    <a:pt x="29210" y="175768"/>
                  </a:lnTo>
                  <a:lnTo>
                    <a:pt x="520064" y="175768"/>
                  </a:lnTo>
                  <a:lnTo>
                    <a:pt x="531506" y="173472"/>
                  </a:lnTo>
                  <a:lnTo>
                    <a:pt x="540829" y="167211"/>
                  </a:lnTo>
                  <a:lnTo>
                    <a:pt x="547104" y="157926"/>
                  </a:lnTo>
                  <a:lnTo>
                    <a:pt x="549401" y="146558"/>
                  </a:lnTo>
                  <a:lnTo>
                    <a:pt x="549401" y="29337"/>
                  </a:lnTo>
                  <a:lnTo>
                    <a:pt x="547104" y="17895"/>
                  </a:lnTo>
                  <a:lnTo>
                    <a:pt x="540829" y="8572"/>
                  </a:lnTo>
                  <a:lnTo>
                    <a:pt x="531506" y="2297"/>
                  </a:lnTo>
                  <a:lnTo>
                    <a:pt x="520064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8" name="object 38"/>
            <p:cNvSpPr/>
            <p:nvPr/>
          </p:nvSpPr>
          <p:spPr>
            <a:xfrm>
              <a:off x="2219706" y="483489"/>
              <a:ext cx="549910" cy="175895"/>
            </a:xfrm>
            <a:custGeom>
              <a:avLst/>
              <a:gdLst/>
              <a:ahLst/>
              <a:cxnLst/>
              <a:rect l="l" t="t" r="r" b="b"/>
              <a:pathLst>
                <a:path w="549910" h="175895">
                  <a:moveTo>
                    <a:pt x="0" y="29337"/>
                  </a:moveTo>
                  <a:lnTo>
                    <a:pt x="2295" y="17895"/>
                  </a:lnTo>
                  <a:lnTo>
                    <a:pt x="8556" y="8572"/>
                  </a:lnTo>
                  <a:lnTo>
                    <a:pt x="17841" y="2297"/>
                  </a:lnTo>
                  <a:lnTo>
                    <a:pt x="29210" y="0"/>
                  </a:lnTo>
                  <a:lnTo>
                    <a:pt x="520064" y="0"/>
                  </a:lnTo>
                  <a:lnTo>
                    <a:pt x="531506" y="2297"/>
                  </a:lnTo>
                  <a:lnTo>
                    <a:pt x="540829" y="8572"/>
                  </a:lnTo>
                  <a:lnTo>
                    <a:pt x="547104" y="17895"/>
                  </a:lnTo>
                  <a:lnTo>
                    <a:pt x="549401" y="29337"/>
                  </a:lnTo>
                  <a:lnTo>
                    <a:pt x="549401" y="146558"/>
                  </a:lnTo>
                  <a:lnTo>
                    <a:pt x="547104" y="157926"/>
                  </a:lnTo>
                  <a:lnTo>
                    <a:pt x="540829" y="167211"/>
                  </a:lnTo>
                  <a:lnTo>
                    <a:pt x="531506" y="173472"/>
                  </a:lnTo>
                  <a:lnTo>
                    <a:pt x="520064" y="175768"/>
                  </a:lnTo>
                  <a:lnTo>
                    <a:pt x="29210" y="175768"/>
                  </a:lnTo>
                  <a:lnTo>
                    <a:pt x="17841" y="173472"/>
                  </a:lnTo>
                  <a:lnTo>
                    <a:pt x="8556" y="167211"/>
                  </a:lnTo>
                  <a:lnTo>
                    <a:pt x="2295" y="157926"/>
                  </a:lnTo>
                  <a:lnTo>
                    <a:pt x="0" y="146558"/>
                  </a:lnTo>
                  <a:lnTo>
                    <a:pt x="0" y="29337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794362" y="746892"/>
            <a:ext cx="908222" cy="435365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256399" marR="12357" indent="-227052">
              <a:lnSpc>
                <a:spcPct val="101800"/>
              </a:lnSpc>
              <a:spcBef>
                <a:spcPts val="219"/>
              </a:spcBef>
            </a:pPr>
            <a:r>
              <a:rPr sz="1338" spc="-61" dirty="0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338" spc="-61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akter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ize  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Etme</a:t>
            </a:r>
            <a:endParaRPr sz="1338">
              <a:latin typeface="Georgia"/>
              <a:cs typeface="Georgia"/>
            </a:endParaRPr>
          </a:p>
        </p:txBody>
      </p:sp>
      <p:sp>
        <p:nvSpPr>
          <p:cNvPr id="41" name="Veri Yer Tutucusu 40">
            <a:extLst>
              <a:ext uri="{FF2B5EF4-FFF2-40B4-BE49-F238E27FC236}">
                <a16:creationId xmlns:a16="http://schemas.microsoft.com/office/drawing/2014/main" id="{F64CD586-0F84-4D28-BD8E-1B6B51E2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6D38-DF62-400F-BCC3-966D8335573A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Slayt Numarası Yer Tutucusu 41">
            <a:extLst>
              <a:ext uri="{FF2B5EF4-FFF2-40B4-BE49-F238E27FC236}">
                <a16:creationId xmlns:a16="http://schemas.microsoft.com/office/drawing/2014/main" id="{2FCD3FB3-11A4-4D58-B262-07E69212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31</a:t>
            </a:fld>
            <a:endParaRPr lang="en-US"/>
          </a:p>
        </p:txBody>
      </p:sp>
      <p:pic>
        <p:nvPicPr>
          <p:cNvPr id="43" name="İçerik Yer Tutucusu 4">
            <a:extLst>
              <a:ext uri="{FF2B5EF4-FFF2-40B4-BE49-F238E27FC236}">
                <a16:creationId xmlns:a16="http://schemas.microsoft.com/office/drawing/2014/main" id="{464D85A7-4E61-4BE5-B38D-FCD119F9C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9792" y="378558"/>
            <a:ext cx="5688632" cy="889849"/>
          </a:xfrm>
          <a:prstGeom prst="rect">
            <a:avLst/>
          </a:prstGeom>
        </p:spPr>
        <p:txBody>
          <a:bodyPr vert="horz" wrap="square" lIns="0" tIns="27803" rIns="0" bIns="0" rtlCol="0" anchor="ctr">
            <a:spAutoFit/>
          </a:bodyPr>
          <a:lstStyle/>
          <a:p>
            <a:pPr marL="30891" algn="ctr">
              <a:spcBef>
                <a:spcPts val="219"/>
              </a:spcBef>
            </a:pPr>
            <a:r>
              <a:rPr sz="2800" b="1" spc="-24" dirty="0">
                <a:cs typeface="Carlito"/>
              </a:rPr>
              <a:t>Psikomotor </a:t>
            </a:r>
            <a:r>
              <a:rPr sz="2800" b="1" spc="-12" dirty="0">
                <a:cs typeface="Carlito"/>
              </a:rPr>
              <a:t>Alanda </a:t>
            </a:r>
            <a:r>
              <a:rPr sz="2800" b="1" spc="-24" dirty="0" err="1">
                <a:cs typeface="Carlito"/>
              </a:rPr>
              <a:t>Öğrenim</a:t>
            </a:r>
            <a:r>
              <a:rPr sz="2800" b="1" spc="36" dirty="0">
                <a:cs typeface="Carlito"/>
              </a:rPr>
              <a:t> </a:t>
            </a:r>
            <a:r>
              <a:rPr sz="2800" b="1" spc="-24" dirty="0" err="1">
                <a:cs typeface="Carlito"/>
              </a:rPr>
              <a:t>Çıktılarının</a:t>
            </a:r>
            <a:r>
              <a:rPr lang="tr-TR" sz="2800" dirty="0">
                <a:cs typeface="Carlito"/>
              </a:rPr>
              <a:t> </a:t>
            </a:r>
            <a:r>
              <a:rPr sz="2800" b="1" spc="-36" dirty="0" err="1">
                <a:cs typeface="Carlito"/>
              </a:rPr>
              <a:t>Yazılması</a:t>
            </a:r>
            <a:endParaRPr sz="2800" dirty="0"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2699792" y="1707654"/>
            <a:ext cx="5544616" cy="2191400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267211" marR="12357" indent="-208517" algn="just">
              <a:spcBef>
                <a:spcPts val="243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70300" algn="l"/>
              </a:tabLst>
            </a:pPr>
            <a:r>
              <a:rPr sz="1946" spc="-24" dirty="0"/>
              <a:t>Psikomotor </a:t>
            </a:r>
            <a:r>
              <a:rPr sz="1946" spc="-12" dirty="0"/>
              <a:t>alan, temel olarak beyin </a:t>
            </a:r>
            <a:r>
              <a:rPr sz="1946" spc="-24" dirty="0"/>
              <a:t>ve </a:t>
            </a:r>
            <a:r>
              <a:rPr sz="1946" spc="-12" dirty="0"/>
              <a:t>kaslarla </a:t>
            </a:r>
            <a:r>
              <a:rPr sz="1946" spc="-61" dirty="0"/>
              <a:t>ilgili  </a:t>
            </a:r>
            <a:r>
              <a:rPr sz="1946" spc="-12" dirty="0"/>
              <a:t>aktiviteleri içeren </a:t>
            </a:r>
            <a:r>
              <a:rPr sz="1946" spc="-24" dirty="0"/>
              <a:t>fiziksel </a:t>
            </a:r>
            <a:r>
              <a:rPr sz="1946" spc="-12" dirty="0"/>
              <a:t>beceriler </a:t>
            </a:r>
            <a:r>
              <a:rPr sz="1946" spc="-24" dirty="0"/>
              <a:t>üzerinde  durmaktadır.</a:t>
            </a:r>
            <a:endParaRPr sz="1946" dirty="0"/>
          </a:p>
          <a:p>
            <a:pPr marL="267211" marR="163725" indent="-208517" algn="just">
              <a:lnSpc>
                <a:spcPct val="100499"/>
              </a:lnSpc>
              <a:spcBef>
                <a:spcPts val="462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70300" algn="l"/>
              </a:tabLst>
            </a:pPr>
            <a:r>
              <a:rPr sz="1946" spc="-24" dirty="0"/>
              <a:t>Psikomotor </a:t>
            </a:r>
            <a:r>
              <a:rPr sz="1946" spc="-12" dirty="0"/>
              <a:t>alan, genellikle </a:t>
            </a:r>
            <a:r>
              <a:rPr sz="1946" spc="-24" dirty="0"/>
              <a:t>laboratuvar </a:t>
            </a:r>
            <a:r>
              <a:rPr sz="1946" spc="-12" dirty="0"/>
              <a:t>çalışması  </a:t>
            </a:r>
            <a:r>
              <a:rPr sz="1946" spc="-24" dirty="0"/>
              <a:t>gerektiren </a:t>
            </a:r>
            <a:r>
              <a:rPr sz="1946" spc="-12" dirty="0"/>
              <a:t>alanlarda, sağlık </a:t>
            </a:r>
            <a:r>
              <a:rPr sz="1946" spc="-24" dirty="0"/>
              <a:t>bilimleri, </a:t>
            </a:r>
            <a:r>
              <a:rPr sz="1946" spc="-12" dirty="0"/>
              <a:t>sanat, müzik,  mühendislik, drama </a:t>
            </a:r>
            <a:r>
              <a:rPr sz="1946" spc="-24" dirty="0"/>
              <a:t>ve </a:t>
            </a:r>
            <a:r>
              <a:rPr sz="1946" spc="-12" dirty="0"/>
              <a:t>beden eğitiminde  </a:t>
            </a:r>
            <a:r>
              <a:rPr sz="1946" spc="-24" dirty="0"/>
              <a:t>kullanılmaktadır.</a:t>
            </a:r>
            <a:endParaRPr sz="1946" dirty="0"/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33499484-22A8-46DA-B71E-C153F2A9B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7F3A-7540-4CA9-912E-EB1658585880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7759686-FC8A-4045-86D5-3DCF54AD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32</a:t>
            </a:fld>
            <a:endParaRPr lang="en-US"/>
          </a:p>
        </p:txBody>
      </p:sp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D61F17E8-09DA-4129-84B5-B4F718B8D5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428064" y="1340199"/>
            <a:ext cx="589415" cy="837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6" name="object 6"/>
          <p:cNvSpPr txBox="1"/>
          <p:nvPr/>
        </p:nvSpPr>
        <p:spPr>
          <a:xfrm>
            <a:off x="2641834" y="1540687"/>
            <a:ext cx="160638" cy="352541"/>
          </a:xfrm>
          <a:prstGeom prst="rect">
            <a:avLst/>
          </a:prstGeom>
        </p:spPr>
        <p:txBody>
          <a:bodyPr vert="horz" wrap="square" lIns="0" tIns="33981" rIns="0" bIns="0" rtlCol="0">
            <a:spAutoFit/>
          </a:bodyPr>
          <a:lstStyle/>
          <a:p>
            <a:pPr marL="30891">
              <a:spcBef>
                <a:spcPts val="268"/>
              </a:spcBef>
            </a:pPr>
            <a:r>
              <a:rPr sz="2068" b="1" spc="-268" dirty="0">
                <a:latin typeface="Times New Roman"/>
                <a:cs typeface="Times New Roman"/>
              </a:rPr>
              <a:t>1</a:t>
            </a:r>
            <a:endParaRPr sz="2068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87824" y="1347614"/>
            <a:ext cx="5823739" cy="548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8" name="object 8"/>
          <p:cNvSpPr txBox="1"/>
          <p:nvPr/>
        </p:nvSpPr>
        <p:spPr>
          <a:xfrm>
            <a:off x="3120780" y="1400439"/>
            <a:ext cx="4403548" cy="352541"/>
          </a:xfrm>
          <a:prstGeom prst="rect">
            <a:avLst/>
          </a:prstGeom>
        </p:spPr>
        <p:txBody>
          <a:bodyPr vert="horz" wrap="square" lIns="0" tIns="33981" rIns="0" bIns="0" rtlCol="0">
            <a:spAutoFit/>
          </a:bodyPr>
          <a:lstStyle/>
          <a:p>
            <a:pPr marL="245587" indent="-216240">
              <a:spcBef>
                <a:spcPts val="268"/>
              </a:spcBef>
              <a:buFont typeface="Liberation Sans Narrow"/>
              <a:buChar char="•"/>
              <a:tabLst>
                <a:tab pos="247132" algn="l"/>
              </a:tabLst>
            </a:pPr>
            <a:r>
              <a:rPr sz="2068" b="1" dirty="0">
                <a:latin typeface="Liberation Sans Narrow"/>
                <a:cs typeface="Liberation Sans Narrow"/>
              </a:rPr>
              <a:t>İmitasyon </a:t>
            </a:r>
            <a:r>
              <a:rPr sz="2068" b="1" spc="-24" dirty="0">
                <a:latin typeface="Liberation Sans Narrow"/>
                <a:cs typeface="Liberation Sans Narrow"/>
              </a:rPr>
              <a:t>(Taklit </a:t>
            </a:r>
            <a:r>
              <a:rPr sz="2068" b="1" spc="12" dirty="0">
                <a:latin typeface="Liberation Sans Narrow"/>
                <a:cs typeface="Liberation Sans Narrow"/>
              </a:rPr>
              <a:t>etme)/</a:t>
            </a:r>
            <a:r>
              <a:rPr sz="2068" b="1" spc="-12" dirty="0">
                <a:latin typeface="Liberation Sans Narrow"/>
                <a:cs typeface="Liberation Sans Narrow"/>
              </a:rPr>
              <a:t> </a:t>
            </a:r>
            <a:r>
              <a:rPr sz="2068"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Uyarılma</a:t>
            </a:r>
            <a:endParaRPr sz="2068" dirty="0">
              <a:latin typeface="Liberation Sans Narrow"/>
              <a:cs typeface="Liberation Sans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28064" y="2055655"/>
            <a:ext cx="589415" cy="837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0" name="object 10"/>
          <p:cNvSpPr txBox="1"/>
          <p:nvPr/>
        </p:nvSpPr>
        <p:spPr>
          <a:xfrm>
            <a:off x="2627006" y="2255216"/>
            <a:ext cx="191530" cy="352541"/>
          </a:xfrm>
          <a:prstGeom prst="rect">
            <a:avLst/>
          </a:prstGeom>
        </p:spPr>
        <p:txBody>
          <a:bodyPr vert="horz" wrap="square" lIns="0" tIns="33981" rIns="0" bIns="0" rtlCol="0">
            <a:spAutoFit/>
          </a:bodyPr>
          <a:lstStyle/>
          <a:p>
            <a:pPr marL="30891">
              <a:spcBef>
                <a:spcPts val="268"/>
              </a:spcBef>
            </a:pPr>
            <a:r>
              <a:rPr sz="2068" b="1" spc="-24" dirty="0">
                <a:latin typeface="Times New Roman"/>
                <a:cs typeface="Times New Roman"/>
              </a:rPr>
              <a:t>2</a:t>
            </a:r>
            <a:endParaRPr sz="2068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87824" y="2059363"/>
            <a:ext cx="5823739" cy="548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2" name="object 12"/>
          <p:cNvSpPr txBox="1"/>
          <p:nvPr/>
        </p:nvSpPr>
        <p:spPr>
          <a:xfrm>
            <a:off x="3120782" y="2119602"/>
            <a:ext cx="4763586" cy="352541"/>
          </a:xfrm>
          <a:prstGeom prst="rect">
            <a:avLst/>
          </a:prstGeom>
        </p:spPr>
        <p:txBody>
          <a:bodyPr vert="horz" wrap="square" lIns="0" tIns="33981" rIns="0" bIns="0" rtlCol="0">
            <a:spAutoFit/>
          </a:bodyPr>
          <a:lstStyle/>
          <a:p>
            <a:pPr marL="245587" indent="-216240">
              <a:spcBef>
                <a:spcPts val="268"/>
              </a:spcBef>
              <a:buFont typeface="Liberation Sans Narrow"/>
              <a:buChar char="•"/>
              <a:tabLst>
                <a:tab pos="247132" algn="l"/>
              </a:tabLst>
            </a:pPr>
            <a:r>
              <a:rPr sz="2068" b="1" dirty="0">
                <a:latin typeface="Liberation Sans Narrow"/>
                <a:cs typeface="Liberation Sans Narrow"/>
              </a:rPr>
              <a:t>Manipülasyon (işleme)/</a:t>
            </a:r>
            <a:r>
              <a:rPr sz="2068" b="1" spc="24" dirty="0">
                <a:latin typeface="Liberation Sans Narrow"/>
                <a:cs typeface="Liberation Sans Narrow"/>
              </a:rPr>
              <a:t> </a:t>
            </a:r>
            <a:r>
              <a:rPr sz="2068"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Klavuzlama</a:t>
            </a:r>
            <a:endParaRPr sz="2068" dirty="0">
              <a:latin typeface="Liberation Sans Narrow"/>
              <a:cs typeface="Liberation Sans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28064" y="2767405"/>
            <a:ext cx="589415" cy="8377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4" name="object 14"/>
          <p:cNvSpPr txBox="1"/>
          <p:nvPr/>
        </p:nvSpPr>
        <p:spPr>
          <a:xfrm>
            <a:off x="2630714" y="2969439"/>
            <a:ext cx="183807" cy="352541"/>
          </a:xfrm>
          <a:prstGeom prst="rect">
            <a:avLst/>
          </a:prstGeom>
        </p:spPr>
        <p:txBody>
          <a:bodyPr vert="horz" wrap="square" lIns="0" tIns="33981" rIns="0" bIns="0" rtlCol="0">
            <a:spAutoFit/>
          </a:bodyPr>
          <a:lstStyle/>
          <a:p>
            <a:pPr marL="30891">
              <a:spcBef>
                <a:spcPts val="268"/>
              </a:spcBef>
            </a:pPr>
            <a:r>
              <a:rPr sz="2068" b="1" spc="-85" dirty="0">
                <a:latin typeface="Times New Roman"/>
                <a:cs typeface="Times New Roman"/>
              </a:rPr>
              <a:t>3</a:t>
            </a:r>
            <a:endParaRPr sz="2068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87824" y="2774820"/>
            <a:ext cx="5823739" cy="5486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6" name="object 16"/>
          <p:cNvSpPr txBox="1"/>
          <p:nvPr/>
        </p:nvSpPr>
        <p:spPr>
          <a:xfrm>
            <a:off x="3120782" y="2833514"/>
            <a:ext cx="5690781" cy="311312"/>
          </a:xfrm>
          <a:prstGeom prst="rect">
            <a:avLst/>
          </a:prstGeom>
        </p:spPr>
        <p:txBody>
          <a:bodyPr vert="horz" wrap="square" lIns="0" tIns="33981" rIns="0" bIns="0" rtlCol="0">
            <a:spAutoFit/>
          </a:bodyPr>
          <a:lstStyle/>
          <a:p>
            <a:pPr marL="245587" indent="-216240">
              <a:spcBef>
                <a:spcPts val="268"/>
              </a:spcBef>
              <a:buFont typeface="Liberation Sans Narrow"/>
              <a:buChar char="•"/>
              <a:tabLst>
                <a:tab pos="247132" algn="l"/>
              </a:tabLst>
            </a:pPr>
            <a:r>
              <a:rPr b="1" spc="12" dirty="0">
                <a:latin typeface="Liberation Sans Narrow"/>
                <a:cs typeface="Liberation Sans Narrow"/>
              </a:rPr>
              <a:t>Doğruluk </a:t>
            </a:r>
            <a:r>
              <a:rPr b="1" dirty="0">
                <a:latin typeface="Liberation Sans Narrow"/>
                <a:cs typeface="Liberation Sans Narrow"/>
              </a:rPr>
              <a:t>(hatasızlaştırma)/ </a:t>
            </a:r>
            <a:r>
              <a:rPr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Beceri haline</a:t>
            </a:r>
            <a:r>
              <a:rPr b="1" spc="-12" dirty="0">
                <a:solidFill>
                  <a:srgbClr val="FF0000"/>
                </a:solidFill>
                <a:latin typeface="Liberation Sans Narrow"/>
                <a:cs typeface="Liberation Sans Narrow"/>
              </a:rPr>
              <a:t> </a:t>
            </a:r>
            <a:r>
              <a:rPr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getirme</a:t>
            </a:r>
            <a:endParaRPr dirty="0">
              <a:latin typeface="Liberation Sans Narrow"/>
              <a:cs typeface="Liberation Sans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28064" y="3482861"/>
            <a:ext cx="589415" cy="8377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8" name="object 18"/>
          <p:cNvSpPr txBox="1"/>
          <p:nvPr/>
        </p:nvSpPr>
        <p:spPr>
          <a:xfrm>
            <a:off x="2619593" y="3683351"/>
            <a:ext cx="202342" cy="352541"/>
          </a:xfrm>
          <a:prstGeom prst="rect">
            <a:avLst/>
          </a:prstGeom>
        </p:spPr>
        <p:txBody>
          <a:bodyPr vert="horz" wrap="square" lIns="0" tIns="33981" rIns="0" bIns="0" rtlCol="0">
            <a:spAutoFit/>
          </a:bodyPr>
          <a:lstStyle/>
          <a:p>
            <a:pPr marL="30891">
              <a:spcBef>
                <a:spcPts val="268"/>
              </a:spcBef>
            </a:pPr>
            <a:r>
              <a:rPr sz="2068" b="1" spc="61" dirty="0">
                <a:latin typeface="Times New Roman"/>
                <a:cs typeface="Times New Roman"/>
              </a:rPr>
              <a:t>4</a:t>
            </a:r>
            <a:endParaRPr sz="2068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87824" y="3490276"/>
            <a:ext cx="5823739" cy="5486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20" name="object 20"/>
          <p:cNvSpPr txBox="1"/>
          <p:nvPr/>
        </p:nvSpPr>
        <p:spPr>
          <a:xfrm>
            <a:off x="3120780" y="3547735"/>
            <a:ext cx="5823738" cy="352541"/>
          </a:xfrm>
          <a:prstGeom prst="rect">
            <a:avLst/>
          </a:prstGeom>
        </p:spPr>
        <p:txBody>
          <a:bodyPr vert="horz" wrap="square" lIns="0" tIns="33981" rIns="0" bIns="0" rtlCol="0">
            <a:spAutoFit/>
          </a:bodyPr>
          <a:lstStyle/>
          <a:p>
            <a:pPr marL="245587" indent="-216240">
              <a:spcBef>
                <a:spcPts val="268"/>
              </a:spcBef>
              <a:buFont typeface="Liberation Sans Narrow"/>
              <a:buChar char="•"/>
              <a:tabLst>
                <a:tab pos="247132" algn="l"/>
              </a:tabLst>
            </a:pPr>
            <a:r>
              <a:rPr sz="2000" b="1" dirty="0">
                <a:latin typeface="Liberation Sans Narrow"/>
                <a:cs typeface="Liberation Sans Narrow"/>
              </a:rPr>
              <a:t>Eklemleme (artikülasyon)/ </a:t>
            </a:r>
            <a:r>
              <a:rPr sz="2000" b="1" spc="12" dirty="0">
                <a:solidFill>
                  <a:srgbClr val="FF0000"/>
                </a:solidFill>
                <a:latin typeface="Liberation Sans Narrow"/>
                <a:cs typeface="Liberation Sans Narrow"/>
              </a:rPr>
              <a:t>Duruma</a:t>
            </a:r>
            <a:r>
              <a:rPr sz="2000" b="1" spc="24" dirty="0">
                <a:solidFill>
                  <a:srgbClr val="FF0000"/>
                </a:solidFill>
                <a:latin typeface="Liberation Sans Narrow"/>
                <a:cs typeface="Liberation Sans Narrow"/>
              </a:rPr>
              <a:t> </a:t>
            </a:r>
            <a:r>
              <a:rPr sz="2000" b="1" spc="12" dirty="0">
                <a:solidFill>
                  <a:srgbClr val="FF0000"/>
                </a:solidFill>
                <a:latin typeface="Liberation Sans Narrow"/>
                <a:cs typeface="Liberation Sans Narrow"/>
              </a:rPr>
              <a:t>uydurma</a:t>
            </a:r>
            <a:endParaRPr sz="2000" dirty="0">
              <a:latin typeface="Liberation Sans Narrow"/>
              <a:cs typeface="Liberation Sans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28064" y="4194610"/>
            <a:ext cx="589415" cy="8377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22" name="object 22"/>
          <p:cNvSpPr txBox="1"/>
          <p:nvPr/>
        </p:nvSpPr>
        <p:spPr>
          <a:xfrm>
            <a:off x="2627007" y="4397262"/>
            <a:ext cx="186896" cy="352541"/>
          </a:xfrm>
          <a:prstGeom prst="rect">
            <a:avLst/>
          </a:prstGeom>
        </p:spPr>
        <p:txBody>
          <a:bodyPr vert="horz" wrap="square" lIns="0" tIns="33981" rIns="0" bIns="0" rtlCol="0">
            <a:spAutoFit/>
          </a:bodyPr>
          <a:lstStyle/>
          <a:p>
            <a:pPr marL="30891">
              <a:spcBef>
                <a:spcPts val="268"/>
              </a:spcBef>
            </a:pPr>
            <a:r>
              <a:rPr sz="2068" b="1" spc="-61" dirty="0">
                <a:latin typeface="Times New Roman"/>
                <a:cs typeface="Times New Roman"/>
              </a:rPr>
              <a:t>5</a:t>
            </a:r>
            <a:endParaRPr sz="2068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87824" y="4202025"/>
            <a:ext cx="5823739" cy="5486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24" name="object 24"/>
          <p:cNvSpPr txBox="1"/>
          <p:nvPr/>
        </p:nvSpPr>
        <p:spPr>
          <a:xfrm>
            <a:off x="3120780" y="4257012"/>
            <a:ext cx="5195636" cy="352541"/>
          </a:xfrm>
          <a:prstGeom prst="rect">
            <a:avLst/>
          </a:prstGeom>
        </p:spPr>
        <p:txBody>
          <a:bodyPr vert="horz" wrap="square" lIns="0" tIns="33981" rIns="0" bIns="0" rtlCol="0">
            <a:spAutoFit/>
          </a:bodyPr>
          <a:lstStyle/>
          <a:p>
            <a:pPr marL="245587" indent="-216240">
              <a:spcBef>
                <a:spcPts val="268"/>
              </a:spcBef>
              <a:buFont typeface="Liberation Sans Narrow"/>
              <a:buChar char="•"/>
              <a:tabLst>
                <a:tab pos="247132" algn="l"/>
              </a:tabLst>
            </a:pPr>
            <a:r>
              <a:rPr sz="2068" b="1" dirty="0">
                <a:latin typeface="Liberation Sans Narrow"/>
                <a:cs typeface="Liberation Sans Narrow"/>
              </a:rPr>
              <a:t>Benimseme (Yerlileştirme)/</a:t>
            </a:r>
            <a:r>
              <a:rPr sz="2068" b="1" spc="-36" dirty="0">
                <a:latin typeface="Liberation Sans Narrow"/>
                <a:cs typeface="Liberation Sans Narrow"/>
              </a:rPr>
              <a:t> </a:t>
            </a:r>
            <a:r>
              <a:rPr sz="2068" b="1" spc="-12" dirty="0">
                <a:solidFill>
                  <a:srgbClr val="FF0000"/>
                </a:solidFill>
                <a:latin typeface="Liberation Sans Narrow"/>
                <a:cs typeface="Liberation Sans Narrow"/>
              </a:rPr>
              <a:t>Yaratma</a:t>
            </a:r>
            <a:endParaRPr sz="2068" dirty="0">
              <a:latin typeface="Liberation Sans Narrow"/>
              <a:cs typeface="Liberation Sans Narrow"/>
            </a:endParaRP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49B1B687-1A14-45AA-8FC1-219A387714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21935" y="202662"/>
            <a:ext cx="5688632" cy="889849"/>
          </a:xfrm>
          <a:prstGeom prst="rect">
            <a:avLst/>
          </a:prstGeom>
        </p:spPr>
        <p:txBody>
          <a:bodyPr vert="horz" wrap="square" lIns="0" tIns="27803" rIns="0" bIns="0" rtlCol="0" anchor="ctr">
            <a:spAutoFit/>
          </a:bodyPr>
          <a:lstStyle/>
          <a:p>
            <a:pPr marL="30891" algn="ctr">
              <a:spcBef>
                <a:spcPts val="219"/>
              </a:spcBef>
            </a:pPr>
            <a:r>
              <a:rPr sz="2800" b="1" spc="-24" dirty="0">
                <a:cs typeface="Carlito"/>
              </a:rPr>
              <a:t>Psikomotor </a:t>
            </a:r>
            <a:r>
              <a:rPr sz="2800" b="1" spc="-12" dirty="0">
                <a:cs typeface="Carlito"/>
              </a:rPr>
              <a:t>Alanda </a:t>
            </a:r>
            <a:r>
              <a:rPr sz="2800" b="1" spc="-24" dirty="0" err="1">
                <a:cs typeface="Carlito"/>
              </a:rPr>
              <a:t>Öğrenim</a:t>
            </a:r>
            <a:r>
              <a:rPr sz="2800" b="1" spc="36" dirty="0">
                <a:cs typeface="Carlito"/>
              </a:rPr>
              <a:t> </a:t>
            </a:r>
            <a:r>
              <a:rPr sz="2800" b="1" spc="-24" dirty="0" err="1">
                <a:cs typeface="Carlito"/>
              </a:rPr>
              <a:t>Çıktılarının</a:t>
            </a:r>
            <a:r>
              <a:rPr lang="tr-TR" sz="2800" dirty="0">
                <a:cs typeface="Carlito"/>
              </a:rPr>
              <a:t> </a:t>
            </a:r>
            <a:r>
              <a:rPr sz="2800" b="1" spc="-36" dirty="0" err="1">
                <a:cs typeface="Carlito"/>
              </a:rPr>
              <a:t>Yazılması</a:t>
            </a:r>
            <a:endParaRPr sz="2800" dirty="0">
              <a:cs typeface="Carlito"/>
            </a:endParaRPr>
          </a:p>
        </p:txBody>
      </p:sp>
      <p:sp>
        <p:nvSpPr>
          <p:cNvPr id="28" name="Veri Yer Tutucusu 27">
            <a:extLst>
              <a:ext uri="{FF2B5EF4-FFF2-40B4-BE49-F238E27FC236}">
                <a16:creationId xmlns:a16="http://schemas.microsoft.com/office/drawing/2014/main" id="{C9BE3A8D-AAE2-4F1A-8D1F-2B031D1E4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3782-AF3F-4581-AF9C-5D66CA403123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Slayt Numarası Yer Tutucusu 28">
            <a:extLst>
              <a:ext uri="{FF2B5EF4-FFF2-40B4-BE49-F238E27FC236}">
                <a16:creationId xmlns:a16="http://schemas.microsoft.com/office/drawing/2014/main" id="{0E8AA4F8-73C5-46AE-83C8-A91204B4D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33</a:t>
            </a:fld>
            <a:endParaRPr lang="en-US"/>
          </a:p>
        </p:txBody>
      </p:sp>
      <p:pic>
        <p:nvPicPr>
          <p:cNvPr id="30" name="İçerik Yer Tutucusu 4">
            <a:extLst>
              <a:ext uri="{FF2B5EF4-FFF2-40B4-BE49-F238E27FC236}">
                <a16:creationId xmlns:a16="http://schemas.microsoft.com/office/drawing/2014/main" id="{8DB80873-9391-4AA0-9018-0F8C82EFD2B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411760" y="1635646"/>
            <a:ext cx="6264696" cy="2351146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460283" marR="12357" indent="-430936">
              <a:lnSpc>
                <a:spcPct val="103899"/>
              </a:lnSpc>
              <a:spcBef>
                <a:spcPts val="219"/>
              </a:spcBef>
              <a:buClr>
                <a:srgbClr val="0AD0D9"/>
              </a:buClr>
              <a:buSzPct val="94736"/>
              <a:buAutoNum type="arabicPeriod"/>
              <a:tabLst>
                <a:tab pos="461828" algn="l"/>
              </a:tabLst>
            </a:pPr>
            <a:r>
              <a:rPr lang="tr-TR" sz="2000"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Uyarılma</a:t>
            </a:r>
            <a:r>
              <a:rPr lang="tr-TR" sz="2400"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 </a:t>
            </a:r>
            <a:r>
              <a:rPr sz="2311" spc="12" dirty="0">
                <a:solidFill>
                  <a:srgbClr val="FF0000"/>
                </a:solidFill>
                <a:latin typeface="Carlito"/>
                <a:cs typeface="Carlito"/>
              </a:rPr>
              <a:t>: </a:t>
            </a:r>
            <a:r>
              <a:rPr sz="2311" spc="24" dirty="0">
                <a:latin typeface="Carlito"/>
                <a:cs typeface="Carlito"/>
              </a:rPr>
              <a:t>Başka </a:t>
            </a:r>
            <a:r>
              <a:rPr sz="2311" spc="12" dirty="0">
                <a:latin typeface="Carlito"/>
                <a:cs typeface="Carlito"/>
              </a:rPr>
              <a:t>bir </a:t>
            </a:r>
            <a:r>
              <a:rPr sz="2311" spc="24" dirty="0">
                <a:latin typeface="Carlito"/>
                <a:cs typeface="Carlito"/>
              </a:rPr>
              <a:t>kişinin </a:t>
            </a:r>
            <a:r>
              <a:rPr sz="2311" spc="12" dirty="0">
                <a:latin typeface="Carlito"/>
                <a:cs typeface="Carlito"/>
              </a:rPr>
              <a:t>davranışını  </a:t>
            </a:r>
            <a:r>
              <a:rPr sz="2311" spc="24" dirty="0">
                <a:latin typeface="Carlito"/>
                <a:cs typeface="Carlito"/>
              </a:rPr>
              <a:t>gözlemleme </a:t>
            </a:r>
            <a:r>
              <a:rPr sz="2311" spc="12" dirty="0">
                <a:latin typeface="Carlito"/>
                <a:cs typeface="Carlito"/>
              </a:rPr>
              <a:t>ve </a:t>
            </a:r>
            <a:r>
              <a:rPr sz="2311" spc="36" dirty="0">
                <a:latin typeface="Carlito"/>
                <a:cs typeface="Carlito"/>
              </a:rPr>
              <a:t>o </a:t>
            </a:r>
            <a:r>
              <a:rPr sz="2311" spc="12" dirty="0">
                <a:latin typeface="Carlito"/>
                <a:cs typeface="Carlito"/>
              </a:rPr>
              <a:t>davranışı </a:t>
            </a:r>
            <a:r>
              <a:rPr sz="2311" dirty="0">
                <a:latin typeface="Carlito"/>
                <a:cs typeface="Carlito"/>
              </a:rPr>
              <a:t>kopyalamadır.  </a:t>
            </a:r>
            <a:r>
              <a:rPr sz="2311" spc="24" dirty="0">
                <a:latin typeface="Carlito"/>
                <a:cs typeface="Carlito"/>
              </a:rPr>
              <a:t>Karmaşık beceri öğrenmedeki ilk  </a:t>
            </a:r>
            <a:r>
              <a:rPr sz="2311" dirty="0">
                <a:latin typeface="Carlito"/>
                <a:cs typeface="Carlito"/>
              </a:rPr>
              <a:t>aşamadır.</a:t>
            </a:r>
          </a:p>
          <a:p>
            <a:pPr marL="460283" marR="154457" indent="-430936">
              <a:lnSpc>
                <a:spcPct val="104200"/>
              </a:lnSpc>
              <a:spcBef>
                <a:spcPts val="557"/>
              </a:spcBef>
              <a:buClr>
                <a:srgbClr val="0AD0D9"/>
              </a:buClr>
              <a:buSzPct val="94736"/>
              <a:buAutoNum type="arabicPeriod"/>
              <a:tabLst>
                <a:tab pos="461828" algn="l"/>
              </a:tabLst>
            </a:pPr>
            <a:r>
              <a:rPr lang="tr-TR" sz="2000" b="1" dirty="0" err="1">
                <a:solidFill>
                  <a:srgbClr val="FF0000"/>
                </a:solidFill>
                <a:latin typeface="Liberation Sans Narrow"/>
                <a:cs typeface="Liberation Sans Narrow"/>
              </a:rPr>
              <a:t>Klavuzlama</a:t>
            </a:r>
            <a:r>
              <a:rPr lang="tr-TR" sz="2000"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 </a:t>
            </a:r>
            <a:r>
              <a:rPr sz="2311" spc="12" dirty="0">
                <a:solidFill>
                  <a:srgbClr val="FF0000"/>
                </a:solidFill>
                <a:latin typeface="Carlito"/>
                <a:cs typeface="Carlito"/>
              </a:rPr>
              <a:t>: </a:t>
            </a:r>
            <a:r>
              <a:rPr sz="2311" spc="12" dirty="0">
                <a:latin typeface="Carlito"/>
                <a:cs typeface="Carlito"/>
              </a:rPr>
              <a:t>Yönergeleri takip </a:t>
            </a:r>
            <a:r>
              <a:rPr sz="2311" spc="24" dirty="0">
                <a:latin typeface="Carlito"/>
                <a:cs typeface="Carlito"/>
              </a:rPr>
              <a:t>ederek  </a:t>
            </a:r>
            <a:r>
              <a:rPr sz="2311" spc="12" dirty="0">
                <a:latin typeface="Carlito"/>
                <a:cs typeface="Carlito"/>
              </a:rPr>
              <a:t>ve </a:t>
            </a:r>
            <a:r>
              <a:rPr sz="2311" spc="24" dirty="0">
                <a:latin typeface="Carlito"/>
                <a:cs typeface="Carlito"/>
              </a:rPr>
              <a:t>becerileri </a:t>
            </a:r>
            <a:r>
              <a:rPr sz="2311" spc="12" dirty="0">
                <a:latin typeface="Carlito"/>
                <a:cs typeface="Carlito"/>
              </a:rPr>
              <a:t>uygulayarak</a:t>
            </a:r>
            <a:r>
              <a:rPr sz="2311" spc="24" dirty="0">
                <a:latin typeface="Carlito"/>
                <a:cs typeface="Carlito"/>
              </a:rPr>
              <a:t> belirli</a:t>
            </a:r>
            <a:endParaRPr sz="2311" dirty="0">
              <a:latin typeface="Carlito"/>
              <a:cs typeface="Carlito"/>
            </a:endParaRPr>
          </a:p>
          <a:p>
            <a:pPr marL="460283">
              <a:spcBef>
                <a:spcPts val="109"/>
              </a:spcBef>
            </a:pPr>
            <a:r>
              <a:rPr sz="2311" spc="12" dirty="0">
                <a:latin typeface="Carlito"/>
                <a:cs typeface="Carlito"/>
              </a:rPr>
              <a:t>hareketleri </a:t>
            </a:r>
            <a:r>
              <a:rPr sz="2311" spc="24" dirty="0">
                <a:latin typeface="Carlito"/>
                <a:cs typeface="Carlito"/>
              </a:rPr>
              <a:t>gerçekleştirme</a:t>
            </a:r>
            <a:r>
              <a:rPr sz="2311" spc="-24" dirty="0">
                <a:latin typeface="Carlito"/>
                <a:cs typeface="Carlito"/>
              </a:rPr>
              <a:t> </a:t>
            </a:r>
            <a:r>
              <a:rPr sz="2311" spc="24" dirty="0">
                <a:latin typeface="Carlito"/>
                <a:cs typeface="Carlito"/>
              </a:rPr>
              <a:t>becerisidir</a:t>
            </a:r>
            <a:r>
              <a:rPr sz="2311" spc="24" dirty="0">
                <a:latin typeface="Georgia"/>
                <a:cs typeface="Georgia"/>
              </a:rPr>
              <a:t>.</a:t>
            </a:r>
            <a:endParaRPr sz="2311" dirty="0">
              <a:latin typeface="Georgia"/>
              <a:cs typeface="Georgia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DBC8F458-A4BC-473E-816A-3FD9C9F0FA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99792" y="378558"/>
            <a:ext cx="5688632" cy="889849"/>
          </a:xfrm>
          <a:prstGeom prst="rect">
            <a:avLst/>
          </a:prstGeom>
        </p:spPr>
        <p:txBody>
          <a:bodyPr vert="horz" wrap="square" lIns="0" tIns="27803" rIns="0" bIns="0" rtlCol="0" anchor="ctr">
            <a:spAutoFit/>
          </a:bodyPr>
          <a:lstStyle/>
          <a:p>
            <a:pPr marL="30891" algn="ctr">
              <a:spcBef>
                <a:spcPts val="219"/>
              </a:spcBef>
            </a:pPr>
            <a:r>
              <a:rPr sz="2800" b="1" spc="-24" dirty="0">
                <a:cs typeface="Carlito"/>
              </a:rPr>
              <a:t>Psikomotor </a:t>
            </a:r>
            <a:r>
              <a:rPr sz="2800" b="1" spc="-12" dirty="0">
                <a:cs typeface="Carlito"/>
              </a:rPr>
              <a:t>Alanda </a:t>
            </a:r>
            <a:r>
              <a:rPr sz="2800" b="1" spc="-24" dirty="0" err="1">
                <a:cs typeface="Carlito"/>
              </a:rPr>
              <a:t>Öğrenim</a:t>
            </a:r>
            <a:r>
              <a:rPr sz="2800" b="1" spc="36" dirty="0">
                <a:cs typeface="Carlito"/>
              </a:rPr>
              <a:t> </a:t>
            </a:r>
            <a:r>
              <a:rPr sz="2800" b="1" spc="-24" dirty="0" err="1">
                <a:cs typeface="Carlito"/>
              </a:rPr>
              <a:t>Çıktılarının</a:t>
            </a:r>
            <a:r>
              <a:rPr lang="tr-TR" sz="2800" dirty="0">
                <a:cs typeface="Carlito"/>
              </a:rPr>
              <a:t> </a:t>
            </a:r>
            <a:r>
              <a:rPr sz="2800" b="1" spc="-36" dirty="0" err="1">
                <a:cs typeface="Carlito"/>
              </a:rPr>
              <a:t>Yazılması</a:t>
            </a:r>
            <a:endParaRPr sz="2800" dirty="0">
              <a:cs typeface="Carlito"/>
            </a:endParaRPr>
          </a:p>
        </p:txBody>
      </p:sp>
      <p:sp>
        <p:nvSpPr>
          <p:cNvPr id="9" name="Veri Yer Tutucusu 8">
            <a:extLst>
              <a:ext uri="{FF2B5EF4-FFF2-40B4-BE49-F238E27FC236}">
                <a16:creationId xmlns:a16="http://schemas.microsoft.com/office/drawing/2014/main" id="{6CE8D38F-5615-4C6A-BC50-6A73A537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389D-561B-4C94-AE4F-553556F3D544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89A8F091-8344-4EA3-A5E0-AA3BC9C07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34</a:t>
            </a:fld>
            <a:endParaRPr lang="en-US"/>
          </a:p>
        </p:txBody>
      </p:sp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832595CD-7101-499B-BF1F-25A4F0131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555776" y="1419622"/>
            <a:ext cx="5753615" cy="3049102"/>
          </a:xfrm>
          <a:prstGeom prst="rect">
            <a:avLst/>
          </a:prstGeom>
        </p:spPr>
        <p:txBody>
          <a:bodyPr vert="horz" wrap="square" lIns="0" tIns="61784" rIns="0" bIns="0" rtlCol="0">
            <a:spAutoFit/>
          </a:bodyPr>
          <a:lstStyle/>
          <a:p>
            <a:pPr marL="353707" marR="183804" indent="-353707">
              <a:lnSpc>
                <a:spcPct val="91400"/>
              </a:lnSpc>
              <a:spcBef>
                <a:spcPts val="486"/>
              </a:spcBef>
              <a:buClr>
                <a:srgbClr val="000000"/>
              </a:buClr>
              <a:buFont typeface="Georgia"/>
              <a:buAutoNum type="arabicPeriod" startAt="3"/>
              <a:tabLst>
                <a:tab pos="353707" algn="l"/>
              </a:tabLst>
            </a:pPr>
            <a:r>
              <a:rPr lang="tr-TR" sz="2000"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Beceri haline</a:t>
            </a:r>
            <a:r>
              <a:rPr lang="tr-TR" sz="2000" b="1" spc="-12" dirty="0">
                <a:solidFill>
                  <a:srgbClr val="FF0000"/>
                </a:solidFill>
                <a:latin typeface="Liberation Sans Narrow"/>
                <a:cs typeface="Liberation Sans Narrow"/>
              </a:rPr>
              <a:t> </a:t>
            </a:r>
            <a:r>
              <a:rPr lang="tr-TR" sz="2000"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getirme </a:t>
            </a:r>
            <a:r>
              <a:rPr sz="2068" dirty="0">
                <a:solidFill>
                  <a:srgbClr val="FF0000"/>
                </a:solidFill>
                <a:latin typeface="Carlito"/>
                <a:cs typeface="Carlito"/>
              </a:rPr>
              <a:t>: </a:t>
            </a:r>
            <a:r>
              <a:rPr sz="2068" spc="12" dirty="0">
                <a:latin typeface="Carlito"/>
                <a:cs typeface="Carlito"/>
              </a:rPr>
              <a:t>Bu </a:t>
            </a:r>
            <a:r>
              <a:rPr sz="2068" dirty="0">
                <a:latin typeface="Carlito"/>
                <a:cs typeface="Carlito"/>
              </a:rPr>
              <a:t>seviyede öğrenci </a:t>
            </a:r>
            <a:r>
              <a:rPr sz="2068" spc="12" dirty="0">
                <a:latin typeface="Carlito"/>
                <a:cs typeface="Carlito"/>
              </a:rPr>
              <a:t>bir </a:t>
            </a:r>
            <a:r>
              <a:rPr sz="2068" dirty="0">
                <a:latin typeface="Carlito"/>
                <a:cs typeface="Carlito"/>
              </a:rPr>
              <a:t>görevi az  </a:t>
            </a:r>
            <a:r>
              <a:rPr sz="2068" spc="-12" dirty="0">
                <a:latin typeface="Carlito"/>
                <a:cs typeface="Carlito"/>
              </a:rPr>
              <a:t>hatayla </a:t>
            </a:r>
            <a:r>
              <a:rPr sz="2068" dirty="0">
                <a:latin typeface="Carlito"/>
                <a:cs typeface="Carlito"/>
              </a:rPr>
              <a:t>yürütebilir ve orijinal kaynak olmaksızın  daha </a:t>
            </a:r>
            <a:r>
              <a:rPr sz="2068" spc="12" dirty="0">
                <a:latin typeface="Carlito"/>
                <a:cs typeface="Carlito"/>
              </a:rPr>
              <a:t>doğru </a:t>
            </a:r>
            <a:r>
              <a:rPr sz="2068" dirty="0">
                <a:latin typeface="Carlito"/>
                <a:cs typeface="Carlito"/>
              </a:rPr>
              <a:t>(kusursuz) </a:t>
            </a:r>
            <a:r>
              <a:rPr sz="2068" spc="-24" dirty="0">
                <a:latin typeface="Carlito"/>
                <a:cs typeface="Carlito"/>
              </a:rPr>
              <a:t>olabilir. </a:t>
            </a:r>
            <a:r>
              <a:rPr sz="2068" dirty="0">
                <a:latin typeface="Carlito"/>
                <a:cs typeface="Carlito"/>
              </a:rPr>
              <a:t>Beceriye  ulaşılmakta ve yeterlik düzgün ve </a:t>
            </a:r>
            <a:r>
              <a:rPr sz="2068" dirty="0" err="1">
                <a:latin typeface="Carlito"/>
                <a:cs typeface="Carlito"/>
              </a:rPr>
              <a:t>doğru</a:t>
            </a:r>
            <a:r>
              <a:rPr sz="2068" spc="-158" dirty="0">
                <a:latin typeface="Carlito"/>
                <a:cs typeface="Carlito"/>
              </a:rPr>
              <a:t> </a:t>
            </a:r>
            <a:r>
              <a:rPr sz="2068" spc="12" dirty="0" err="1">
                <a:latin typeface="Carlito"/>
                <a:cs typeface="Carlito"/>
              </a:rPr>
              <a:t>bir</a:t>
            </a:r>
            <a:r>
              <a:rPr lang="tr-TR" sz="2068" spc="12" dirty="0">
                <a:latin typeface="Carlito"/>
                <a:cs typeface="Carlito"/>
              </a:rPr>
              <a:t> </a:t>
            </a:r>
            <a:r>
              <a:rPr sz="2068" dirty="0" err="1">
                <a:latin typeface="Carlito"/>
                <a:cs typeface="Carlito"/>
              </a:rPr>
              <a:t>performansla</a:t>
            </a:r>
            <a:r>
              <a:rPr sz="2068" spc="-36" dirty="0">
                <a:latin typeface="Carlito"/>
                <a:cs typeface="Carlito"/>
              </a:rPr>
              <a:t> </a:t>
            </a:r>
            <a:r>
              <a:rPr sz="2068" spc="-12" dirty="0">
                <a:latin typeface="Carlito"/>
                <a:cs typeface="Carlito"/>
              </a:rPr>
              <a:t>gösterilmektedir.</a:t>
            </a:r>
            <a:endParaRPr sz="2068" dirty="0">
              <a:latin typeface="Carlito"/>
              <a:cs typeface="Carlito"/>
            </a:endParaRPr>
          </a:p>
          <a:p>
            <a:pPr marL="358341" marR="140556" indent="-358341">
              <a:lnSpc>
                <a:spcPts val="2286"/>
              </a:lnSpc>
              <a:spcBef>
                <a:spcPts val="496"/>
              </a:spcBef>
              <a:buClr>
                <a:srgbClr val="000000"/>
              </a:buClr>
              <a:buAutoNum type="arabicPeriod" startAt="4"/>
              <a:tabLst>
                <a:tab pos="358341" algn="l"/>
              </a:tabLst>
            </a:pPr>
            <a:r>
              <a:rPr lang="tr-TR" sz="2000" b="1" spc="12" dirty="0">
                <a:solidFill>
                  <a:srgbClr val="FF0000"/>
                </a:solidFill>
                <a:latin typeface="Liberation Sans Narrow"/>
                <a:cs typeface="Liberation Sans Narrow"/>
              </a:rPr>
              <a:t>Duruma</a:t>
            </a:r>
            <a:r>
              <a:rPr lang="tr-TR" sz="2000" b="1" spc="24" dirty="0">
                <a:solidFill>
                  <a:srgbClr val="FF0000"/>
                </a:solidFill>
                <a:latin typeface="Liberation Sans Narrow"/>
                <a:cs typeface="Liberation Sans Narrow"/>
              </a:rPr>
              <a:t> </a:t>
            </a:r>
            <a:r>
              <a:rPr lang="tr-TR" sz="2000" b="1" spc="12" dirty="0">
                <a:solidFill>
                  <a:srgbClr val="FF0000"/>
                </a:solidFill>
                <a:latin typeface="Liberation Sans Narrow"/>
                <a:cs typeface="Liberation Sans Narrow"/>
              </a:rPr>
              <a:t>uydurma </a:t>
            </a:r>
            <a:r>
              <a:rPr sz="2068" dirty="0">
                <a:solidFill>
                  <a:srgbClr val="FF0000"/>
                </a:solidFill>
                <a:latin typeface="Carlito"/>
                <a:cs typeface="Carlito"/>
              </a:rPr>
              <a:t>: </a:t>
            </a:r>
            <a:r>
              <a:rPr sz="2068" spc="12" dirty="0">
                <a:latin typeface="Carlito"/>
                <a:cs typeface="Carlito"/>
              </a:rPr>
              <a:t>Bir </a:t>
            </a:r>
            <a:r>
              <a:rPr sz="2068" dirty="0">
                <a:latin typeface="Carlito"/>
                <a:cs typeface="Carlito"/>
              </a:rPr>
              <a:t>dizi hareketi iki ya da daha </a:t>
            </a:r>
            <a:r>
              <a:rPr sz="2068" spc="-12" dirty="0">
                <a:latin typeface="Carlito"/>
                <a:cs typeface="Carlito"/>
              </a:rPr>
              <a:t>fazla  </a:t>
            </a:r>
            <a:r>
              <a:rPr sz="2068" dirty="0">
                <a:latin typeface="Carlito"/>
                <a:cs typeface="Carlito"/>
              </a:rPr>
              <a:t>beceriyi kombine ederek </a:t>
            </a:r>
            <a:r>
              <a:rPr sz="2068" spc="-12" dirty="0" err="1">
                <a:latin typeface="Carlito"/>
                <a:cs typeface="Carlito"/>
              </a:rPr>
              <a:t>koordine</a:t>
            </a:r>
            <a:r>
              <a:rPr sz="2068" spc="-146" dirty="0">
                <a:latin typeface="Carlito"/>
                <a:cs typeface="Carlito"/>
              </a:rPr>
              <a:t> </a:t>
            </a:r>
            <a:r>
              <a:rPr sz="2068" spc="12" dirty="0" err="1">
                <a:latin typeface="Carlito"/>
                <a:cs typeface="Carlito"/>
              </a:rPr>
              <a:t>edebilme</a:t>
            </a:r>
            <a:r>
              <a:rPr lang="tr-TR" sz="2068" dirty="0">
                <a:latin typeface="Carlito"/>
                <a:cs typeface="Carlito"/>
              </a:rPr>
              <a:t> </a:t>
            </a:r>
            <a:r>
              <a:rPr sz="2068" spc="-12" dirty="0" err="1">
                <a:latin typeface="Carlito"/>
                <a:cs typeface="Carlito"/>
              </a:rPr>
              <a:t>yeteneğidir</a:t>
            </a:r>
            <a:r>
              <a:rPr sz="2068" spc="-12" dirty="0">
                <a:latin typeface="Carlito"/>
                <a:cs typeface="Carlito"/>
              </a:rPr>
              <a:t>. </a:t>
            </a:r>
            <a:r>
              <a:rPr sz="2068" dirty="0">
                <a:latin typeface="Carlito"/>
                <a:cs typeface="Carlito"/>
              </a:rPr>
              <a:t>Şablonlar </a:t>
            </a:r>
            <a:r>
              <a:rPr sz="2068" spc="12" dirty="0">
                <a:latin typeface="Carlito"/>
                <a:cs typeface="Carlito"/>
              </a:rPr>
              <a:t>(örnekler), </a:t>
            </a:r>
            <a:r>
              <a:rPr sz="2068" spc="-24" dirty="0" err="1">
                <a:latin typeface="Carlito"/>
                <a:cs typeface="Carlito"/>
              </a:rPr>
              <a:t>özel</a:t>
            </a:r>
            <a:r>
              <a:rPr sz="2068" spc="-231" dirty="0">
                <a:latin typeface="Carlito"/>
                <a:cs typeface="Carlito"/>
              </a:rPr>
              <a:t> </a:t>
            </a:r>
            <a:r>
              <a:rPr sz="2068" dirty="0" err="1">
                <a:latin typeface="Carlito"/>
                <a:cs typeface="Carlito"/>
              </a:rPr>
              <a:t>ihtiyaçlarla</a:t>
            </a:r>
            <a:r>
              <a:rPr lang="tr-TR" sz="2068" dirty="0">
                <a:latin typeface="Carlito"/>
                <a:cs typeface="Carlito"/>
              </a:rPr>
              <a:t> </a:t>
            </a:r>
            <a:r>
              <a:rPr sz="2068" spc="12" dirty="0" err="1">
                <a:latin typeface="Carlito"/>
                <a:cs typeface="Carlito"/>
              </a:rPr>
              <a:t>uyum</a:t>
            </a:r>
            <a:r>
              <a:rPr sz="2068" spc="12" dirty="0">
                <a:latin typeface="Carlito"/>
                <a:cs typeface="Carlito"/>
              </a:rPr>
              <a:t> </a:t>
            </a:r>
            <a:r>
              <a:rPr sz="2068" dirty="0">
                <a:latin typeface="Carlito"/>
                <a:cs typeface="Carlito"/>
              </a:rPr>
              <a:t>sağlamak ya da problem </a:t>
            </a:r>
            <a:r>
              <a:rPr sz="2068" dirty="0" err="1">
                <a:latin typeface="Carlito"/>
                <a:cs typeface="Carlito"/>
              </a:rPr>
              <a:t>çözmek</a:t>
            </a:r>
            <a:r>
              <a:rPr sz="2068" spc="-85" dirty="0">
                <a:latin typeface="Carlito"/>
                <a:cs typeface="Carlito"/>
              </a:rPr>
              <a:t> </a:t>
            </a:r>
            <a:r>
              <a:rPr sz="2068" dirty="0" err="1">
                <a:latin typeface="Carlito"/>
                <a:cs typeface="Carlito"/>
              </a:rPr>
              <a:t>amacıyla</a:t>
            </a:r>
            <a:r>
              <a:rPr lang="tr-TR" sz="2068" dirty="0">
                <a:latin typeface="Carlito"/>
                <a:cs typeface="Carlito"/>
              </a:rPr>
              <a:t> </a:t>
            </a:r>
            <a:r>
              <a:rPr sz="2068" dirty="0" err="1">
                <a:latin typeface="Carlito"/>
                <a:cs typeface="Carlito"/>
              </a:rPr>
              <a:t>modifiye</a:t>
            </a:r>
            <a:r>
              <a:rPr sz="2068" spc="-85" dirty="0">
                <a:latin typeface="Carlito"/>
                <a:cs typeface="Carlito"/>
              </a:rPr>
              <a:t> </a:t>
            </a:r>
            <a:r>
              <a:rPr sz="2068" spc="-12" dirty="0">
                <a:latin typeface="Carlito"/>
                <a:cs typeface="Carlito"/>
              </a:rPr>
              <a:t>edilebilir.</a:t>
            </a:r>
            <a:endParaRPr sz="2068" dirty="0">
              <a:latin typeface="Carlito"/>
              <a:cs typeface="Carlito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F3FB8D9-9EE4-4201-8331-2A1D13371D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99792" y="378558"/>
            <a:ext cx="5688632" cy="889849"/>
          </a:xfrm>
          <a:prstGeom prst="rect">
            <a:avLst/>
          </a:prstGeom>
        </p:spPr>
        <p:txBody>
          <a:bodyPr vert="horz" wrap="square" lIns="0" tIns="27803" rIns="0" bIns="0" rtlCol="0" anchor="ctr">
            <a:spAutoFit/>
          </a:bodyPr>
          <a:lstStyle/>
          <a:p>
            <a:pPr marL="30891" algn="ctr">
              <a:spcBef>
                <a:spcPts val="219"/>
              </a:spcBef>
            </a:pPr>
            <a:r>
              <a:rPr sz="2800" b="1" spc="-24" dirty="0">
                <a:cs typeface="Carlito"/>
              </a:rPr>
              <a:t>Psikomotor </a:t>
            </a:r>
            <a:r>
              <a:rPr sz="2800" b="1" spc="-12" dirty="0">
                <a:cs typeface="Carlito"/>
              </a:rPr>
              <a:t>Alanda </a:t>
            </a:r>
            <a:r>
              <a:rPr sz="2800" b="1" spc="-24" dirty="0" err="1">
                <a:cs typeface="Carlito"/>
              </a:rPr>
              <a:t>Öğrenim</a:t>
            </a:r>
            <a:r>
              <a:rPr sz="2800" b="1" spc="36" dirty="0">
                <a:cs typeface="Carlito"/>
              </a:rPr>
              <a:t> </a:t>
            </a:r>
            <a:r>
              <a:rPr sz="2800" b="1" spc="-24" dirty="0" err="1">
                <a:cs typeface="Carlito"/>
              </a:rPr>
              <a:t>Çıktılarının</a:t>
            </a:r>
            <a:r>
              <a:rPr lang="tr-TR" sz="2800" dirty="0">
                <a:cs typeface="Carlito"/>
              </a:rPr>
              <a:t> </a:t>
            </a:r>
            <a:r>
              <a:rPr sz="2800" b="1" spc="-36" dirty="0" err="1">
                <a:cs typeface="Carlito"/>
              </a:rPr>
              <a:t>Yazılması</a:t>
            </a:r>
            <a:endParaRPr sz="2800" dirty="0">
              <a:cs typeface="Carlito"/>
            </a:endParaRPr>
          </a:p>
        </p:txBody>
      </p:sp>
      <p:sp>
        <p:nvSpPr>
          <p:cNvPr id="9" name="Veri Yer Tutucusu 8">
            <a:extLst>
              <a:ext uri="{FF2B5EF4-FFF2-40B4-BE49-F238E27FC236}">
                <a16:creationId xmlns:a16="http://schemas.microsoft.com/office/drawing/2014/main" id="{8D304FE5-30B8-45F0-9567-16AB0E532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16A-DD91-47D1-AFB1-798DA777A745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AEE3F5F5-5716-4EF4-98DC-E199E3E1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35</a:t>
            </a:fld>
            <a:endParaRPr lang="en-US"/>
          </a:p>
        </p:txBody>
      </p:sp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A1C0AE5C-62F3-4A13-A526-6DD5C15DE7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483768" y="1825140"/>
            <a:ext cx="5463231" cy="1493219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460283" marR="12357" indent="-430936">
              <a:lnSpc>
                <a:spcPct val="103899"/>
              </a:lnSpc>
              <a:spcBef>
                <a:spcPts val="219"/>
              </a:spcBef>
            </a:pPr>
            <a:r>
              <a:rPr sz="2311" spc="-49" dirty="0">
                <a:latin typeface="Georgia"/>
                <a:cs typeface="Georgia"/>
              </a:rPr>
              <a:t>5. </a:t>
            </a:r>
            <a:r>
              <a:rPr lang="tr-TR" sz="2000" b="1" spc="-12" dirty="0">
                <a:solidFill>
                  <a:srgbClr val="FF0000"/>
                </a:solidFill>
                <a:latin typeface="Liberation Sans Narrow"/>
                <a:cs typeface="Liberation Sans Narrow"/>
              </a:rPr>
              <a:t>Yaratma </a:t>
            </a:r>
            <a:r>
              <a:rPr sz="2311" spc="36" dirty="0">
                <a:solidFill>
                  <a:srgbClr val="FF0000"/>
                </a:solidFill>
                <a:latin typeface="Carlito"/>
                <a:cs typeface="Carlito"/>
              </a:rPr>
              <a:t>: </a:t>
            </a:r>
            <a:r>
              <a:rPr sz="2311" spc="12" dirty="0">
                <a:latin typeface="Carlito"/>
                <a:cs typeface="Carlito"/>
              </a:rPr>
              <a:t>Doğal bir şekilde yüksek  düzeyde </a:t>
            </a:r>
            <a:r>
              <a:rPr sz="2311" spc="24" dirty="0">
                <a:latin typeface="Carlito"/>
                <a:cs typeface="Carlito"/>
              </a:rPr>
              <a:t>performans </a:t>
            </a:r>
            <a:r>
              <a:rPr sz="2311" dirty="0">
                <a:latin typeface="Carlito"/>
                <a:cs typeface="Carlito"/>
              </a:rPr>
              <a:t>sergilenir. </a:t>
            </a:r>
            <a:r>
              <a:rPr sz="2311" spc="24" dirty="0">
                <a:latin typeface="Carlito"/>
                <a:cs typeface="Carlito"/>
              </a:rPr>
              <a:t>Beceriler  </a:t>
            </a:r>
            <a:r>
              <a:rPr sz="2311" spc="12" dirty="0">
                <a:latin typeface="Carlito"/>
                <a:cs typeface="Carlito"/>
              </a:rPr>
              <a:t>rahatlıkla kombine </a:t>
            </a:r>
            <a:r>
              <a:rPr sz="2311" spc="-12" dirty="0">
                <a:latin typeface="Carlito"/>
                <a:cs typeface="Carlito"/>
              </a:rPr>
              <a:t>edilir, </a:t>
            </a:r>
            <a:r>
              <a:rPr sz="2311" spc="24" dirty="0">
                <a:latin typeface="Carlito"/>
                <a:cs typeface="Carlito"/>
              </a:rPr>
              <a:t>art arda </a:t>
            </a:r>
            <a:r>
              <a:rPr sz="2311" spc="12" dirty="0">
                <a:latin typeface="Carlito"/>
                <a:cs typeface="Carlito"/>
              </a:rPr>
              <a:t>dizilir  ve</a:t>
            </a:r>
            <a:r>
              <a:rPr sz="2311" spc="24" dirty="0">
                <a:latin typeface="Carlito"/>
                <a:cs typeface="Carlito"/>
              </a:rPr>
              <a:t> </a:t>
            </a:r>
            <a:r>
              <a:rPr sz="2311" dirty="0">
                <a:latin typeface="Carlito"/>
                <a:cs typeface="Carlito"/>
              </a:rPr>
              <a:t>gerçekleştirilir.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B33616A-ACB6-4147-995A-759A45D987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99792" y="378558"/>
            <a:ext cx="5688632" cy="889849"/>
          </a:xfrm>
          <a:prstGeom prst="rect">
            <a:avLst/>
          </a:prstGeom>
        </p:spPr>
        <p:txBody>
          <a:bodyPr vert="horz" wrap="square" lIns="0" tIns="27803" rIns="0" bIns="0" rtlCol="0" anchor="ctr">
            <a:spAutoFit/>
          </a:bodyPr>
          <a:lstStyle/>
          <a:p>
            <a:pPr marL="30891" algn="ctr">
              <a:spcBef>
                <a:spcPts val="219"/>
              </a:spcBef>
            </a:pPr>
            <a:r>
              <a:rPr sz="2800" b="1" spc="-24" dirty="0">
                <a:cs typeface="Carlito"/>
              </a:rPr>
              <a:t>Psikomotor </a:t>
            </a:r>
            <a:r>
              <a:rPr sz="2800" b="1" spc="-12" dirty="0">
                <a:cs typeface="Carlito"/>
              </a:rPr>
              <a:t>Alanda </a:t>
            </a:r>
            <a:r>
              <a:rPr sz="2800" b="1" spc="-24" dirty="0" err="1">
                <a:cs typeface="Carlito"/>
              </a:rPr>
              <a:t>Öğrenim</a:t>
            </a:r>
            <a:r>
              <a:rPr sz="2800" b="1" spc="36" dirty="0">
                <a:cs typeface="Carlito"/>
              </a:rPr>
              <a:t> </a:t>
            </a:r>
            <a:r>
              <a:rPr sz="2800" b="1" spc="-24" dirty="0" err="1">
                <a:cs typeface="Carlito"/>
              </a:rPr>
              <a:t>Çıktılarının</a:t>
            </a:r>
            <a:r>
              <a:rPr lang="tr-TR" sz="2800" dirty="0">
                <a:cs typeface="Carlito"/>
              </a:rPr>
              <a:t> </a:t>
            </a:r>
            <a:r>
              <a:rPr sz="2800" b="1" spc="-36" dirty="0" err="1">
                <a:cs typeface="Carlito"/>
              </a:rPr>
              <a:t>Yazılması</a:t>
            </a:r>
            <a:endParaRPr sz="2800" dirty="0">
              <a:cs typeface="Carlito"/>
            </a:endParaRPr>
          </a:p>
        </p:txBody>
      </p:sp>
      <p:sp>
        <p:nvSpPr>
          <p:cNvPr id="9" name="Veri Yer Tutucusu 8">
            <a:extLst>
              <a:ext uri="{FF2B5EF4-FFF2-40B4-BE49-F238E27FC236}">
                <a16:creationId xmlns:a16="http://schemas.microsoft.com/office/drawing/2014/main" id="{1DEA0E73-7F00-4F69-B097-D0DEF005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CEA0-0F5A-413C-879B-6DBC0AD32F61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9661BB88-1C73-42B0-B79C-0FAA82D7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36</a:t>
            </a:fld>
            <a:endParaRPr lang="en-US"/>
          </a:p>
        </p:txBody>
      </p:sp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7E73AE3C-62EC-46C8-BCD8-00C649E222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6428" y="484216"/>
            <a:ext cx="5832648" cy="422690"/>
          </a:xfrm>
          <a:prstGeom prst="rect">
            <a:avLst/>
          </a:prstGeom>
        </p:spPr>
        <p:txBody>
          <a:bodyPr vert="horz" wrap="square" lIns="0" tIns="29347" rIns="0" bIns="0" rtlCol="0" anchor="ctr">
            <a:spAutoFit/>
          </a:bodyPr>
          <a:lstStyle/>
          <a:p>
            <a:pPr marL="30891">
              <a:spcBef>
                <a:spcPts val="231"/>
              </a:spcBef>
            </a:pPr>
            <a:r>
              <a:rPr sz="2554" b="1" spc="-24" dirty="0"/>
              <a:t>Öğrenim </a:t>
            </a:r>
            <a:r>
              <a:rPr sz="2554" b="1" spc="-12" dirty="0"/>
              <a:t>Çıktılarına İlişkin Bazı</a:t>
            </a:r>
            <a:r>
              <a:rPr sz="2554" b="1" spc="36" dirty="0"/>
              <a:t> </a:t>
            </a:r>
            <a:r>
              <a:rPr sz="2554" b="1" spc="-24" dirty="0"/>
              <a:t>Örnekler</a:t>
            </a:r>
            <a:endParaRPr sz="2554" b="1" dirty="0"/>
          </a:p>
        </p:txBody>
      </p:sp>
      <p:sp>
        <p:nvSpPr>
          <p:cNvPr id="4" name="object 4"/>
          <p:cNvSpPr txBox="1"/>
          <p:nvPr/>
        </p:nvSpPr>
        <p:spPr>
          <a:xfrm>
            <a:off x="2408237" y="1153793"/>
            <a:ext cx="6149031" cy="3496332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237864" indent="-208517">
              <a:lnSpc>
                <a:spcPts val="2175"/>
              </a:lnSpc>
              <a:spcBef>
                <a:spcPts val="219"/>
              </a:spcBef>
              <a:buClr>
                <a:srgbClr val="0AD0D9"/>
              </a:buClr>
              <a:buSzPct val="93333"/>
              <a:buFont typeface="Arial"/>
              <a:buChar char=""/>
              <a:tabLst>
                <a:tab pos="239409" algn="l"/>
              </a:tabLst>
            </a:pPr>
            <a:r>
              <a:rPr sz="1824" spc="-36" dirty="0">
                <a:latin typeface="Georgia"/>
                <a:cs typeface="Georgia"/>
              </a:rPr>
              <a:t>Fizyolojik</a:t>
            </a:r>
            <a:r>
              <a:rPr sz="1824" spc="-73" dirty="0">
                <a:latin typeface="Georgia"/>
                <a:cs typeface="Georgia"/>
              </a:rPr>
              <a:t> </a:t>
            </a:r>
            <a:r>
              <a:rPr sz="1824" spc="-36" dirty="0">
                <a:latin typeface="Georgia"/>
                <a:cs typeface="Georgia"/>
              </a:rPr>
              <a:t>fonksiyonu</a:t>
            </a:r>
            <a:r>
              <a:rPr sz="1824" spc="-97" dirty="0">
                <a:latin typeface="Georgia"/>
                <a:cs typeface="Georgia"/>
              </a:rPr>
              <a:t> </a:t>
            </a:r>
            <a:r>
              <a:rPr sz="1824" spc="-24" dirty="0">
                <a:latin typeface="Georgia"/>
                <a:cs typeface="Georgia"/>
              </a:rPr>
              <a:t>ölçmek</a:t>
            </a:r>
            <a:r>
              <a:rPr sz="1824" spc="-61" dirty="0">
                <a:latin typeface="Georgia"/>
                <a:cs typeface="Georgia"/>
              </a:rPr>
              <a:t> </a:t>
            </a:r>
            <a:r>
              <a:rPr sz="1824" spc="-24" dirty="0">
                <a:latin typeface="Georgia"/>
                <a:cs typeface="Georgia"/>
              </a:rPr>
              <a:t>için</a:t>
            </a:r>
            <a:r>
              <a:rPr sz="1824" spc="-73" dirty="0">
                <a:latin typeface="Georgia"/>
                <a:cs typeface="Georgia"/>
              </a:rPr>
              <a:t> </a:t>
            </a:r>
            <a:r>
              <a:rPr sz="1824" spc="-36" dirty="0">
                <a:latin typeface="Georgia"/>
                <a:cs typeface="Georgia"/>
              </a:rPr>
              <a:t>bir</a:t>
            </a:r>
            <a:r>
              <a:rPr sz="1824" spc="-134" dirty="0">
                <a:latin typeface="Georgia"/>
                <a:cs typeface="Georgia"/>
              </a:rPr>
              <a:t> </a:t>
            </a:r>
            <a:r>
              <a:rPr sz="1824" spc="-12" dirty="0">
                <a:latin typeface="Georgia"/>
                <a:cs typeface="Georgia"/>
              </a:rPr>
              <a:t>dizi</a:t>
            </a:r>
            <a:r>
              <a:rPr sz="1824" spc="-49" dirty="0">
                <a:latin typeface="Georgia"/>
                <a:cs typeface="Georgia"/>
              </a:rPr>
              <a:t> </a:t>
            </a:r>
            <a:r>
              <a:rPr sz="1824" spc="-24" dirty="0">
                <a:latin typeface="Georgia"/>
                <a:cs typeface="Georgia"/>
              </a:rPr>
              <a:t>fizyoloji</a:t>
            </a:r>
            <a:r>
              <a:rPr sz="1824" spc="-109" dirty="0">
                <a:latin typeface="Georgia"/>
                <a:cs typeface="Georgia"/>
              </a:rPr>
              <a:t> </a:t>
            </a:r>
            <a:r>
              <a:rPr sz="1824" spc="-36" dirty="0">
                <a:latin typeface="Georgia"/>
                <a:cs typeface="Georgia"/>
              </a:rPr>
              <a:t>ekipmanı</a:t>
            </a:r>
            <a:endParaRPr sz="1824" dirty="0">
              <a:latin typeface="Georgia"/>
              <a:cs typeface="Georgia"/>
            </a:endParaRPr>
          </a:p>
          <a:p>
            <a:pPr marL="237864">
              <a:lnSpc>
                <a:spcPts val="2175"/>
              </a:lnSpc>
            </a:pPr>
            <a:r>
              <a:rPr sz="1824" i="1" spc="-73" dirty="0">
                <a:solidFill>
                  <a:srgbClr val="FF0000"/>
                </a:solidFill>
                <a:latin typeface="Georgia"/>
                <a:cs typeface="Georgia"/>
              </a:rPr>
              <a:t>kullanır</a:t>
            </a:r>
            <a:endParaRPr sz="1824" dirty="0">
              <a:solidFill>
                <a:srgbClr val="FF0000"/>
              </a:solidFill>
              <a:latin typeface="Georgia"/>
              <a:cs typeface="Georgia"/>
            </a:endParaRPr>
          </a:p>
          <a:p>
            <a:pPr marL="237864" marR="23169" indent="-208517">
              <a:lnSpc>
                <a:spcPts val="2165"/>
              </a:lnSpc>
              <a:spcBef>
                <a:spcPts val="511"/>
              </a:spcBef>
              <a:buClr>
                <a:srgbClr val="0AD0D9"/>
              </a:buClr>
              <a:buSzPct val="93333"/>
              <a:buFont typeface="Arial"/>
              <a:buChar char=""/>
              <a:tabLst>
                <a:tab pos="239409" algn="l"/>
              </a:tabLst>
            </a:pPr>
            <a:r>
              <a:rPr sz="1824" spc="-49" dirty="0">
                <a:latin typeface="Georgia"/>
                <a:cs typeface="Georgia"/>
              </a:rPr>
              <a:t>Araştırma </a:t>
            </a:r>
            <a:r>
              <a:rPr sz="1824" spc="-36" dirty="0">
                <a:latin typeface="Georgia"/>
                <a:cs typeface="Georgia"/>
              </a:rPr>
              <a:t>projesini </a:t>
            </a:r>
            <a:r>
              <a:rPr sz="1824" spc="-24" dirty="0">
                <a:latin typeface="Georgia"/>
                <a:cs typeface="Georgia"/>
              </a:rPr>
              <a:t>özetleyen, </a:t>
            </a:r>
            <a:r>
              <a:rPr sz="1824" spc="-36" dirty="0">
                <a:latin typeface="Georgia"/>
                <a:cs typeface="Georgia"/>
              </a:rPr>
              <a:t>iyi açıklanmış poster </a:t>
            </a:r>
            <a:r>
              <a:rPr sz="1824" i="1" spc="-73" dirty="0">
                <a:solidFill>
                  <a:srgbClr val="FF0000"/>
                </a:solidFill>
                <a:latin typeface="Georgia"/>
                <a:cs typeface="Georgia"/>
              </a:rPr>
              <a:t>sunumu  </a:t>
            </a:r>
            <a:r>
              <a:rPr sz="1824" i="1" spc="-97" dirty="0">
                <a:solidFill>
                  <a:srgbClr val="FF0000"/>
                </a:solidFill>
                <a:latin typeface="Georgia"/>
                <a:cs typeface="Georgia"/>
              </a:rPr>
              <a:t>tasarlar</a:t>
            </a:r>
            <a:endParaRPr sz="1824" dirty="0">
              <a:latin typeface="Georgia"/>
              <a:cs typeface="Georgia"/>
            </a:endParaRPr>
          </a:p>
          <a:p>
            <a:pPr marL="237864" indent="-208517">
              <a:spcBef>
                <a:spcPts val="365"/>
              </a:spcBef>
              <a:buClr>
                <a:srgbClr val="0AD0D9"/>
              </a:buClr>
              <a:buSzPct val="93333"/>
              <a:buFont typeface="Arial"/>
              <a:buChar char=""/>
              <a:tabLst>
                <a:tab pos="239409" algn="l"/>
              </a:tabLst>
            </a:pPr>
            <a:r>
              <a:rPr sz="1824" spc="-24" dirty="0">
                <a:latin typeface="Georgia"/>
                <a:cs typeface="Georgia"/>
              </a:rPr>
              <a:t>Aseptik tekniği </a:t>
            </a:r>
            <a:r>
              <a:rPr sz="1824" spc="-36" dirty="0">
                <a:latin typeface="Georgia"/>
                <a:cs typeface="Georgia"/>
              </a:rPr>
              <a:t>kullanarak cerrahi </a:t>
            </a:r>
            <a:r>
              <a:rPr sz="1824" spc="-49" dirty="0">
                <a:latin typeface="Georgia"/>
                <a:cs typeface="Georgia"/>
              </a:rPr>
              <a:t>pansuman</a:t>
            </a:r>
            <a:r>
              <a:rPr sz="1824" spc="-255" dirty="0">
                <a:latin typeface="Georgia"/>
                <a:cs typeface="Georgia"/>
              </a:rPr>
              <a:t> </a:t>
            </a:r>
            <a:r>
              <a:rPr sz="1824" i="1" spc="-146" dirty="0">
                <a:solidFill>
                  <a:srgbClr val="FF0000"/>
                </a:solidFill>
                <a:latin typeface="Georgia"/>
                <a:cs typeface="Georgia"/>
              </a:rPr>
              <a:t>yapar</a:t>
            </a:r>
            <a:endParaRPr sz="1824" dirty="0">
              <a:latin typeface="Georgia"/>
              <a:cs typeface="Georgia"/>
            </a:endParaRPr>
          </a:p>
          <a:p>
            <a:pPr marL="237864" marR="16990" indent="-208517">
              <a:lnSpc>
                <a:spcPts val="2165"/>
              </a:lnSpc>
              <a:spcBef>
                <a:spcPts val="496"/>
              </a:spcBef>
              <a:buClr>
                <a:srgbClr val="0AD0D9"/>
              </a:buClr>
              <a:buSzPct val="93333"/>
              <a:buFont typeface="Arial"/>
              <a:buChar char=""/>
              <a:tabLst>
                <a:tab pos="239409" algn="l"/>
              </a:tabLst>
            </a:pPr>
            <a:r>
              <a:rPr sz="1824" spc="-49" dirty="0">
                <a:latin typeface="Georgia"/>
                <a:cs typeface="Georgia"/>
              </a:rPr>
              <a:t>Araştırma </a:t>
            </a:r>
            <a:r>
              <a:rPr sz="1824" spc="-36" dirty="0">
                <a:latin typeface="Georgia"/>
                <a:cs typeface="Georgia"/>
              </a:rPr>
              <a:t>projesinin metodolojisi </a:t>
            </a:r>
            <a:r>
              <a:rPr sz="1824" spc="-61" dirty="0">
                <a:latin typeface="Georgia"/>
                <a:cs typeface="Georgia"/>
              </a:rPr>
              <a:t>ve </a:t>
            </a:r>
            <a:r>
              <a:rPr sz="1824" spc="-36" dirty="0">
                <a:latin typeface="Georgia"/>
                <a:cs typeface="Georgia"/>
              </a:rPr>
              <a:t>bulgularını </a:t>
            </a:r>
            <a:r>
              <a:rPr sz="1824" i="1" spc="-36" dirty="0">
                <a:solidFill>
                  <a:srgbClr val="FF0000"/>
                </a:solidFill>
                <a:latin typeface="Georgia"/>
                <a:cs typeface="Georgia"/>
              </a:rPr>
              <a:t>sözlü </a:t>
            </a:r>
            <a:r>
              <a:rPr sz="1824" i="1" spc="-134" dirty="0">
                <a:solidFill>
                  <a:srgbClr val="FF0000"/>
                </a:solidFill>
                <a:latin typeface="Georgia"/>
                <a:cs typeface="Georgia"/>
              </a:rPr>
              <a:t>rapor  </a:t>
            </a:r>
            <a:r>
              <a:rPr sz="1824" i="1" spc="-49" dirty="0">
                <a:solidFill>
                  <a:srgbClr val="FF0000"/>
                </a:solidFill>
                <a:latin typeface="Georgia"/>
                <a:cs typeface="Georgia"/>
              </a:rPr>
              <a:t>ile</a:t>
            </a:r>
            <a:r>
              <a:rPr sz="1824" i="1" spc="-73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24" i="1" spc="-85" dirty="0">
                <a:solidFill>
                  <a:srgbClr val="FF0000"/>
                </a:solidFill>
                <a:latin typeface="Georgia"/>
                <a:cs typeface="Georgia"/>
              </a:rPr>
              <a:t>sunar</a:t>
            </a:r>
            <a:endParaRPr sz="1824" dirty="0">
              <a:latin typeface="Georgia"/>
              <a:cs typeface="Georgia"/>
            </a:endParaRPr>
          </a:p>
          <a:p>
            <a:pPr marL="237864" indent="-208517">
              <a:spcBef>
                <a:spcPts val="341"/>
              </a:spcBef>
              <a:buClr>
                <a:srgbClr val="0AD0D9"/>
              </a:buClr>
              <a:buSzPct val="93333"/>
              <a:buFont typeface="Arial"/>
              <a:buChar char=""/>
              <a:tabLst>
                <a:tab pos="239409" algn="l"/>
              </a:tabLst>
            </a:pPr>
            <a:r>
              <a:rPr sz="1824" spc="-24" dirty="0">
                <a:latin typeface="Georgia"/>
                <a:cs typeface="Georgia"/>
              </a:rPr>
              <a:t>İngilizce sözcükleri </a:t>
            </a:r>
            <a:r>
              <a:rPr sz="1824" spc="-36" dirty="0">
                <a:latin typeface="Georgia"/>
                <a:cs typeface="Georgia"/>
              </a:rPr>
              <a:t>doğru </a:t>
            </a:r>
            <a:r>
              <a:rPr sz="1824" i="1" spc="-49" dirty="0">
                <a:solidFill>
                  <a:srgbClr val="FF0000"/>
                </a:solidFill>
                <a:latin typeface="Georgia"/>
                <a:cs typeface="Georgia"/>
              </a:rPr>
              <a:t>telaffuz</a:t>
            </a:r>
            <a:r>
              <a:rPr sz="1824" i="1" spc="-2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24" i="1" spc="-109" dirty="0">
                <a:solidFill>
                  <a:srgbClr val="FF0000"/>
                </a:solidFill>
                <a:latin typeface="Georgia"/>
                <a:cs typeface="Georgia"/>
              </a:rPr>
              <a:t>eder.</a:t>
            </a:r>
            <a:endParaRPr sz="1824" dirty="0">
              <a:latin typeface="Georgia"/>
              <a:cs typeface="Georgia"/>
            </a:endParaRPr>
          </a:p>
          <a:p>
            <a:pPr marL="237864" indent="-208517">
              <a:spcBef>
                <a:spcPts val="438"/>
              </a:spcBef>
              <a:buClr>
                <a:srgbClr val="0AD0D9"/>
              </a:buClr>
              <a:buSzPct val="93333"/>
              <a:buFont typeface="Arial"/>
              <a:buChar char=""/>
              <a:tabLst>
                <a:tab pos="239409" algn="l"/>
              </a:tabLst>
            </a:pPr>
            <a:r>
              <a:rPr sz="1824" spc="-73" dirty="0">
                <a:latin typeface="Georgia"/>
                <a:cs typeface="Georgia"/>
              </a:rPr>
              <a:t>Bir </a:t>
            </a:r>
            <a:r>
              <a:rPr sz="1824" spc="-24" dirty="0">
                <a:latin typeface="Georgia"/>
                <a:cs typeface="Georgia"/>
              </a:rPr>
              <a:t>model </a:t>
            </a:r>
            <a:r>
              <a:rPr sz="1824" spc="-49" dirty="0">
                <a:latin typeface="Georgia"/>
                <a:cs typeface="Georgia"/>
              </a:rPr>
              <a:t>yapmak </a:t>
            </a:r>
            <a:r>
              <a:rPr sz="1824" spc="-24" dirty="0">
                <a:latin typeface="Georgia"/>
                <a:cs typeface="Georgia"/>
              </a:rPr>
              <a:t>için </a:t>
            </a:r>
            <a:r>
              <a:rPr sz="1824" spc="-49" dirty="0">
                <a:latin typeface="Georgia"/>
                <a:cs typeface="Georgia"/>
              </a:rPr>
              <a:t>yönergeleri </a:t>
            </a:r>
            <a:r>
              <a:rPr sz="1824" i="1" spc="-73" dirty="0">
                <a:solidFill>
                  <a:srgbClr val="FF0000"/>
                </a:solidFill>
                <a:latin typeface="Georgia"/>
                <a:cs typeface="Georgia"/>
              </a:rPr>
              <a:t>takip</a:t>
            </a:r>
            <a:r>
              <a:rPr sz="1824" i="1" spc="-231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24" i="1" spc="-85" dirty="0">
                <a:solidFill>
                  <a:srgbClr val="FF0000"/>
                </a:solidFill>
                <a:latin typeface="Georgia"/>
                <a:cs typeface="Georgia"/>
              </a:rPr>
              <a:t>eder</a:t>
            </a:r>
            <a:r>
              <a:rPr sz="1824" spc="-85" dirty="0">
                <a:solidFill>
                  <a:srgbClr val="FF0000"/>
                </a:solidFill>
                <a:latin typeface="Georgia"/>
                <a:cs typeface="Georgia"/>
              </a:rPr>
              <a:t>.</a:t>
            </a:r>
            <a:endParaRPr sz="1824" dirty="0">
              <a:latin typeface="Georgia"/>
              <a:cs typeface="Georgia"/>
            </a:endParaRPr>
          </a:p>
          <a:p>
            <a:pPr marL="237864" indent="-208517">
              <a:spcBef>
                <a:spcPts val="414"/>
              </a:spcBef>
              <a:buClr>
                <a:srgbClr val="0AD0D9"/>
              </a:buClr>
              <a:buSzPct val="93333"/>
              <a:buFont typeface="Arial"/>
              <a:buChar char=""/>
              <a:tabLst>
                <a:tab pos="239409" algn="l"/>
              </a:tabLst>
            </a:pPr>
            <a:r>
              <a:rPr sz="1824" spc="-61" dirty="0">
                <a:latin typeface="Georgia"/>
                <a:cs typeface="Georgia"/>
              </a:rPr>
              <a:t>Kurallara </a:t>
            </a:r>
            <a:r>
              <a:rPr sz="1824" spc="-49" dirty="0">
                <a:latin typeface="Georgia"/>
                <a:cs typeface="Georgia"/>
              </a:rPr>
              <a:t>uygun olarak </a:t>
            </a:r>
            <a:r>
              <a:rPr sz="1824" spc="-24" dirty="0">
                <a:latin typeface="Georgia"/>
                <a:cs typeface="Georgia"/>
              </a:rPr>
              <a:t>otomobil</a:t>
            </a:r>
            <a:r>
              <a:rPr sz="1824" spc="-231" dirty="0">
                <a:latin typeface="Georgia"/>
                <a:cs typeface="Georgia"/>
              </a:rPr>
              <a:t> </a:t>
            </a:r>
            <a:r>
              <a:rPr sz="1824" i="1" spc="-61" dirty="0">
                <a:solidFill>
                  <a:srgbClr val="FF0000"/>
                </a:solidFill>
                <a:latin typeface="Georgia"/>
                <a:cs typeface="Georgia"/>
              </a:rPr>
              <a:t>kullanır</a:t>
            </a:r>
            <a:r>
              <a:rPr sz="1824" spc="-61" dirty="0">
                <a:solidFill>
                  <a:srgbClr val="FF0000"/>
                </a:solidFill>
                <a:latin typeface="Georgia"/>
                <a:cs typeface="Georgia"/>
              </a:rPr>
              <a:t>.</a:t>
            </a:r>
            <a:endParaRPr sz="1824" dirty="0">
              <a:latin typeface="Georgia"/>
              <a:cs typeface="Georgia"/>
            </a:endParaRPr>
          </a:p>
          <a:p>
            <a:pPr marL="237864" indent="-208517">
              <a:spcBef>
                <a:spcPts val="438"/>
              </a:spcBef>
              <a:buClr>
                <a:srgbClr val="0AD0D9"/>
              </a:buClr>
              <a:buSzPct val="93333"/>
              <a:buFont typeface="Arial"/>
              <a:buChar char=""/>
              <a:tabLst>
                <a:tab pos="239409" algn="l"/>
              </a:tabLst>
            </a:pPr>
            <a:r>
              <a:rPr sz="1824" spc="-24" dirty="0">
                <a:latin typeface="Georgia"/>
                <a:cs typeface="Georgia"/>
              </a:rPr>
              <a:t>Hızlı </a:t>
            </a:r>
            <a:r>
              <a:rPr sz="1824" spc="-61" dirty="0">
                <a:latin typeface="Georgia"/>
                <a:cs typeface="Georgia"/>
              </a:rPr>
              <a:t>ve </a:t>
            </a:r>
            <a:r>
              <a:rPr sz="1824" spc="-36" dirty="0">
                <a:latin typeface="Georgia"/>
                <a:cs typeface="Georgia"/>
              </a:rPr>
              <a:t>doğru bir şekilde </a:t>
            </a:r>
            <a:r>
              <a:rPr sz="1824" spc="-49" dirty="0">
                <a:latin typeface="Georgia"/>
                <a:cs typeface="Georgia"/>
              </a:rPr>
              <a:t>bilgisayar</a:t>
            </a:r>
            <a:r>
              <a:rPr sz="1824" spc="-277" dirty="0">
                <a:latin typeface="Georgia"/>
                <a:cs typeface="Georgia"/>
              </a:rPr>
              <a:t> </a:t>
            </a:r>
            <a:r>
              <a:rPr sz="1824" i="1" spc="-85" dirty="0">
                <a:solidFill>
                  <a:srgbClr val="FF0000"/>
                </a:solidFill>
                <a:latin typeface="Georgia"/>
                <a:cs typeface="Georgia"/>
              </a:rPr>
              <a:t>kullanır.</a:t>
            </a:r>
            <a:endParaRPr sz="1824" dirty="0">
              <a:latin typeface="Georgia"/>
              <a:cs typeface="Georgia"/>
            </a:endParaRP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189CCFCE-F5FD-4222-B015-AC2C832A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3DD7-F28B-4DC4-B0C7-1531C54B1AE0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3D3CB93-E7C2-4A7E-9BA9-FB43FF2D7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37</a:t>
            </a:fld>
            <a:endParaRPr lang="en-US"/>
          </a:p>
        </p:txBody>
      </p:sp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E3C2F771-2EC1-4D26-94BC-EC47DF618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6070" y="682454"/>
            <a:ext cx="2902034" cy="462081"/>
          </a:xfrm>
          <a:prstGeom prst="rect">
            <a:avLst/>
          </a:prstGeom>
        </p:spPr>
        <p:txBody>
          <a:bodyPr vert="horz" wrap="square" lIns="0" tIns="30892" rIns="0" bIns="0" rtlCol="0" anchor="ctr">
            <a:spAutoFit/>
          </a:bodyPr>
          <a:lstStyle/>
          <a:p>
            <a:pPr marL="30891">
              <a:spcBef>
                <a:spcPts val="243"/>
              </a:spcBef>
            </a:pPr>
            <a:r>
              <a:rPr sz="2800" b="1" spc="-12" dirty="0">
                <a:solidFill>
                  <a:srgbClr val="083762"/>
                </a:solidFill>
              </a:rPr>
              <a:t>Psikomotor</a:t>
            </a:r>
            <a:r>
              <a:rPr sz="2800" b="1" spc="-122" dirty="0">
                <a:solidFill>
                  <a:srgbClr val="083762"/>
                </a:solidFill>
              </a:rPr>
              <a:t> </a:t>
            </a:r>
            <a:r>
              <a:rPr sz="2800" b="1" spc="-12" dirty="0">
                <a:solidFill>
                  <a:srgbClr val="083762"/>
                </a:solidFill>
              </a:rPr>
              <a:t>Alan</a:t>
            </a:r>
            <a:endParaRPr sz="2800" b="1" dirty="0"/>
          </a:p>
        </p:txBody>
      </p:sp>
      <p:grpSp>
        <p:nvGrpSpPr>
          <p:cNvPr id="4" name="object 4"/>
          <p:cNvGrpSpPr/>
          <p:nvPr/>
        </p:nvGrpSpPr>
        <p:grpSpPr>
          <a:xfrm>
            <a:off x="2205402" y="2933577"/>
            <a:ext cx="1274291" cy="2021874"/>
            <a:chOff x="13081" y="1265720"/>
            <a:chExt cx="523875" cy="831215"/>
          </a:xfrm>
        </p:grpSpPr>
        <p:sp>
          <p:nvSpPr>
            <p:cNvPr id="5" name="object 5"/>
            <p:cNvSpPr/>
            <p:nvPr/>
          </p:nvSpPr>
          <p:spPr>
            <a:xfrm>
              <a:off x="21971" y="1274610"/>
              <a:ext cx="506095" cy="813435"/>
            </a:xfrm>
            <a:custGeom>
              <a:avLst/>
              <a:gdLst/>
              <a:ahLst/>
              <a:cxnLst/>
              <a:rect l="l" t="t" r="r" b="b"/>
              <a:pathLst>
                <a:path w="506095" h="813435">
                  <a:moveTo>
                    <a:pt x="505472" y="0"/>
                  </a:moveTo>
                  <a:lnTo>
                    <a:pt x="0" y="0"/>
                  </a:lnTo>
                  <a:lnTo>
                    <a:pt x="0" y="813142"/>
                  </a:lnTo>
                  <a:lnTo>
                    <a:pt x="505472" y="813142"/>
                  </a:lnTo>
                  <a:lnTo>
                    <a:pt x="505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" name="object 6"/>
            <p:cNvSpPr/>
            <p:nvPr/>
          </p:nvSpPr>
          <p:spPr>
            <a:xfrm>
              <a:off x="21971" y="1274610"/>
              <a:ext cx="506095" cy="813435"/>
            </a:xfrm>
            <a:custGeom>
              <a:avLst/>
              <a:gdLst/>
              <a:ahLst/>
              <a:cxnLst/>
              <a:rect l="l" t="t" r="r" b="b"/>
              <a:pathLst>
                <a:path w="506095" h="813435">
                  <a:moveTo>
                    <a:pt x="0" y="813142"/>
                  </a:moveTo>
                  <a:lnTo>
                    <a:pt x="505472" y="813142"/>
                  </a:lnTo>
                  <a:lnTo>
                    <a:pt x="505472" y="0"/>
                  </a:lnTo>
                  <a:lnTo>
                    <a:pt x="0" y="0"/>
                  </a:lnTo>
                  <a:lnTo>
                    <a:pt x="0" y="813142"/>
                  </a:lnTo>
                  <a:close/>
                </a:path>
              </a:pathLst>
            </a:custGeom>
            <a:ln w="17581">
              <a:solidFill>
                <a:srgbClr val="083762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66568" y="2905806"/>
            <a:ext cx="971550" cy="1525089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123566" indent="-92674">
              <a:spcBef>
                <a:spcPts val="557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12356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Duyma</a:t>
            </a:r>
            <a:endParaRPr sz="1338">
              <a:latin typeface="Times New Roman"/>
              <a:cs typeface="Times New Roman"/>
            </a:endParaRPr>
          </a:p>
          <a:p>
            <a:pPr marL="80318" indent="-50971">
              <a:spcBef>
                <a:spcPts val="316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81862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Dinleme</a:t>
            </a:r>
            <a:endParaRPr sz="1338">
              <a:latin typeface="Times New Roman"/>
              <a:cs typeface="Times New Roman"/>
            </a:endParaRPr>
          </a:p>
          <a:p>
            <a:pPr marL="80318" indent="-50971">
              <a:spcBef>
                <a:spcPts val="353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81862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G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ö</a:t>
            </a: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z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l</a:t>
            </a: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e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m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l</a:t>
            </a:r>
            <a:r>
              <a:rPr sz="1338" spc="12" dirty="0">
                <a:solidFill>
                  <a:srgbClr val="083762"/>
                </a:solidFill>
                <a:latin typeface="Times New Roman"/>
                <a:cs typeface="Times New Roman"/>
              </a:rPr>
              <a:t>e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me</a:t>
            </a:r>
            <a:endParaRPr sz="1338">
              <a:latin typeface="Times New Roman"/>
              <a:cs typeface="Times New Roman"/>
            </a:endParaRPr>
          </a:p>
          <a:p>
            <a:pPr marL="80318" indent="-50971">
              <a:spcBef>
                <a:spcPts val="328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81862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Hissetme</a:t>
            </a:r>
            <a:endParaRPr sz="1338">
              <a:latin typeface="Times New Roman"/>
              <a:cs typeface="Times New Roman"/>
            </a:endParaRPr>
          </a:p>
          <a:p>
            <a:pPr marL="80318" indent="-50971">
              <a:spcBef>
                <a:spcPts val="341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81862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Tatma</a:t>
            </a:r>
            <a:endParaRPr sz="1338">
              <a:latin typeface="Times New Roman"/>
              <a:cs typeface="Times New Roman"/>
            </a:endParaRPr>
          </a:p>
          <a:p>
            <a:pPr marL="80318" indent="-50971">
              <a:spcBef>
                <a:spcPts val="353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81862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İzleme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34899" y="2559352"/>
            <a:ext cx="1487445" cy="2395666"/>
            <a:chOff x="518541" y="1111872"/>
            <a:chExt cx="611505" cy="984885"/>
          </a:xfrm>
        </p:grpSpPr>
        <p:sp>
          <p:nvSpPr>
            <p:cNvPr id="9" name="object 9"/>
            <p:cNvSpPr/>
            <p:nvPr/>
          </p:nvSpPr>
          <p:spPr>
            <a:xfrm>
              <a:off x="527431" y="1120762"/>
              <a:ext cx="593725" cy="967105"/>
            </a:xfrm>
            <a:custGeom>
              <a:avLst/>
              <a:gdLst/>
              <a:ahLst/>
              <a:cxnLst/>
              <a:rect l="l" t="t" r="r" b="b"/>
              <a:pathLst>
                <a:path w="593725" h="967105">
                  <a:moveTo>
                    <a:pt x="593382" y="0"/>
                  </a:moveTo>
                  <a:lnTo>
                    <a:pt x="0" y="0"/>
                  </a:lnTo>
                  <a:lnTo>
                    <a:pt x="0" y="966990"/>
                  </a:lnTo>
                  <a:lnTo>
                    <a:pt x="593382" y="966990"/>
                  </a:lnTo>
                  <a:lnTo>
                    <a:pt x="593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0" name="object 10"/>
            <p:cNvSpPr/>
            <p:nvPr/>
          </p:nvSpPr>
          <p:spPr>
            <a:xfrm>
              <a:off x="527431" y="1120762"/>
              <a:ext cx="593725" cy="967105"/>
            </a:xfrm>
            <a:custGeom>
              <a:avLst/>
              <a:gdLst/>
              <a:ahLst/>
              <a:cxnLst/>
              <a:rect l="l" t="t" r="r" b="b"/>
              <a:pathLst>
                <a:path w="593725" h="967105">
                  <a:moveTo>
                    <a:pt x="0" y="966990"/>
                  </a:moveTo>
                  <a:lnTo>
                    <a:pt x="593382" y="966990"/>
                  </a:lnTo>
                  <a:lnTo>
                    <a:pt x="593382" y="0"/>
                  </a:lnTo>
                  <a:lnTo>
                    <a:pt x="0" y="0"/>
                  </a:lnTo>
                  <a:lnTo>
                    <a:pt x="0" y="966990"/>
                  </a:lnTo>
                  <a:close/>
                </a:path>
              </a:pathLst>
            </a:custGeom>
            <a:ln w="1758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96373" y="2541898"/>
            <a:ext cx="1223319" cy="1485207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123566" indent="-92674">
              <a:spcBef>
                <a:spcPts val="557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356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Taklit</a:t>
            </a:r>
            <a:r>
              <a:rPr sz="1338" spc="-146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etme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16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Tekrar</a:t>
            </a:r>
            <a:r>
              <a:rPr sz="1338" spc="-158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etme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53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Kopyalama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28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Rehberle</a:t>
            </a:r>
            <a:r>
              <a:rPr sz="1338" spc="36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yapma</a:t>
            </a:r>
            <a:endParaRPr sz="1338">
              <a:latin typeface="Times New Roman"/>
              <a:cs typeface="Times New Roman"/>
            </a:endParaRPr>
          </a:p>
          <a:p>
            <a:pPr marL="30891" marR="81862">
              <a:lnSpc>
                <a:spcPts val="1581"/>
              </a:lnSpc>
              <a:spcBef>
                <a:spcPts val="414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Gözlem altında  yapma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885118" y="2192108"/>
            <a:ext cx="1366966" cy="2757101"/>
            <a:chOff x="1114742" y="960894"/>
            <a:chExt cx="561975" cy="1133475"/>
          </a:xfrm>
        </p:grpSpPr>
        <p:sp>
          <p:nvSpPr>
            <p:cNvPr id="13" name="object 13"/>
            <p:cNvSpPr/>
            <p:nvPr/>
          </p:nvSpPr>
          <p:spPr>
            <a:xfrm>
              <a:off x="1120775" y="966927"/>
              <a:ext cx="549910" cy="1121410"/>
            </a:xfrm>
            <a:custGeom>
              <a:avLst/>
              <a:gdLst/>
              <a:ahLst/>
              <a:cxnLst/>
              <a:rect l="l" t="t" r="r" b="b"/>
              <a:pathLst>
                <a:path w="549910" h="1121410">
                  <a:moveTo>
                    <a:pt x="549427" y="0"/>
                  </a:moveTo>
                  <a:lnTo>
                    <a:pt x="0" y="0"/>
                  </a:lnTo>
                  <a:lnTo>
                    <a:pt x="0" y="1120825"/>
                  </a:lnTo>
                  <a:lnTo>
                    <a:pt x="549427" y="1120825"/>
                  </a:lnTo>
                  <a:lnTo>
                    <a:pt x="549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0775" y="966927"/>
              <a:ext cx="549910" cy="1121410"/>
            </a:xfrm>
            <a:custGeom>
              <a:avLst/>
              <a:gdLst/>
              <a:ahLst/>
              <a:cxnLst/>
              <a:rect l="l" t="t" r="r" b="b"/>
              <a:pathLst>
                <a:path w="549910" h="1121410">
                  <a:moveTo>
                    <a:pt x="0" y="1120825"/>
                  </a:moveTo>
                  <a:lnTo>
                    <a:pt x="549427" y="1120825"/>
                  </a:lnTo>
                  <a:lnTo>
                    <a:pt x="549427" y="0"/>
                  </a:lnTo>
                  <a:lnTo>
                    <a:pt x="0" y="0"/>
                  </a:lnTo>
                  <a:lnTo>
                    <a:pt x="0" y="1120825"/>
                  </a:lnTo>
                  <a:close/>
                </a:path>
              </a:pathLst>
            </a:custGeom>
            <a:ln w="1172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39952" y="2167487"/>
            <a:ext cx="1229495" cy="983659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84952" indent="-55605">
              <a:spcBef>
                <a:spcPts val="557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Gösterme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16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Tamamlama</a:t>
            </a:r>
            <a:endParaRPr sz="1338">
              <a:latin typeface="Times New Roman"/>
              <a:cs typeface="Times New Roman"/>
            </a:endParaRPr>
          </a:p>
          <a:p>
            <a:pPr marL="30891" marR="12357">
              <a:lnSpc>
                <a:spcPts val="1581"/>
              </a:lnSpc>
              <a:spcBef>
                <a:spcPts val="426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Otomatik </a:t>
            </a: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olarak  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yapma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221810" y="1817822"/>
            <a:ext cx="1366966" cy="3130893"/>
            <a:chOff x="1664271" y="807021"/>
            <a:chExt cx="561975" cy="1287145"/>
          </a:xfrm>
        </p:grpSpPr>
        <p:sp>
          <p:nvSpPr>
            <p:cNvPr id="17" name="object 17"/>
            <p:cNvSpPr/>
            <p:nvPr/>
          </p:nvSpPr>
          <p:spPr>
            <a:xfrm>
              <a:off x="1670304" y="813054"/>
              <a:ext cx="549910" cy="1275080"/>
            </a:xfrm>
            <a:custGeom>
              <a:avLst/>
              <a:gdLst/>
              <a:ahLst/>
              <a:cxnLst/>
              <a:rect l="l" t="t" r="r" b="b"/>
              <a:pathLst>
                <a:path w="549910" h="1275080">
                  <a:moveTo>
                    <a:pt x="549427" y="0"/>
                  </a:moveTo>
                  <a:lnTo>
                    <a:pt x="0" y="0"/>
                  </a:lnTo>
                  <a:lnTo>
                    <a:pt x="0" y="1274699"/>
                  </a:lnTo>
                  <a:lnTo>
                    <a:pt x="549427" y="1274699"/>
                  </a:lnTo>
                  <a:lnTo>
                    <a:pt x="549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8" name="object 18"/>
            <p:cNvSpPr/>
            <p:nvPr/>
          </p:nvSpPr>
          <p:spPr>
            <a:xfrm>
              <a:off x="1670304" y="813054"/>
              <a:ext cx="549910" cy="1275080"/>
            </a:xfrm>
            <a:custGeom>
              <a:avLst/>
              <a:gdLst/>
              <a:ahLst/>
              <a:cxnLst/>
              <a:rect l="l" t="t" r="r" b="b"/>
              <a:pathLst>
                <a:path w="549910" h="1275080">
                  <a:moveTo>
                    <a:pt x="0" y="1274699"/>
                  </a:moveTo>
                  <a:lnTo>
                    <a:pt x="549427" y="1274699"/>
                  </a:lnTo>
                  <a:lnTo>
                    <a:pt x="549427" y="0"/>
                  </a:lnTo>
                  <a:lnTo>
                    <a:pt x="0" y="0"/>
                  </a:lnTo>
                  <a:lnTo>
                    <a:pt x="0" y="1274699"/>
                  </a:lnTo>
                  <a:close/>
                </a:path>
              </a:pathLst>
            </a:custGeom>
            <a:ln w="1172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276643" y="1793077"/>
            <a:ext cx="905132" cy="1443529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126653" indent="-97308">
              <a:spcBef>
                <a:spcPts val="557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Uyarlama</a:t>
            </a:r>
            <a:endParaRPr sz="1338">
              <a:latin typeface="Times New Roman"/>
              <a:cs typeface="Times New Roman"/>
            </a:endParaRPr>
          </a:p>
          <a:p>
            <a:pPr marL="30891" marR="177626">
              <a:lnSpc>
                <a:spcPct val="101800"/>
              </a:lnSpc>
              <a:spcBef>
                <a:spcPts val="292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0477" algn="l"/>
              </a:tabLst>
            </a:pP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Yeniden  ö</a:t>
            </a: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r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g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üt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l</a:t>
            </a: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e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m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e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16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Değiştirme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65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Gözden</a:t>
            </a:r>
            <a:endParaRPr sz="1338">
              <a:latin typeface="Times New Roman"/>
              <a:cs typeface="Times New Roman"/>
            </a:endParaRPr>
          </a:p>
          <a:p>
            <a:pPr marL="30891"/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geçirme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558193" y="1443722"/>
            <a:ext cx="1366966" cy="3504685"/>
            <a:chOff x="2213673" y="653224"/>
            <a:chExt cx="561975" cy="1440815"/>
          </a:xfrm>
        </p:grpSpPr>
        <p:sp>
          <p:nvSpPr>
            <p:cNvPr id="21" name="object 21"/>
            <p:cNvSpPr/>
            <p:nvPr/>
          </p:nvSpPr>
          <p:spPr>
            <a:xfrm>
              <a:off x="2219706" y="659257"/>
              <a:ext cx="549910" cy="1428750"/>
            </a:xfrm>
            <a:custGeom>
              <a:avLst/>
              <a:gdLst/>
              <a:ahLst/>
              <a:cxnLst/>
              <a:rect l="l" t="t" r="r" b="b"/>
              <a:pathLst>
                <a:path w="549910" h="1428750">
                  <a:moveTo>
                    <a:pt x="549427" y="0"/>
                  </a:moveTo>
                  <a:lnTo>
                    <a:pt x="0" y="0"/>
                  </a:lnTo>
                  <a:lnTo>
                    <a:pt x="0" y="1428496"/>
                  </a:lnTo>
                  <a:lnTo>
                    <a:pt x="549427" y="1428496"/>
                  </a:lnTo>
                  <a:lnTo>
                    <a:pt x="549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2" name="object 22"/>
            <p:cNvSpPr/>
            <p:nvPr/>
          </p:nvSpPr>
          <p:spPr>
            <a:xfrm>
              <a:off x="2219706" y="659257"/>
              <a:ext cx="549910" cy="1428750"/>
            </a:xfrm>
            <a:custGeom>
              <a:avLst/>
              <a:gdLst/>
              <a:ahLst/>
              <a:cxnLst/>
              <a:rect l="l" t="t" r="r" b="b"/>
              <a:pathLst>
                <a:path w="549910" h="1428750">
                  <a:moveTo>
                    <a:pt x="0" y="1428496"/>
                  </a:moveTo>
                  <a:lnTo>
                    <a:pt x="549427" y="1428496"/>
                  </a:lnTo>
                  <a:lnTo>
                    <a:pt x="549427" y="0"/>
                  </a:lnTo>
                  <a:lnTo>
                    <a:pt x="0" y="0"/>
                  </a:lnTo>
                  <a:lnTo>
                    <a:pt x="0" y="1428496"/>
                  </a:lnTo>
                  <a:close/>
                </a:path>
              </a:pathLst>
            </a:custGeom>
            <a:ln w="1172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613644" y="1451166"/>
            <a:ext cx="932935" cy="856312"/>
          </a:xfrm>
          <a:prstGeom prst="rect">
            <a:avLst/>
          </a:prstGeom>
        </p:spPr>
        <p:txBody>
          <a:bodyPr vert="horz" wrap="square" lIns="0" tIns="32436" rIns="0" bIns="0" rtlCol="0">
            <a:spAutoFit/>
          </a:bodyPr>
          <a:lstStyle/>
          <a:p>
            <a:pPr marL="84952" indent="-55605">
              <a:spcBef>
                <a:spcPts val="255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36" dirty="0">
                <a:solidFill>
                  <a:srgbClr val="083762"/>
                </a:solidFill>
                <a:latin typeface="Georgia"/>
                <a:cs typeface="Georgia"/>
              </a:rPr>
              <a:t>Birleştirme</a:t>
            </a:r>
            <a:endParaRPr sz="1338">
              <a:latin typeface="Georgia"/>
              <a:cs typeface="Georgia"/>
            </a:endParaRPr>
          </a:p>
          <a:p>
            <a:pPr marL="84952" indent="-55605">
              <a:spcBef>
                <a:spcPts val="24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Georgia"/>
                <a:cs typeface="Georgia"/>
              </a:rPr>
              <a:t>Planlama</a:t>
            </a:r>
            <a:endParaRPr sz="1338">
              <a:latin typeface="Georgia"/>
              <a:cs typeface="Georgia"/>
            </a:endParaRPr>
          </a:p>
          <a:p>
            <a:pPr marL="84952" indent="-55605"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49" dirty="0">
                <a:solidFill>
                  <a:srgbClr val="083762"/>
                </a:solidFill>
                <a:latin typeface="Georgia"/>
                <a:cs typeface="Georgia"/>
              </a:rPr>
              <a:t>Yaratma</a:t>
            </a:r>
            <a:endParaRPr sz="1338">
              <a:latin typeface="Georgia"/>
              <a:cs typeface="Georgia"/>
            </a:endParaRPr>
          </a:p>
          <a:p>
            <a:pPr marL="84952" indent="-55605">
              <a:spcBef>
                <a:spcPts val="24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12" dirty="0">
                <a:solidFill>
                  <a:srgbClr val="083762"/>
                </a:solidFill>
                <a:latin typeface="Georgia"/>
                <a:cs typeface="Georgia"/>
              </a:rPr>
              <a:t>Oluşturma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216985" y="2517523"/>
            <a:ext cx="1249577" cy="447932"/>
            <a:chOff x="17843" y="1094676"/>
            <a:chExt cx="513715" cy="184150"/>
          </a:xfrm>
        </p:grpSpPr>
        <p:sp>
          <p:nvSpPr>
            <p:cNvPr id="25" name="object 25"/>
            <p:cNvSpPr/>
            <p:nvPr/>
          </p:nvSpPr>
          <p:spPr>
            <a:xfrm>
              <a:off x="21971" y="1098804"/>
              <a:ext cx="505459" cy="175895"/>
            </a:xfrm>
            <a:custGeom>
              <a:avLst/>
              <a:gdLst/>
              <a:ahLst/>
              <a:cxnLst/>
              <a:rect l="l" t="t" r="r" b="b"/>
              <a:pathLst>
                <a:path w="505459" h="175894">
                  <a:moveTo>
                    <a:pt x="476123" y="0"/>
                  </a:moveTo>
                  <a:lnTo>
                    <a:pt x="29337" y="0"/>
                  </a:lnTo>
                  <a:lnTo>
                    <a:pt x="17895" y="2315"/>
                  </a:lnTo>
                  <a:lnTo>
                    <a:pt x="8572" y="8620"/>
                  </a:lnTo>
                  <a:lnTo>
                    <a:pt x="2297" y="17948"/>
                  </a:lnTo>
                  <a:lnTo>
                    <a:pt x="0" y="29337"/>
                  </a:lnTo>
                  <a:lnTo>
                    <a:pt x="0" y="146558"/>
                  </a:lnTo>
                  <a:lnTo>
                    <a:pt x="2297" y="157946"/>
                  </a:lnTo>
                  <a:lnTo>
                    <a:pt x="8572" y="167274"/>
                  </a:lnTo>
                  <a:lnTo>
                    <a:pt x="17895" y="173579"/>
                  </a:lnTo>
                  <a:lnTo>
                    <a:pt x="29337" y="175895"/>
                  </a:lnTo>
                  <a:lnTo>
                    <a:pt x="476123" y="175895"/>
                  </a:lnTo>
                  <a:lnTo>
                    <a:pt x="487564" y="173579"/>
                  </a:lnTo>
                  <a:lnTo>
                    <a:pt x="496887" y="167274"/>
                  </a:lnTo>
                  <a:lnTo>
                    <a:pt x="503162" y="157946"/>
                  </a:lnTo>
                  <a:lnTo>
                    <a:pt x="505460" y="146558"/>
                  </a:lnTo>
                  <a:lnTo>
                    <a:pt x="505460" y="29337"/>
                  </a:lnTo>
                  <a:lnTo>
                    <a:pt x="503162" y="17948"/>
                  </a:lnTo>
                  <a:lnTo>
                    <a:pt x="496887" y="8620"/>
                  </a:lnTo>
                  <a:lnTo>
                    <a:pt x="487564" y="2315"/>
                  </a:lnTo>
                  <a:lnTo>
                    <a:pt x="476123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6" name="object 26"/>
            <p:cNvSpPr/>
            <p:nvPr/>
          </p:nvSpPr>
          <p:spPr>
            <a:xfrm>
              <a:off x="21971" y="1098804"/>
              <a:ext cx="505459" cy="175895"/>
            </a:xfrm>
            <a:custGeom>
              <a:avLst/>
              <a:gdLst/>
              <a:ahLst/>
              <a:cxnLst/>
              <a:rect l="l" t="t" r="r" b="b"/>
              <a:pathLst>
                <a:path w="505459" h="175894">
                  <a:moveTo>
                    <a:pt x="0" y="29337"/>
                  </a:moveTo>
                  <a:lnTo>
                    <a:pt x="2297" y="17948"/>
                  </a:lnTo>
                  <a:lnTo>
                    <a:pt x="8572" y="8620"/>
                  </a:lnTo>
                  <a:lnTo>
                    <a:pt x="17895" y="2315"/>
                  </a:lnTo>
                  <a:lnTo>
                    <a:pt x="29337" y="0"/>
                  </a:lnTo>
                  <a:lnTo>
                    <a:pt x="476123" y="0"/>
                  </a:lnTo>
                  <a:lnTo>
                    <a:pt x="487564" y="2315"/>
                  </a:lnTo>
                  <a:lnTo>
                    <a:pt x="496887" y="8620"/>
                  </a:lnTo>
                  <a:lnTo>
                    <a:pt x="503162" y="17948"/>
                  </a:lnTo>
                  <a:lnTo>
                    <a:pt x="505460" y="29337"/>
                  </a:lnTo>
                  <a:lnTo>
                    <a:pt x="505460" y="146558"/>
                  </a:lnTo>
                  <a:lnTo>
                    <a:pt x="503162" y="157946"/>
                  </a:lnTo>
                  <a:lnTo>
                    <a:pt x="496887" y="167274"/>
                  </a:lnTo>
                  <a:lnTo>
                    <a:pt x="487564" y="173579"/>
                  </a:lnTo>
                  <a:lnTo>
                    <a:pt x="476123" y="175895"/>
                  </a:lnTo>
                  <a:lnTo>
                    <a:pt x="29337" y="175895"/>
                  </a:lnTo>
                  <a:lnTo>
                    <a:pt x="17895" y="173579"/>
                  </a:lnTo>
                  <a:lnTo>
                    <a:pt x="8572" y="167274"/>
                  </a:lnTo>
                  <a:lnTo>
                    <a:pt x="2297" y="157946"/>
                  </a:lnTo>
                  <a:lnTo>
                    <a:pt x="0" y="146558"/>
                  </a:lnTo>
                  <a:lnTo>
                    <a:pt x="0" y="29337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473233" y="2598306"/>
            <a:ext cx="744495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Uyarılma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446481" y="2143422"/>
            <a:ext cx="1464276" cy="447932"/>
            <a:chOff x="523303" y="940879"/>
            <a:chExt cx="601980" cy="184150"/>
          </a:xfrm>
        </p:grpSpPr>
        <p:sp>
          <p:nvSpPr>
            <p:cNvPr id="29" name="object 29"/>
            <p:cNvSpPr/>
            <p:nvPr/>
          </p:nvSpPr>
          <p:spPr>
            <a:xfrm>
              <a:off x="527431" y="945007"/>
              <a:ext cx="593725" cy="175895"/>
            </a:xfrm>
            <a:custGeom>
              <a:avLst/>
              <a:gdLst/>
              <a:ahLst/>
              <a:cxnLst/>
              <a:rect l="l" t="t" r="r" b="b"/>
              <a:pathLst>
                <a:path w="593725" h="175894">
                  <a:moveTo>
                    <a:pt x="564134" y="0"/>
                  </a:moveTo>
                  <a:lnTo>
                    <a:pt x="29337" y="0"/>
                  </a:lnTo>
                  <a:lnTo>
                    <a:pt x="17895" y="2297"/>
                  </a:lnTo>
                  <a:lnTo>
                    <a:pt x="8572" y="8572"/>
                  </a:lnTo>
                  <a:lnTo>
                    <a:pt x="2297" y="17895"/>
                  </a:lnTo>
                  <a:lnTo>
                    <a:pt x="0" y="29337"/>
                  </a:lnTo>
                  <a:lnTo>
                    <a:pt x="0" y="146558"/>
                  </a:lnTo>
                  <a:lnTo>
                    <a:pt x="2297" y="157926"/>
                  </a:lnTo>
                  <a:lnTo>
                    <a:pt x="8572" y="167211"/>
                  </a:lnTo>
                  <a:lnTo>
                    <a:pt x="17895" y="173472"/>
                  </a:lnTo>
                  <a:lnTo>
                    <a:pt x="29337" y="175768"/>
                  </a:lnTo>
                  <a:lnTo>
                    <a:pt x="564134" y="175768"/>
                  </a:lnTo>
                  <a:lnTo>
                    <a:pt x="575502" y="173472"/>
                  </a:lnTo>
                  <a:lnTo>
                    <a:pt x="584787" y="167211"/>
                  </a:lnTo>
                  <a:lnTo>
                    <a:pt x="591048" y="157926"/>
                  </a:lnTo>
                  <a:lnTo>
                    <a:pt x="593344" y="146558"/>
                  </a:lnTo>
                  <a:lnTo>
                    <a:pt x="593344" y="29337"/>
                  </a:lnTo>
                  <a:lnTo>
                    <a:pt x="591048" y="17895"/>
                  </a:lnTo>
                  <a:lnTo>
                    <a:pt x="584787" y="8572"/>
                  </a:lnTo>
                  <a:lnTo>
                    <a:pt x="575502" y="2297"/>
                  </a:lnTo>
                  <a:lnTo>
                    <a:pt x="564134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0" name="object 30"/>
            <p:cNvSpPr/>
            <p:nvPr/>
          </p:nvSpPr>
          <p:spPr>
            <a:xfrm>
              <a:off x="527431" y="945007"/>
              <a:ext cx="593725" cy="175895"/>
            </a:xfrm>
            <a:custGeom>
              <a:avLst/>
              <a:gdLst/>
              <a:ahLst/>
              <a:cxnLst/>
              <a:rect l="l" t="t" r="r" b="b"/>
              <a:pathLst>
                <a:path w="593725" h="175894">
                  <a:moveTo>
                    <a:pt x="0" y="29337"/>
                  </a:moveTo>
                  <a:lnTo>
                    <a:pt x="2297" y="17895"/>
                  </a:lnTo>
                  <a:lnTo>
                    <a:pt x="8572" y="8572"/>
                  </a:lnTo>
                  <a:lnTo>
                    <a:pt x="17895" y="2297"/>
                  </a:lnTo>
                  <a:lnTo>
                    <a:pt x="29337" y="0"/>
                  </a:lnTo>
                  <a:lnTo>
                    <a:pt x="564134" y="0"/>
                  </a:lnTo>
                  <a:lnTo>
                    <a:pt x="575502" y="2297"/>
                  </a:lnTo>
                  <a:lnTo>
                    <a:pt x="584787" y="8572"/>
                  </a:lnTo>
                  <a:lnTo>
                    <a:pt x="591048" y="17895"/>
                  </a:lnTo>
                  <a:lnTo>
                    <a:pt x="593344" y="29337"/>
                  </a:lnTo>
                  <a:lnTo>
                    <a:pt x="593344" y="146558"/>
                  </a:lnTo>
                  <a:lnTo>
                    <a:pt x="591048" y="157926"/>
                  </a:lnTo>
                  <a:lnTo>
                    <a:pt x="584787" y="167211"/>
                  </a:lnTo>
                  <a:lnTo>
                    <a:pt x="575502" y="173472"/>
                  </a:lnTo>
                  <a:lnTo>
                    <a:pt x="564134" y="175768"/>
                  </a:lnTo>
                  <a:lnTo>
                    <a:pt x="29337" y="175768"/>
                  </a:lnTo>
                  <a:lnTo>
                    <a:pt x="17895" y="173472"/>
                  </a:lnTo>
                  <a:lnTo>
                    <a:pt x="8572" y="167211"/>
                  </a:lnTo>
                  <a:lnTo>
                    <a:pt x="2297" y="157926"/>
                  </a:lnTo>
                  <a:lnTo>
                    <a:pt x="0" y="146558"/>
                  </a:lnTo>
                  <a:lnTo>
                    <a:pt x="0" y="29337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699642" y="2223896"/>
            <a:ext cx="966916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spc="-61" dirty="0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ıl</a:t>
            </a:r>
            <a:r>
              <a:rPr sz="1338" spc="-61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zlama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889751" y="1769321"/>
            <a:ext cx="1357699" cy="447932"/>
            <a:chOff x="1116647" y="787082"/>
            <a:chExt cx="558165" cy="184150"/>
          </a:xfrm>
        </p:grpSpPr>
        <p:sp>
          <p:nvSpPr>
            <p:cNvPr id="33" name="object 33"/>
            <p:cNvSpPr/>
            <p:nvPr/>
          </p:nvSpPr>
          <p:spPr>
            <a:xfrm>
              <a:off x="1120775" y="791210"/>
              <a:ext cx="549910" cy="175895"/>
            </a:xfrm>
            <a:custGeom>
              <a:avLst/>
              <a:gdLst/>
              <a:ahLst/>
              <a:cxnLst/>
              <a:rect l="l" t="t" r="r" b="b"/>
              <a:pathLst>
                <a:path w="549910" h="175894">
                  <a:moveTo>
                    <a:pt x="520191" y="0"/>
                  </a:moveTo>
                  <a:lnTo>
                    <a:pt x="29337" y="0"/>
                  </a:lnTo>
                  <a:lnTo>
                    <a:pt x="17948" y="2295"/>
                  </a:lnTo>
                  <a:lnTo>
                    <a:pt x="8620" y="8556"/>
                  </a:lnTo>
                  <a:lnTo>
                    <a:pt x="2315" y="17841"/>
                  </a:lnTo>
                  <a:lnTo>
                    <a:pt x="0" y="29210"/>
                  </a:lnTo>
                  <a:lnTo>
                    <a:pt x="0" y="146431"/>
                  </a:lnTo>
                  <a:lnTo>
                    <a:pt x="2315" y="157872"/>
                  </a:lnTo>
                  <a:lnTo>
                    <a:pt x="8620" y="167195"/>
                  </a:lnTo>
                  <a:lnTo>
                    <a:pt x="17948" y="173470"/>
                  </a:lnTo>
                  <a:lnTo>
                    <a:pt x="29337" y="175768"/>
                  </a:lnTo>
                  <a:lnTo>
                    <a:pt x="520191" y="175768"/>
                  </a:lnTo>
                  <a:lnTo>
                    <a:pt x="531580" y="173470"/>
                  </a:lnTo>
                  <a:lnTo>
                    <a:pt x="540908" y="167195"/>
                  </a:lnTo>
                  <a:lnTo>
                    <a:pt x="547213" y="157872"/>
                  </a:lnTo>
                  <a:lnTo>
                    <a:pt x="549528" y="146431"/>
                  </a:lnTo>
                  <a:lnTo>
                    <a:pt x="549528" y="29210"/>
                  </a:lnTo>
                  <a:lnTo>
                    <a:pt x="547213" y="17841"/>
                  </a:lnTo>
                  <a:lnTo>
                    <a:pt x="540908" y="8556"/>
                  </a:lnTo>
                  <a:lnTo>
                    <a:pt x="531580" y="2295"/>
                  </a:lnTo>
                  <a:lnTo>
                    <a:pt x="520191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4" name="object 34"/>
            <p:cNvSpPr/>
            <p:nvPr/>
          </p:nvSpPr>
          <p:spPr>
            <a:xfrm>
              <a:off x="1120775" y="791210"/>
              <a:ext cx="549910" cy="175895"/>
            </a:xfrm>
            <a:custGeom>
              <a:avLst/>
              <a:gdLst/>
              <a:ahLst/>
              <a:cxnLst/>
              <a:rect l="l" t="t" r="r" b="b"/>
              <a:pathLst>
                <a:path w="549910" h="175894">
                  <a:moveTo>
                    <a:pt x="0" y="29210"/>
                  </a:moveTo>
                  <a:lnTo>
                    <a:pt x="2315" y="17841"/>
                  </a:lnTo>
                  <a:lnTo>
                    <a:pt x="8620" y="8556"/>
                  </a:lnTo>
                  <a:lnTo>
                    <a:pt x="17948" y="2295"/>
                  </a:lnTo>
                  <a:lnTo>
                    <a:pt x="29337" y="0"/>
                  </a:lnTo>
                  <a:lnTo>
                    <a:pt x="520191" y="0"/>
                  </a:lnTo>
                  <a:lnTo>
                    <a:pt x="531580" y="2295"/>
                  </a:lnTo>
                  <a:lnTo>
                    <a:pt x="540908" y="8556"/>
                  </a:lnTo>
                  <a:lnTo>
                    <a:pt x="547213" y="17841"/>
                  </a:lnTo>
                  <a:lnTo>
                    <a:pt x="549528" y="29210"/>
                  </a:lnTo>
                  <a:lnTo>
                    <a:pt x="549528" y="146431"/>
                  </a:lnTo>
                  <a:lnTo>
                    <a:pt x="547213" y="157872"/>
                  </a:lnTo>
                  <a:lnTo>
                    <a:pt x="540908" y="167195"/>
                  </a:lnTo>
                  <a:lnTo>
                    <a:pt x="531580" y="173470"/>
                  </a:lnTo>
                  <a:lnTo>
                    <a:pt x="520191" y="175768"/>
                  </a:lnTo>
                  <a:lnTo>
                    <a:pt x="29337" y="175768"/>
                  </a:lnTo>
                  <a:lnTo>
                    <a:pt x="17948" y="173470"/>
                  </a:lnTo>
                  <a:lnTo>
                    <a:pt x="8620" y="167195"/>
                  </a:lnTo>
                  <a:lnTo>
                    <a:pt x="2315" y="157872"/>
                  </a:lnTo>
                  <a:lnTo>
                    <a:pt x="0" y="146431"/>
                  </a:lnTo>
                  <a:lnTo>
                    <a:pt x="0" y="29210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061665" y="1747235"/>
            <a:ext cx="1022522" cy="435365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227052" marR="12357" indent="-197705">
              <a:lnSpc>
                <a:spcPct val="101800"/>
              </a:lnSpc>
              <a:spcBef>
                <a:spcPts val="219"/>
              </a:spcBef>
            </a:pP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Beceri</a:t>
            </a:r>
            <a:r>
              <a:rPr sz="1338" spc="-109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haline  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getirme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226444" y="1394911"/>
            <a:ext cx="1357699" cy="447932"/>
            <a:chOff x="1666176" y="633158"/>
            <a:chExt cx="558165" cy="184150"/>
          </a:xfrm>
        </p:grpSpPr>
        <p:sp>
          <p:nvSpPr>
            <p:cNvPr id="37" name="object 37"/>
            <p:cNvSpPr/>
            <p:nvPr/>
          </p:nvSpPr>
          <p:spPr>
            <a:xfrm>
              <a:off x="1670304" y="637286"/>
              <a:ext cx="549910" cy="175895"/>
            </a:xfrm>
            <a:custGeom>
              <a:avLst/>
              <a:gdLst/>
              <a:ahLst/>
              <a:cxnLst/>
              <a:rect l="l" t="t" r="r" b="b"/>
              <a:pathLst>
                <a:path w="549910" h="175894">
                  <a:moveTo>
                    <a:pt x="520064" y="0"/>
                  </a:moveTo>
                  <a:lnTo>
                    <a:pt x="29210" y="0"/>
                  </a:lnTo>
                  <a:lnTo>
                    <a:pt x="17841" y="2315"/>
                  </a:lnTo>
                  <a:lnTo>
                    <a:pt x="8556" y="8620"/>
                  </a:lnTo>
                  <a:lnTo>
                    <a:pt x="2295" y="17948"/>
                  </a:lnTo>
                  <a:lnTo>
                    <a:pt x="0" y="29337"/>
                  </a:lnTo>
                  <a:lnTo>
                    <a:pt x="0" y="146558"/>
                  </a:lnTo>
                  <a:lnTo>
                    <a:pt x="2295" y="157946"/>
                  </a:lnTo>
                  <a:lnTo>
                    <a:pt x="8556" y="167274"/>
                  </a:lnTo>
                  <a:lnTo>
                    <a:pt x="17841" y="173579"/>
                  </a:lnTo>
                  <a:lnTo>
                    <a:pt x="29210" y="175895"/>
                  </a:lnTo>
                  <a:lnTo>
                    <a:pt x="520064" y="175895"/>
                  </a:lnTo>
                  <a:lnTo>
                    <a:pt x="531453" y="173579"/>
                  </a:lnTo>
                  <a:lnTo>
                    <a:pt x="540781" y="167274"/>
                  </a:lnTo>
                  <a:lnTo>
                    <a:pt x="547086" y="157946"/>
                  </a:lnTo>
                  <a:lnTo>
                    <a:pt x="549401" y="146558"/>
                  </a:lnTo>
                  <a:lnTo>
                    <a:pt x="549401" y="29337"/>
                  </a:lnTo>
                  <a:lnTo>
                    <a:pt x="547086" y="17948"/>
                  </a:lnTo>
                  <a:lnTo>
                    <a:pt x="540781" y="8620"/>
                  </a:lnTo>
                  <a:lnTo>
                    <a:pt x="531453" y="2315"/>
                  </a:lnTo>
                  <a:lnTo>
                    <a:pt x="520064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8" name="object 38"/>
            <p:cNvSpPr/>
            <p:nvPr/>
          </p:nvSpPr>
          <p:spPr>
            <a:xfrm>
              <a:off x="1670304" y="637286"/>
              <a:ext cx="549910" cy="175895"/>
            </a:xfrm>
            <a:custGeom>
              <a:avLst/>
              <a:gdLst/>
              <a:ahLst/>
              <a:cxnLst/>
              <a:rect l="l" t="t" r="r" b="b"/>
              <a:pathLst>
                <a:path w="549910" h="175894">
                  <a:moveTo>
                    <a:pt x="0" y="29337"/>
                  </a:moveTo>
                  <a:lnTo>
                    <a:pt x="2295" y="17948"/>
                  </a:lnTo>
                  <a:lnTo>
                    <a:pt x="8556" y="8620"/>
                  </a:lnTo>
                  <a:lnTo>
                    <a:pt x="17841" y="2315"/>
                  </a:lnTo>
                  <a:lnTo>
                    <a:pt x="29210" y="0"/>
                  </a:lnTo>
                  <a:lnTo>
                    <a:pt x="520064" y="0"/>
                  </a:lnTo>
                  <a:lnTo>
                    <a:pt x="531453" y="2315"/>
                  </a:lnTo>
                  <a:lnTo>
                    <a:pt x="540781" y="8620"/>
                  </a:lnTo>
                  <a:lnTo>
                    <a:pt x="547086" y="17948"/>
                  </a:lnTo>
                  <a:lnTo>
                    <a:pt x="549401" y="29337"/>
                  </a:lnTo>
                  <a:lnTo>
                    <a:pt x="549401" y="146558"/>
                  </a:lnTo>
                  <a:lnTo>
                    <a:pt x="547086" y="157946"/>
                  </a:lnTo>
                  <a:lnTo>
                    <a:pt x="540781" y="167274"/>
                  </a:lnTo>
                  <a:lnTo>
                    <a:pt x="531453" y="173579"/>
                  </a:lnTo>
                  <a:lnTo>
                    <a:pt x="520064" y="175895"/>
                  </a:lnTo>
                  <a:lnTo>
                    <a:pt x="29210" y="175895"/>
                  </a:lnTo>
                  <a:lnTo>
                    <a:pt x="17841" y="173579"/>
                  </a:lnTo>
                  <a:lnTo>
                    <a:pt x="8556" y="167274"/>
                  </a:lnTo>
                  <a:lnTo>
                    <a:pt x="2295" y="157946"/>
                  </a:lnTo>
                  <a:lnTo>
                    <a:pt x="0" y="146558"/>
                  </a:lnTo>
                  <a:lnTo>
                    <a:pt x="0" y="29337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546638" y="1372824"/>
            <a:ext cx="725959" cy="435365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30891" marR="12357" indent="21624">
              <a:lnSpc>
                <a:spcPct val="101800"/>
              </a:lnSpc>
              <a:spcBef>
                <a:spcPts val="219"/>
              </a:spcBef>
            </a:pPr>
            <a:r>
              <a:rPr sz="1338" spc="12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uma  u</a:t>
            </a:r>
            <a:r>
              <a:rPr sz="1338" spc="-49" dirty="0">
                <a:solidFill>
                  <a:srgbClr val="FFFFFF"/>
                </a:solidFill>
                <a:latin typeface="Georgia"/>
                <a:cs typeface="Georgia"/>
              </a:rPr>
              <a:t>y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du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563363" y="1021348"/>
            <a:ext cx="1356154" cy="447932"/>
            <a:chOff x="2215799" y="479582"/>
            <a:chExt cx="557530" cy="184150"/>
          </a:xfrm>
        </p:grpSpPr>
        <p:sp>
          <p:nvSpPr>
            <p:cNvPr id="41" name="object 41"/>
            <p:cNvSpPr/>
            <p:nvPr/>
          </p:nvSpPr>
          <p:spPr>
            <a:xfrm>
              <a:off x="2219706" y="483489"/>
              <a:ext cx="549910" cy="175895"/>
            </a:xfrm>
            <a:custGeom>
              <a:avLst/>
              <a:gdLst/>
              <a:ahLst/>
              <a:cxnLst/>
              <a:rect l="l" t="t" r="r" b="b"/>
              <a:pathLst>
                <a:path w="549910" h="175895">
                  <a:moveTo>
                    <a:pt x="520064" y="0"/>
                  </a:moveTo>
                  <a:lnTo>
                    <a:pt x="29210" y="0"/>
                  </a:lnTo>
                  <a:lnTo>
                    <a:pt x="17841" y="2297"/>
                  </a:lnTo>
                  <a:lnTo>
                    <a:pt x="8556" y="8572"/>
                  </a:lnTo>
                  <a:lnTo>
                    <a:pt x="2295" y="17895"/>
                  </a:lnTo>
                  <a:lnTo>
                    <a:pt x="0" y="29337"/>
                  </a:lnTo>
                  <a:lnTo>
                    <a:pt x="0" y="146558"/>
                  </a:lnTo>
                  <a:lnTo>
                    <a:pt x="2295" y="157926"/>
                  </a:lnTo>
                  <a:lnTo>
                    <a:pt x="8556" y="167211"/>
                  </a:lnTo>
                  <a:lnTo>
                    <a:pt x="17841" y="173472"/>
                  </a:lnTo>
                  <a:lnTo>
                    <a:pt x="29210" y="175768"/>
                  </a:lnTo>
                  <a:lnTo>
                    <a:pt x="520064" y="175768"/>
                  </a:lnTo>
                  <a:lnTo>
                    <a:pt x="531506" y="173472"/>
                  </a:lnTo>
                  <a:lnTo>
                    <a:pt x="540829" y="167211"/>
                  </a:lnTo>
                  <a:lnTo>
                    <a:pt x="547104" y="157926"/>
                  </a:lnTo>
                  <a:lnTo>
                    <a:pt x="549401" y="146558"/>
                  </a:lnTo>
                  <a:lnTo>
                    <a:pt x="549401" y="29337"/>
                  </a:lnTo>
                  <a:lnTo>
                    <a:pt x="547104" y="17895"/>
                  </a:lnTo>
                  <a:lnTo>
                    <a:pt x="540829" y="8572"/>
                  </a:lnTo>
                  <a:lnTo>
                    <a:pt x="531506" y="2297"/>
                  </a:lnTo>
                  <a:lnTo>
                    <a:pt x="520064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42" name="object 42"/>
            <p:cNvSpPr/>
            <p:nvPr/>
          </p:nvSpPr>
          <p:spPr>
            <a:xfrm>
              <a:off x="2219706" y="483489"/>
              <a:ext cx="549910" cy="175895"/>
            </a:xfrm>
            <a:custGeom>
              <a:avLst/>
              <a:gdLst/>
              <a:ahLst/>
              <a:cxnLst/>
              <a:rect l="l" t="t" r="r" b="b"/>
              <a:pathLst>
                <a:path w="549910" h="175895">
                  <a:moveTo>
                    <a:pt x="0" y="29337"/>
                  </a:moveTo>
                  <a:lnTo>
                    <a:pt x="2295" y="17895"/>
                  </a:lnTo>
                  <a:lnTo>
                    <a:pt x="8556" y="8572"/>
                  </a:lnTo>
                  <a:lnTo>
                    <a:pt x="17841" y="2297"/>
                  </a:lnTo>
                  <a:lnTo>
                    <a:pt x="29210" y="0"/>
                  </a:lnTo>
                  <a:lnTo>
                    <a:pt x="520064" y="0"/>
                  </a:lnTo>
                  <a:lnTo>
                    <a:pt x="531506" y="2297"/>
                  </a:lnTo>
                  <a:lnTo>
                    <a:pt x="540829" y="8572"/>
                  </a:lnTo>
                  <a:lnTo>
                    <a:pt x="547104" y="17895"/>
                  </a:lnTo>
                  <a:lnTo>
                    <a:pt x="549401" y="29337"/>
                  </a:lnTo>
                  <a:lnTo>
                    <a:pt x="549401" y="146558"/>
                  </a:lnTo>
                  <a:lnTo>
                    <a:pt x="547104" y="157926"/>
                  </a:lnTo>
                  <a:lnTo>
                    <a:pt x="540829" y="167211"/>
                  </a:lnTo>
                  <a:lnTo>
                    <a:pt x="531506" y="173472"/>
                  </a:lnTo>
                  <a:lnTo>
                    <a:pt x="520064" y="175768"/>
                  </a:lnTo>
                  <a:lnTo>
                    <a:pt x="29210" y="175768"/>
                  </a:lnTo>
                  <a:lnTo>
                    <a:pt x="17841" y="173472"/>
                  </a:lnTo>
                  <a:lnTo>
                    <a:pt x="8556" y="167211"/>
                  </a:lnTo>
                  <a:lnTo>
                    <a:pt x="2295" y="157926"/>
                  </a:lnTo>
                  <a:lnTo>
                    <a:pt x="0" y="146558"/>
                  </a:lnTo>
                  <a:lnTo>
                    <a:pt x="0" y="29337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912986" y="1100667"/>
            <a:ext cx="667265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spc="-134" dirty="0">
                <a:solidFill>
                  <a:srgbClr val="FFFFFF"/>
                </a:solidFill>
                <a:latin typeface="Georgia"/>
                <a:cs typeface="Georgia"/>
              </a:rPr>
              <a:t>Y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338" spc="-61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tm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endParaRPr sz="1338">
              <a:latin typeface="Georgia"/>
              <a:cs typeface="Georgia"/>
            </a:endParaRPr>
          </a:p>
        </p:txBody>
      </p:sp>
      <p:sp>
        <p:nvSpPr>
          <p:cNvPr id="45" name="Veri Yer Tutucusu 44">
            <a:extLst>
              <a:ext uri="{FF2B5EF4-FFF2-40B4-BE49-F238E27FC236}">
                <a16:creationId xmlns:a16="http://schemas.microsoft.com/office/drawing/2014/main" id="{94861FC1-EA4F-40CA-B4BF-A936A8E97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B6E5-D839-440A-870C-3467D95B9625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Slayt Numarası Yer Tutucusu 45">
            <a:extLst>
              <a:ext uri="{FF2B5EF4-FFF2-40B4-BE49-F238E27FC236}">
                <a16:creationId xmlns:a16="http://schemas.microsoft.com/office/drawing/2014/main" id="{E79D77DF-105C-4173-A88D-6808A086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38</a:t>
            </a:fld>
            <a:endParaRPr lang="en-US"/>
          </a:p>
        </p:txBody>
      </p:sp>
      <p:pic>
        <p:nvPicPr>
          <p:cNvPr id="47" name="İçerik Yer Tutucusu 4">
            <a:extLst>
              <a:ext uri="{FF2B5EF4-FFF2-40B4-BE49-F238E27FC236}">
                <a16:creationId xmlns:a16="http://schemas.microsoft.com/office/drawing/2014/main" id="{85127C95-C786-4AFE-84FB-45A70939C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87824" y="555526"/>
            <a:ext cx="4400548" cy="442973"/>
          </a:xfrm>
          <a:prstGeom prst="rect">
            <a:avLst/>
          </a:prstGeom>
        </p:spPr>
        <p:txBody>
          <a:bodyPr vert="horz" wrap="square" lIns="0" tIns="30892" rIns="0" bIns="0" rtlCol="0" anchor="ctr">
            <a:spAutoFit/>
          </a:bodyPr>
          <a:lstStyle/>
          <a:p>
            <a:pPr marL="30891">
              <a:spcBef>
                <a:spcPts val="243"/>
              </a:spcBef>
            </a:pPr>
            <a:r>
              <a:rPr sz="2676" b="1" spc="-12" dirty="0">
                <a:latin typeface="Carlito"/>
                <a:cs typeface="Carlito"/>
              </a:rPr>
              <a:t>Öğrenme </a:t>
            </a:r>
            <a:r>
              <a:rPr sz="2676" b="1" dirty="0">
                <a:latin typeface="Carlito"/>
                <a:cs typeface="Carlito"/>
              </a:rPr>
              <a:t>Çıktıları Nasıl</a:t>
            </a:r>
            <a:r>
              <a:rPr sz="2676" b="1" spc="-73" dirty="0">
                <a:latin typeface="Carlito"/>
                <a:cs typeface="Carlito"/>
              </a:rPr>
              <a:t> </a:t>
            </a:r>
            <a:r>
              <a:rPr sz="2676" b="1" spc="-24" dirty="0">
                <a:latin typeface="Carlito"/>
                <a:cs typeface="Carlito"/>
              </a:rPr>
              <a:t>Yazılır?</a:t>
            </a:r>
            <a:endParaRPr sz="2676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0722" y="1437019"/>
            <a:ext cx="5416893" cy="2664093"/>
          </a:xfrm>
          <a:prstGeom prst="rect">
            <a:avLst/>
          </a:prstGeom>
        </p:spPr>
        <p:txBody>
          <a:bodyPr vert="horz" wrap="square" lIns="0" tIns="92676" rIns="0" bIns="0" rtlCol="0">
            <a:spAutoFit/>
          </a:bodyPr>
          <a:lstStyle/>
          <a:p>
            <a:pPr marL="285746" marR="282657" indent="-256399">
              <a:lnSpc>
                <a:spcPts val="2019"/>
              </a:lnSpc>
              <a:spcBef>
                <a:spcPts val="730"/>
              </a:spcBef>
              <a:buClr>
                <a:srgbClr val="85DFD0"/>
              </a:buClr>
              <a:buSzPct val="58823"/>
              <a:buFont typeface="Wingdings"/>
              <a:buChar char=""/>
              <a:tabLst>
                <a:tab pos="287291" algn="l"/>
              </a:tabLst>
            </a:pPr>
            <a:r>
              <a:rPr sz="2068" spc="12" dirty="0">
                <a:solidFill>
                  <a:srgbClr val="001F5F"/>
                </a:solidFill>
                <a:latin typeface="Carlito"/>
                <a:cs typeface="Carlito"/>
              </a:rPr>
              <a:t>Öğrenme </a:t>
            </a:r>
            <a:r>
              <a:rPr sz="2068" dirty="0">
                <a:solidFill>
                  <a:srgbClr val="001F5F"/>
                </a:solidFill>
                <a:latin typeface="Carlito"/>
                <a:cs typeface="Carlito"/>
              </a:rPr>
              <a:t>çıktılarının diğer </a:t>
            </a:r>
            <a:r>
              <a:rPr sz="2068" spc="12" dirty="0">
                <a:solidFill>
                  <a:srgbClr val="001F5F"/>
                </a:solidFill>
                <a:latin typeface="Carlito"/>
                <a:cs typeface="Carlito"/>
              </a:rPr>
              <a:t>önemli bir </a:t>
            </a:r>
            <a:r>
              <a:rPr sz="2068" dirty="0">
                <a:solidFill>
                  <a:srgbClr val="001F5F"/>
                </a:solidFill>
                <a:latin typeface="Carlito"/>
                <a:cs typeface="Carlito"/>
              </a:rPr>
              <a:t>niteliği, </a:t>
            </a:r>
            <a:r>
              <a:rPr sz="2068" dirty="0">
                <a:solidFill>
                  <a:srgbClr val="FF0000"/>
                </a:solidFill>
                <a:latin typeface="Carlito"/>
                <a:cs typeface="Carlito"/>
              </a:rPr>
              <a:t> açık ve anlaşılır </a:t>
            </a:r>
            <a:r>
              <a:rPr sz="2068" spc="-12" dirty="0">
                <a:solidFill>
                  <a:srgbClr val="001F5F"/>
                </a:solidFill>
                <a:latin typeface="Carlito"/>
                <a:cs typeface="Carlito"/>
              </a:rPr>
              <a:t>olmasıdır. </a:t>
            </a:r>
            <a:r>
              <a:rPr sz="2068" dirty="0">
                <a:solidFill>
                  <a:srgbClr val="001F5F"/>
                </a:solidFill>
                <a:latin typeface="Carlito"/>
                <a:cs typeface="Carlito"/>
              </a:rPr>
              <a:t>İyi belirtilmiş </a:t>
            </a:r>
            <a:r>
              <a:rPr sz="2068" spc="12" dirty="0">
                <a:solidFill>
                  <a:srgbClr val="001F5F"/>
                </a:solidFill>
                <a:latin typeface="Carlito"/>
                <a:cs typeface="Carlito"/>
              </a:rPr>
              <a:t>bir  </a:t>
            </a:r>
            <a:r>
              <a:rPr sz="2068" dirty="0">
                <a:solidFill>
                  <a:srgbClr val="001F5F"/>
                </a:solidFill>
                <a:latin typeface="Carlito"/>
                <a:cs typeface="Carlito"/>
              </a:rPr>
              <a:t>öğrenme çıktısında, </a:t>
            </a:r>
            <a:r>
              <a:rPr sz="2068" spc="12" dirty="0">
                <a:solidFill>
                  <a:srgbClr val="001F5F"/>
                </a:solidFill>
                <a:latin typeface="Carlito"/>
                <a:cs typeface="Carlito"/>
              </a:rPr>
              <a:t>belirlenen eylemi </a:t>
            </a:r>
            <a:r>
              <a:rPr sz="2068" dirty="0">
                <a:solidFill>
                  <a:srgbClr val="001F5F"/>
                </a:solidFill>
                <a:latin typeface="Carlito"/>
                <a:cs typeface="Carlito"/>
              </a:rPr>
              <a:t>ya</a:t>
            </a:r>
            <a:r>
              <a:rPr sz="2068" spc="-304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68" dirty="0">
                <a:solidFill>
                  <a:srgbClr val="001F5F"/>
                </a:solidFill>
                <a:latin typeface="Carlito"/>
                <a:cs typeface="Carlito"/>
              </a:rPr>
              <a:t>da</a:t>
            </a:r>
            <a:endParaRPr sz="2068" dirty="0">
              <a:latin typeface="Carlito"/>
              <a:cs typeface="Carlito"/>
            </a:endParaRPr>
          </a:p>
          <a:p>
            <a:pPr marL="285746">
              <a:lnSpc>
                <a:spcPts val="2019"/>
              </a:lnSpc>
            </a:pPr>
            <a:r>
              <a:rPr sz="2068" spc="-12" dirty="0">
                <a:solidFill>
                  <a:srgbClr val="001F5F"/>
                </a:solidFill>
                <a:latin typeface="Carlito"/>
                <a:cs typeface="Carlito"/>
              </a:rPr>
              <a:t>davranışı açıkça </a:t>
            </a:r>
            <a:r>
              <a:rPr sz="2068" dirty="0">
                <a:solidFill>
                  <a:srgbClr val="001F5F"/>
                </a:solidFill>
                <a:latin typeface="Carlito"/>
                <a:cs typeface="Carlito"/>
              </a:rPr>
              <a:t>tanımlayan </a:t>
            </a:r>
            <a:r>
              <a:rPr sz="2068" spc="12" dirty="0">
                <a:solidFill>
                  <a:srgbClr val="001F5F"/>
                </a:solidFill>
                <a:latin typeface="Carlito"/>
                <a:cs typeface="Carlito"/>
              </a:rPr>
              <a:t>bir </a:t>
            </a:r>
            <a:r>
              <a:rPr sz="2068" dirty="0">
                <a:solidFill>
                  <a:srgbClr val="001F5F"/>
                </a:solidFill>
                <a:latin typeface="Carlito"/>
                <a:cs typeface="Carlito"/>
              </a:rPr>
              <a:t>fiil</a:t>
            </a:r>
            <a:r>
              <a:rPr sz="2068" spc="-109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68" spc="-12" dirty="0">
                <a:solidFill>
                  <a:srgbClr val="001F5F"/>
                </a:solidFill>
                <a:latin typeface="Carlito"/>
                <a:cs typeface="Carlito"/>
              </a:rPr>
              <a:t>bulunmalıdır.</a:t>
            </a:r>
            <a:endParaRPr sz="2068" dirty="0">
              <a:latin typeface="Carlito"/>
              <a:cs typeface="Carlito"/>
            </a:endParaRPr>
          </a:p>
          <a:p>
            <a:pPr>
              <a:spcBef>
                <a:spcPts val="36"/>
              </a:spcBef>
            </a:pPr>
            <a:endParaRPr sz="2068" dirty="0">
              <a:latin typeface="Carlito"/>
              <a:cs typeface="Carlito"/>
            </a:endParaRPr>
          </a:p>
          <a:p>
            <a:pPr marL="586938" lvl="1" indent="-211607">
              <a:buClr>
                <a:srgbClr val="E1D600"/>
              </a:buClr>
              <a:buSzPct val="52941"/>
              <a:buFont typeface="Wingdings"/>
              <a:buChar char=""/>
              <a:tabLst>
                <a:tab pos="586938" algn="l"/>
              </a:tabLst>
            </a:pPr>
            <a:r>
              <a:rPr sz="2068" i="1" dirty="0">
                <a:solidFill>
                  <a:srgbClr val="001F5F"/>
                </a:solidFill>
                <a:latin typeface="Carlito"/>
                <a:cs typeface="Carlito"/>
              </a:rPr>
              <a:t>Sindirim sistemini </a:t>
            </a:r>
            <a:r>
              <a:rPr sz="2068" i="1" spc="12" dirty="0">
                <a:solidFill>
                  <a:srgbClr val="001F5F"/>
                </a:solidFill>
                <a:latin typeface="Carlito"/>
                <a:cs typeface="Carlito"/>
              </a:rPr>
              <a:t>bilme</a:t>
            </a:r>
            <a:r>
              <a:rPr sz="2068" i="1" spc="-109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68" i="1" spc="-24" dirty="0">
                <a:solidFill>
                  <a:srgbClr val="FF0000"/>
                </a:solidFill>
                <a:latin typeface="Carlito"/>
                <a:cs typeface="Carlito"/>
              </a:rPr>
              <a:t>(Yanlış)</a:t>
            </a:r>
            <a:endParaRPr sz="2068" dirty="0">
              <a:latin typeface="Carlito"/>
              <a:cs typeface="Carlito"/>
            </a:endParaRPr>
          </a:p>
          <a:p>
            <a:pPr lvl="1">
              <a:spcBef>
                <a:spcPts val="24"/>
              </a:spcBef>
              <a:buClr>
                <a:srgbClr val="E1D600"/>
              </a:buClr>
              <a:buFont typeface="Wingdings"/>
              <a:buChar char=""/>
            </a:pPr>
            <a:endParaRPr sz="2068" dirty="0">
              <a:latin typeface="Carlito"/>
              <a:cs typeface="Carlito"/>
            </a:endParaRPr>
          </a:p>
          <a:p>
            <a:pPr marL="586938" lvl="1" indent="-211607">
              <a:lnSpc>
                <a:spcPts val="2250"/>
              </a:lnSpc>
              <a:buClr>
                <a:srgbClr val="E1D600"/>
              </a:buClr>
              <a:buSzPct val="52941"/>
              <a:buFont typeface="Wingdings"/>
              <a:buChar char=""/>
              <a:tabLst>
                <a:tab pos="586938" algn="l"/>
              </a:tabLst>
            </a:pPr>
            <a:r>
              <a:rPr sz="2068" i="1" spc="12" dirty="0">
                <a:solidFill>
                  <a:srgbClr val="001F5F"/>
                </a:solidFill>
                <a:latin typeface="Carlito"/>
                <a:cs typeface="Carlito"/>
              </a:rPr>
              <a:t>Sindirim </a:t>
            </a:r>
            <a:r>
              <a:rPr sz="2068" i="1" dirty="0">
                <a:solidFill>
                  <a:srgbClr val="001F5F"/>
                </a:solidFill>
                <a:latin typeface="Carlito"/>
                <a:cs typeface="Carlito"/>
              </a:rPr>
              <a:t>sistemini oluşturan</a:t>
            </a:r>
            <a:r>
              <a:rPr sz="2068" i="1" spc="-158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68" i="1" dirty="0">
                <a:solidFill>
                  <a:srgbClr val="001F5F"/>
                </a:solidFill>
                <a:latin typeface="Carlito"/>
                <a:cs typeface="Carlito"/>
              </a:rPr>
              <a:t>organların</a:t>
            </a:r>
            <a:endParaRPr sz="2068" dirty="0">
              <a:latin typeface="Carlito"/>
              <a:cs typeface="Carlito"/>
            </a:endParaRPr>
          </a:p>
          <a:p>
            <a:pPr marL="586938">
              <a:lnSpc>
                <a:spcPts val="2250"/>
              </a:lnSpc>
            </a:pPr>
            <a:r>
              <a:rPr sz="2068" i="1" dirty="0" err="1">
                <a:solidFill>
                  <a:srgbClr val="001F5F"/>
                </a:solidFill>
                <a:latin typeface="Carlito"/>
                <a:cs typeface="Carlito"/>
              </a:rPr>
              <a:t>işlevlerini</a:t>
            </a:r>
            <a:r>
              <a:rPr sz="2068" i="1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68" i="1" dirty="0" err="1">
                <a:solidFill>
                  <a:srgbClr val="001F5F"/>
                </a:solidFill>
                <a:latin typeface="Carlito"/>
                <a:cs typeface="Carlito"/>
              </a:rPr>
              <a:t>açıkla</a:t>
            </a:r>
            <a:r>
              <a:rPr lang="tr-TR" sz="2068" i="1" dirty="0">
                <a:solidFill>
                  <a:srgbClr val="001F5F"/>
                </a:solidFill>
                <a:latin typeface="Carlito"/>
                <a:cs typeface="Carlito"/>
              </a:rPr>
              <a:t>r</a:t>
            </a:r>
            <a:r>
              <a:rPr sz="2068" i="1" spc="-134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68" i="1" dirty="0">
                <a:solidFill>
                  <a:srgbClr val="001F5F"/>
                </a:solidFill>
                <a:latin typeface="Carlito"/>
                <a:cs typeface="Carlito"/>
              </a:rPr>
              <a:t>(</a:t>
            </a:r>
            <a:r>
              <a:rPr sz="2068" i="1" dirty="0">
                <a:solidFill>
                  <a:srgbClr val="FF0000"/>
                </a:solidFill>
                <a:latin typeface="Carlito"/>
                <a:cs typeface="Carlito"/>
              </a:rPr>
              <a:t>Doğru)</a:t>
            </a:r>
            <a:endParaRPr sz="2068" dirty="0">
              <a:latin typeface="Carlito"/>
              <a:cs typeface="Carlito"/>
            </a:endParaRP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78B0F4C3-3D72-4986-B5D9-1B5401A04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EDD3-12F8-48FF-BB40-E3B85E4E6AE9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EAA7910-AB75-4065-8D9C-1851B462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39</a:t>
            </a:fld>
            <a:endParaRPr lang="en-US"/>
          </a:p>
        </p:txBody>
      </p:sp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E37E2298-C4AE-48F2-9F00-46ABC4DC9B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2635" y="1101965"/>
            <a:ext cx="6984776" cy="308792"/>
          </a:xfrm>
          <a:prstGeom prst="rect">
            <a:avLst/>
          </a:prstGeom>
        </p:spPr>
        <p:txBody>
          <a:bodyPr vert="horz" wrap="square" lIns="0" tIns="27803" rIns="0" bIns="0" rtlCol="0" anchor="ctr">
            <a:spAutoFit/>
          </a:bodyPr>
          <a:lstStyle/>
          <a:p>
            <a:pPr marL="30891">
              <a:spcBef>
                <a:spcPts val="219"/>
              </a:spcBef>
            </a:pPr>
            <a:r>
              <a:rPr sz="1824" b="1" spc="-24" dirty="0">
                <a:solidFill>
                  <a:srgbClr val="A40020"/>
                </a:solidFill>
                <a:latin typeface="Arial"/>
                <a:cs typeface="Arial"/>
              </a:rPr>
              <a:t>Örnek Program: </a:t>
            </a:r>
            <a:r>
              <a:rPr sz="1824" b="1" spc="-12" dirty="0">
                <a:solidFill>
                  <a:srgbClr val="990000"/>
                </a:solidFill>
                <a:latin typeface="Arial"/>
                <a:cs typeface="Arial"/>
              </a:rPr>
              <a:t>A </a:t>
            </a:r>
            <a:r>
              <a:rPr sz="1824" spc="-24" dirty="0">
                <a:solidFill>
                  <a:srgbClr val="000066"/>
                </a:solidFill>
                <a:latin typeface="Arial"/>
                <a:cs typeface="Arial"/>
              </a:rPr>
              <a:t>Üniversitesi </a:t>
            </a:r>
            <a:r>
              <a:rPr sz="1824" b="1" spc="-12" dirty="0">
                <a:solidFill>
                  <a:srgbClr val="990000"/>
                </a:solidFill>
                <a:latin typeface="Arial"/>
                <a:cs typeface="Arial"/>
              </a:rPr>
              <a:t>B </a:t>
            </a:r>
            <a:r>
              <a:rPr lang="tr-TR" sz="1824" spc="-24" dirty="0">
                <a:solidFill>
                  <a:srgbClr val="000066"/>
                </a:solidFill>
                <a:latin typeface="Arial"/>
                <a:cs typeface="Arial"/>
              </a:rPr>
              <a:t>Okulu</a:t>
            </a:r>
            <a:r>
              <a:rPr lang="tr-TR" sz="1824" b="1" spc="-12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lang="tr-TR" sz="1824" spc="-24" dirty="0">
                <a:solidFill>
                  <a:srgbClr val="000066"/>
                </a:solidFill>
                <a:latin typeface="Arial"/>
                <a:cs typeface="Arial"/>
              </a:rPr>
              <a:t>İlk ve Acil Yardım Programı</a:t>
            </a:r>
            <a:endParaRPr sz="1824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07864" y="193046"/>
            <a:ext cx="5156166" cy="3293384"/>
            <a:chOff x="269748" y="75565"/>
            <a:chExt cx="2119757" cy="1353947"/>
          </a:xfrm>
        </p:grpSpPr>
        <p:sp>
          <p:nvSpPr>
            <p:cNvPr id="9" name="object 9"/>
            <p:cNvSpPr/>
            <p:nvPr/>
          </p:nvSpPr>
          <p:spPr>
            <a:xfrm>
              <a:off x="2306828" y="96393"/>
              <a:ext cx="82677" cy="1033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0" name="object 10"/>
            <p:cNvSpPr/>
            <p:nvPr/>
          </p:nvSpPr>
          <p:spPr>
            <a:xfrm>
              <a:off x="1977517" y="97917"/>
              <a:ext cx="195580" cy="100330"/>
            </a:xfrm>
            <a:custGeom>
              <a:avLst/>
              <a:gdLst/>
              <a:ahLst/>
              <a:cxnLst/>
              <a:rect l="l" t="t" r="r" b="b"/>
              <a:pathLst>
                <a:path w="195580" h="100330">
                  <a:moveTo>
                    <a:pt x="105156" y="0"/>
                  </a:moveTo>
                  <a:lnTo>
                    <a:pt x="147828" y="0"/>
                  </a:lnTo>
                  <a:lnTo>
                    <a:pt x="158623" y="0"/>
                  </a:lnTo>
                  <a:lnTo>
                    <a:pt x="166370" y="888"/>
                  </a:lnTo>
                  <a:lnTo>
                    <a:pt x="171196" y="2666"/>
                  </a:lnTo>
                  <a:lnTo>
                    <a:pt x="176022" y="4444"/>
                  </a:lnTo>
                  <a:lnTo>
                    <a:pt x="179959" y="7619"/>
                  </a:lnTo>
                  <a:lnTo>
                    <a:pt x="182880" y="12318"/>
                  </a:lnTo>
                  <a:lnTo>
                    <a:pt x="185800" y="16890"/>
                  </a:lnTo>
                  <a:lnTo>
                    <a:pt x="187325" y="22097"/>
                  </a:lnTo>
                  <a:lnTo>
                    <a:pt x="187325" y="28066"/>
                  </a:lnTo>
                  <a:lnTo>
                    <a:pt x="187325" y="35559"/>
                  </a:lnTo>
                  <a:lnTo>
                    <a:pt x="185039" y="41782"/>
                  </a:lnTo>
                  <a:lnTo>
                    <a:pt x="180594" y="46736"/>
                  </a:lnTo>
                  <a:lnTo>
                    <a:pt x="176149" y="51688"/>
                  </a:lnTo>
                  <a:lnTo>
                    <a:pt x="169545" y="54737"/>
                  </a:lnTo>
                  <a:lnTo>
                    <a:pt x="160781" y="56006"/>
                  </a:lnTo>
                  <a:lnTo>
                    <a:pt x="165100" y="58546"/>
                  </a:lnTo>
                  <a:lnTo>
                    <a:pt x="168783" y="61340"/>
                  </a:lnTo>
                  <a:lnTo>
                    <a:pt x="171577" y="64388"/>
                  </a:lnTo>
                  <a:lnTo>
                    <a:pt x="174498" y="67437"/>
                  </a:lnTo>
                  <a:lnTo>
                    <a:pt x="178308" y="72897"/>
                  </a:lnTo>
                  <a:lnTo>
                    <a:pt x="183134" y="80771"/>
                  </a:lnTo>
                  <a:lnTo>
                    <a:pt x="195453" y="100329"/>
                  </a:lnTo>
                  <a:lnTo>
                    <a:pt x="171196" y="100329"/>
                  </a:lnTo>
                  <a:lnTo>
                    <a:pt x="156591" y="78486"/>
                  </a:lnTo>
                  <a:lnTo>
                    <a:pt x="151384" y="70612"/>
                  </a:lnTo>
                  <a:lnTo>
                    <a:pt x="147828" y="65786"/>
                  </a:lnTo>
                  <a:lnTo>
                    <a:pt x="145796" y="63753"/>
                  </a:lnTo>
                  <a:lnTo>
                    <a:pt x="143891" y="61721"/>
                  </a:lnTo>
                  <a:lnTo>
                    <a:pt x="141859" y="60325"/>
                  </a:lnTo>
                  <a:lnTo>
                    <a:pt x="139700" y="59562"/>
                  </a:lnTo>
                  <a:lnTo>
                    <a:pt x="137668" y="58800"/>
                  </a:lnTo>
                  <a:lnTo>
                    <a:pt x="134239" y="58419"/>
                  </a:lnTo>
                  <a:lnTo>
                    <a:pt x="129540" y="58419"/>
                  </a:lnTo>
                  <a:lnTo>
                    <a:pt x="125475" y="58419"/>
                  </a:lnTo>
                  <a:lnTo>
                    <a:pt x="125475" y="100329"/>
                  </a:lnTo>
                  <a:lnTo>
                    <a:pt x="105156" y="100329"/>
                  </a:lnTo>
                  <a:lnTo>
                    <a:pt x="105156" y="0"/>
                  </a:lnTo>
                  <a:close/>
                </a:path>
                <a:path w="195580" h="100330">
                  <a:moveTo>
                    <a:pt x="0" y="0"/>
                  </a:moveTo>
                  <a:lnTo>
                    <a:pt x="74422" y="0"/>
                  </a:lnTo>
                  <a:lnTo>
                    <a:pt x="74422" y="16890"/>
                  </a:lnTo>
                  <a:lnTo>
                    <a:pt x="20193" y="16890"/>
                  </a:lnTo>
                  <a:lnTo>
                    <a:pt x="20193" y="39115"/>
                  </a:lnTo>
                  <a:lnTo>
                    <a:pt x="70612" y="39115"/>
                  </a:lnTo>
                  <a:lnTo>
                    <a:pt x="70612" y="56133"/>
                  </a:lnTo>
                  <a:lnTo>
                    <a:pt x="20193" y="56133"/>
                  </a:lnTo>
                  <a:lnTo>
                    <a:pt x="20193" y="83438"/>
                  </a:lnTo>
                  <a:lnTo>
                    <a:pt x="76327" y="83438"/>
                  </a:lnTo>
                  <a:lnTo>
                    <a:pt x="76327" y="100329"/>
                  </a:lnTo>
                  <a:lnTo>
                    <a:pt x="0" y="1003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4F5F9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1" name="object 11"/>
            <p:cNvSpPr/>
            <p:nvPr/>
          </p:nvSpPr>
          <p:spPr>
            <a:xfrm>
              <a:off x="1748663" y="96393"/>
              <a:ext cx="99949" cy="1033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2" name="object 12"/>
            <p:cNvSpPr/>
            <p:nvPr/>
          </p:nvSpPr>
          <p:spPr>
            <a:xfrm>
              <a:off x="377278" y="96139"/>
              <a:ext cx="1847850" cy="132080"/>
            </a:xfrm>
            <a:custGeom>
              <a:avLst/>
              <a:gdLst/>
              <a:ahLst/>
              <a:cxnLst/>
              <a:rect l="l" t="t" r="r" b="b"/>
              <a:pathLst>
                <a:path w="1847850" h="132079">
                  <a:moveTo>
                    <a:pt x="1260259" y="1778"/>
                  </a:moveTo>
                  <a:lnTo>
                    <a:pt x="1280452" y="1778"/>
                  </a:lnTo>
                  <a:lnTo>
                    <a:pt x="1280452" y="56134"/>
                  </a:lnTo>
                  <a:lnTo>
                    <a:pt x="1280452" y="64643"/>
                  </a:lnTo>
                  <a:lnTo>
                    <a:pt x="1295184" y="86487"/>
                  </a:lnTo>
                  <a:lnTo>
                    <a:pt x="1300772" y="86487"/>
                  </a:lnTo>
                  <a:lnTo>
                    <a:pt x="1306614" y="86487"/>
                  </a:lnTo>
                  <a:lnTo>
                    <a:pt x="1310932" y="85344"/>
                  </a:lnTo>
                  <a:lnTo>
                    <a:pt x="1313853" y="82931"/>
                  </a:lnTo>
                  <a:lnTo>
                    <a:pt x="1316774" y="80645"/>
                  </a:lnTo>
                  <a:lnTo>
                    <a:pt x="1318552" y="77724"/>
                  </a:lnTo>
                  <a:lnTo>
                    <a:pt x="1319060" y="74295"/>
                  </a:lnTo>
                  <a:lnTo>
                    <a:pt x="1319695" y="70866"/>
                  </a:lnTo>
                  <a:lnTo>
                    <a:pt x="1319949" y="65150"/>
                  </a:lnTo>
                  <a:lnTo>
                    <a:pt x="1319949" y="57277"/>
                  </a:lnTo>
                  <a:lnTo>
                    <a:pt x="1319949" y="1778"/>
                  </a:lnTo>
                  <a:lnTo>
                    <a:pt x="1340269" y="1778"/>
                  </a:lnTo>
                  <a:lnTo>
                    <a:pt x="1340269" y="54483"/>
                  </a:lnTo>
                  <a:lnTo>
                    <a:pt x="1332522" y="92583"/>
                  </a:lnTo>
                  <a:lnTo>
                    <a:pt x="1320711" y="100711"/>
                  </a:lnTo>
                  <a:lnTo>
                    <a:pt x="1315758" y="102743"/>
                  </a:lnTo>
                  <a:lnTo>
                    <a:pt x="1309408" y="103759"/>
                  </a:lnTo>
                  <a:lnTo>
                    <a:pt x="1301407" y="103759"/>
                  </a:lnTo>
                  <a:lnTo>
                    <a:pt x="1291882" y="103759"/>
                  </a:lnTo>
                  <a:lnTo>
                    <a:pt x="1284516" y="102743"/>
                  </a:lnTo>
                  <a:lnTo>
                    <a:pt x="1279563" y="100457"/>
                  </a:lnTo>
                  <a:lnTo>
                    <a:pt x="1274610" y="98298"/>
                  </a:lnTo>
                  <a:lnTo>
                    <a:pt x="1270800" y="95377"/>
                  </a:lnTo>
                  <a:lnTo>
                    <a:pt x="1267879" y="91821"/>
                  </a:lnTo>
                  <a:lnTo>
                    <a:pt x="1264958" y="88265"/>
                  </a:lnTo>
                  <a:lnTo>
                    <a:pt x="1260259" y="55245"/>
                  </a:lnTo>
                  <a:lnTo>
                    <a:pt x="1260259" y="1778"/>
                  </a:lnTo>
                  <a:close/>
                </a:path>
                <a:path w="1847850" h="132079">
                  <a:moveTo>
                    <a:pt x="928154" y="1778"/>
                  </a:moveTo>
                  <a:lnTo>
                    <a:pt x="968286" y="1778"/>
                  </a:lnTo>
                  <a:lnTo>
                    <a:pt x="976287" y="1778"/>
                  </a:lnTo>
                  <a:lnTo>
                    <a:pt x="982129" y="2032"/>
                  </a:lnTo>
                  <a:lnTo>
                    <a:pt x="986066" y="2667"/>
                  </a:lnTo>
                  <a:lnTo>
                    <a:pt x="990003" y="3429"/>
                  </a:lnTo>
                  <a:lnTo>
                    <a:pt x="993432" y="4699"/>
                  </a:lnTo>
                  <a:lnTo>
                    <a:pt x="996480" y="6858"/>
                  </a:lnTo>
                  <a:lnTo>
                    <a:pt x="999655" y="8890"/>
                  </a:lnTo>
                  <a:lnTo>
                    <a:pt x="1002195" y="11684"/>
                  </a:lnTo>
                  <a:lnTo>
                    <a:pt x="1004227" y="15240"/>
                  </a:lnTo>
                  <a:lnTo>
                    <a:pt x="1006259" y="18669"/>
                  </a:lnTo>
                  <a:lnTo>
                    <a:pt x="1007275" y="22606"/>
                  </a:lnTo>
                  <a:lnTo>
                    <a:pt x="1007275" y="26924"/>
                  </a:lnTo>
                  <a:lnTo>
                    <a:pt x="1007275" y="31623"/>
                  </a:lnTo>
                  <a:lnTo>
                    <a:pt x="1006005" y="35941"/>
                  </a:lnTo>
                  <a:lnTo>
                    <a:pt x="1003465" y="39878"/>
                  </a:lnTo>
                  <a:lnTo>
                    <a:pt x="1001052" y="43815"/>
                  </a:lnTo>
                  <a:lnTo>
                    <a:pt x="997496" y="46736"/>
                  </a:lnTo>
                  <a:lnTo>
                    <a:pt x="993178" y="48768"/>
                  </a:lnTo>
                  <a:lnTo>
                    <a:pt x="999274" y="50546"/>
                  </a:lnTo>
                  <a:lnTo>
                    <a:pt x="1003973" y="53594"/>
                  </a:lnTo>
                  <a:lnTo>
                    <a:pt x="1007275" y="57912"/>
                  </a:lnTo>
                  <a:lnTo>
                    <a:pt x="1010577" y="62103"/>
                  </a:lnTo>
                  <a:lnTo>
                    <a:pt x="1012228" y="67183"/>
                  </a:lnTo>
                  <a:lnTo>
                    <a:pt x="1012228" y="73025"/>
                  </a:lnTo>
                  <a:lnTo>
                    <a:pt x="1012228" y="77597"/>
                  </a:lnTo>
                  <a:lnTo>
                    <a:pt x="1000417" y="96647"/>
                  </a:lnTo>
                  <a:lnTo>
                    <a:pt x="996734" y="99187"/>
                  </a:lnTo>
                  <a:lnTo>
                    <a:pt x="992162" y="100837"/>
                  </a:lnTo>
                  <a:lnTo>
                    <a:pt x="986828" y="101346"/>
                  </a:lnTo>
                  <a:lnTo>
                    <a:pt x="983399" y="101727"/>
                  </a:lnTo>
                  <a:lnTo>
                    <a:pt x="975271" y="101981"/>
                  </a:lnTo>
                  <a:lnTo>
                    <a:pt x="962317" y="102108"/>
                  </a:lnTo>
                  <a:lnTo>
                    <a:pt x="928154" y="102108"/>
                  </a:lnTo>
                  <a:lnTo>
                    <a:pt x="928154" y="1778"/>
                  </a:lnTo>
                  <a:close/>
                </a:path>
                <a:path w="1847850" h="132079">
                  <a:moveTo>
                    <a:pt x="682536" y="1778"/>
                  </a:moveTo>
                  <a:lnTo>
                    <a:pt x="712762" y="1778"/>
                  </a:lnTo>
                  <a:lnTo>
                    <a:pt x="731050" y="70231"/>
                  </a:lnTo>
                  <a:lnTo>
                    <a:pt x="748957" y="1778"/>
                  </a:lnTo>
                  <a:lnTo>
                    <a:pt x="779437" y="1778"/>
                  </a:lnTo>
                  <a:lnTo>
                    <a:pt x="779437" y="102108"/>
                  </a:lnTo>
                  <a:lnTo>
                    <a:pt x="760641" y="102108"/>
                  </a:lnTo>
                  <a:lnTo>
                    <a:pt x="760641" y="23114"/>
                  </a:lnTo>
                  <a:lnTo>
                    <a:pt x="740702" y="102108"/>
                  </a:lnTo>
                  <a:lnTo>
                    <a:pt x="721144" y="102108"/>
                  </a:lnTo>
                  <a:lnTo>
                    <a:pt x="701332" y="23114"/>
                  </a:lnTo>
                  <a:lnTo>
                    <a:pt x="701332" y="102108"/>
                  </a:lnTo>
                  <a:lnTo>
                    <a:pt x="682536" y="102108"/>
                  </a:lnTo>
                  <a:lnTo>
                    <a:pt x="682536" y="1778"/>
                  </a:lnTo>
                  <a:close/>
                </a:path>
                <a:path w="1847850" h="132079">
                  <a:moveTo>
                    <a:pt x="603415" y="1778"/>
                  </a:moveTo>
                  <a:lnTo>
                    <a:pt x="624878" y="1778"/>
                  </a:lnTo>
                  <a:lnTo>
                    <a:pt x="665010" y="102108"/>
                  </a:lnTo>
                  <a:lnTo>
                    <a:pt x="643039" y="102108"/>
                  </a:lnTo>
                  <a:lnTo>
                    <a:pt x="634276" y="79248"/>
                  </a:lnTo>
                  <a:lnTo>
                    <a:pt x="594144" y="79248"/>
                  </a:lnTo>
                  <a:lnTo>
                    <a:pt x="585889" y="102108"/>
                  </a:lnTo>
                  <a:lnTo>
                    <a:pt x="564299" y="102108"/>
                  </a:lnTo>
                  <a:lnTo>
                    <a:pt x="603415" y="1778"/>
                  </a:lnTo>
                  <a:close/>
                </a:path>
                <a:path w="1847850" h="132079">
                  <a:moveTo>
                    <a:pt x="461810" y="1778"/>
                  </a:moveTo>
                  <a:lnTo>
                    <a:pt x="504482" y="1778"/>
                  </a:lnTo>
                  <a:lnTo>
                    <a:pt x="515277" y="1778"/>
                  </a:lnTo>
                  <a:lnTo>
                    <a:pt x="523024" y="2667"/>
                  </a:lnTo>
                  <a:lnTo>
                    <a:pt x="527850" y="4445"/>
                  </a:lnTo>
                  <a:lnTo>
                    <a:pt x="532676" y="6223"/>
                  </a:lnTo>
                  <a:lnTo>
                    <a:pt x="536613" y="9398"/>
                  </a:lnTo>
                  <a:lnTo>
                    <a:pt x="539534" y="14097"/>
                  </a:lnTo>
                  <a:lnTo>
                    <a:pt x="542455" y="18669"/>
                  </a:lnTo>
                  <a:lnTo>
                    <a:pt x="543979" y="23875"/>
                  </a:lnTo>
                  <a:lnTo>
                    <a:pt x="543979" y="29845"/>
                  </a:lnTo>
                  <a:lnTo>
                    <a:pt x="543979" y="37337"/>
                  </a:lnTo>
                  <a:lnTo>
                    <a:pt x="541693" y="43561"/>
                  </a:lnTo>
                  <a:lnTo>
                    <a:pt x="537248" y="48514"/>
                  </a:lnTo>
                  <a:lnTo>
                    <a:pt x="532803" y="53467"/>
                  </a:lnTo>
                  <a:lnTo>
                    <a:pt x="526199" y="56515"/>
                  </a:lnTo>
                  <a:lnTo>
                    <a:pt x="517436" y="57785"/>
                  </a:lnTo>
                  <a:lnTo>
                    <a:pt x="521754" y="60325"/>
                  </a:lnTo>
                  <a:lnTo>
                    <a:pt x="525437" y="63119"/>
                  </a:lnTo>
                  <a:lnTo>
                    <a:pt x="528231" y="66167"/>
                  </a:lnTo>
                  <a:lnTo>
                    <a:pt x="531152" y="69215"/>
                  </a:lnTo>
                  <a:lnTo>
                    <a:pt x="534962" y="74675"/>
                  </a:lnTo>
                  <a:lnTo>
                    <a:pt x="539788" y="82550"/>
                  </a:lnTo>
                  <a:lnTo>
                    <a:pt x="552107" y="102108"/>
                  </a:lnTo>
                  <a:lnTo>
                    <a:pt x="527850" y="102108"/>
                  </a:lnTo>
                  <a:lnTo>
                    <a:pt x="513245" y="80264"/>
                  </a:lnTo>
                  <a:lnTo>
                    <a:pt x="508038" y="72390"/>
                  </a:lnTo>
                  <a:lnTo>
                    <a:pt x="504482" y="67564"/>
                  </a:lnTo>
                  <a:lnTo>
                    <a:pt x="502450" y="65532"/>
                  </a:lnTo>
                  <a:lnTo>
                    <a:pt x="500545" y="63500"/>
                  </a:lnTo>
                  <a:lnTo>
                    <a:pt x="498513" y="62103"/>
                  </a:lnTo>
                  <a:lnTo>
                    <a:pt x="496354" y="61341"/>
                  </a:lnTo>
                  <a:lnTo>
                    <a:pt x="494322" y="60579"/>
                  </a:lnTo>
                  <a:lnTo>
                    <a:pt x="490893" y="60198"/>
                  </a:lnTo>
                  <a:lnTo>
                    <a:pt x="486194" y="60198"/>
                  </a:lnTo>
                  <a:lnTo>
                    <a:pt x="482130" y="60198"/>
                  </a:lnTo>
                  <a:lnTo>
                    <a:pt x="482130" y="102108"/>
                  </a:lnTo>
                  <a:lnTo>
                    <a:pt x="461810" y="102108"/>
                  </a:lnTo>
                  <a:lnTo>
                    <a:pt x="461810" y="1778"/>
                  </a:lnTo>
                  <a:close/>
                </a:path>
                <a:path w="1847850" h="132079">
                  <a:moveTo>
                    <a:pt x="105219" y="1778"/>
                  </a:moveTo>
                  <a:lnTo>
                    <a:pt x="147878" y="1778"/>
                  </a:lnTo>
                  <a:lnTo>
                    <a:pt x="158597" y="1778"/>
                  </a:lnTo>
                  <a:lnTo>
                    <a:pt x="166395" y="2667"/>
                  </a:lnTo>
                  <a:lnTo>
                    <a:pt x="171246" y="4445"/>
                  </a:lnTo>
                  <a:lnTo>
                    <a:pt x="176110" y="6223"/>
                  </a:lnTo>
                  <a:lnTo>
                    <a:pt x="180009" y="9398"/>
                  </a:lnTo>
                  <a:lnTo>
                    <a:pt x="182930" y="14097"/>
                  </a:lnTo>
                  <a:lnTo>
                    <a:pt x="185851" y="18669"/>
                  </a:lnTo>
                  <a:lnTo>
                    <a:pt x="187312" y="23875"/>
                  </a:lnTo>
                  <a:lnTo>
                    <a:pt x="187312" y="29845"/>
                  </a:lnTo>
                  <a:lnTo>
                    <a:pt x="187312" y="37337"/>
                  </a:lnTo>
                  <a:lnTo>
                    <a:pt x="185089" y="43561"/>
                  </a:lnTo>
                  <a:lnTo>
                    <a:pt x="180670" y="48514"/>
                  </a:lnTo>
                  <a:lnTo>
                    <a:pt x="176237" y="53467"/>
                  </a:lnTo>
                  <a:lnTo>
                    <a:pt x="169621" y="56515"/>
                  </a:lnTo>
                  <a:lnTo>
                    <a:pt x="160807" y="57785"/>
                  </a:lnTo>
                  <a:lnTo>
                    <a:pt x="165188" y="60325"/>
                  </a:lnTo>
                  <a:lnTo>
                    <a:pt x="183197" y="82550"/>
                  </a:lnTo>
                  <a:lnTo>
                    <a:pt x="195453" y="102108"/>
                  </a:lnTo>
                  <a:lnTo>
                    <a:pt x="171221" y="102108"/>
                  </a:lnTo>
                  <a:lnTo>
                    <a:pt x="156565" y="80264"/>
                  </a:lnTo>
                  <a:lnTo>
                    <a:pt x="151358" y="72390"/>
                  </a:lnTo>
                  <a:lnTo>
                    <a:pt x="147802" y="67564"/>
                  </a:lnTo>
                  <a:lnTo>
                    <a:pt x="145884" y="65532"/>
                  </a:lnTo>
                  <a:lnTo>
                    <a:pt x="143967" y="63500"/>
                  </a:lnTo>
                  <a:lnTo>
                    <a:pt x="141935" y="62103"/>
                  </a:lnTo>
                  <a:lnTo>
                    <a:pt x="139788" y="61341"/>
                  </a:lnTo>
                  <a:lnTo>
                    <a:pt x="137655" y="60579"/>
                  </a:lnTo>
                  <a:lnTo>
                    <a:pt x="134251" y="60198"/>
                  </a:lnTo>
                  <a:lnTo>
                    <a:pt x="129590" y="60198"/>
                  </a:lnTo>
                  <a:lnTo>
                    <a:pt x="125488" y="60198"/>
                  </a:lnTo>
                  <a:lnTo>
                    <a:pt x="125488" y="102108"/>
                  </a:lnTo>
                  <a:lnTo>
                    <a:pt x="105219" y="102108"/>
                  </a:lnTo>
                  <a:lnTo>
                    <a:pt x="105219" y="1778"/>
                  </a:lnTo>
                  <a:close/>
                </a:path>
                <a:path w="1847850" h="132079">
                  <a:moveTo>
                    <a:pt x="0" y="1778"/>
                  </a:moveTo>
                  <a:lnTo>
                    <a:pt x="32511" y="1778"/>
                  </a:lnTo>
                  <a:lnTo>
                    <a:pt x="44843" y="1778"/>
                  </a:lnTo>
                  <a:lnTo>
                    <a:pt x="52870" y="2159"/>
                  </a:lnTo>
                  <a:lnTo>
                    <a:pt x="56616" y="3175"/>
                  </a:lnTo>
                  <a:lnTo>
                    <a:pt x="62369" y="4699"/>
                  </a:lnTo>
                  <a:lnTo>
                    <a:pt x="67182" y="8000"/>
                  </a:lnTo>
                  <a:lnTo>
                    <a:pt x="71056" y="13081"/>
                  </a:lnTo>
                  <a:lnTo>
                    <a:pt x="74942" y="18034"/>
                  </a:lnTo>
                  <a:lnTo>
                    <a:pt x="76873" y="24637"/>
                  </a:lnTo>
                  <a:lnTo>
                    <a:pt x="76873" y="32639"/>
                  </a:lnTo>
                  <a:lnTo>
                    <a:pt x="76873" y="38735"/>
                  </a:lnTo>
                  <a:lnTo>
                    <a:pt x="75755" y="43942"/>
                  </a:lnTo>
                  <a:lnTo>
                    <a:pt x="73520" y="48133"/>
                  </a:lnTo>
                  <a:lnTo>
                    <a:pt x="71285" y="52324"/>
                  </a:lnTo>
                  <a:lnTo>
                    <a:pt x="68453" y="55625"/>
                  </a:lnTo>
                  <a:lnTo>
                    <a:pt x="64998" y="58039"/>
                  </a:lnTo>
                  <a:lnTo>
                    <a:pt x="61556" y="60452"/>
                  </a:lnTo>
                  <a:lnTo>
                    <a:pt x="58051" y="61975"/>
                  </a:lnTo>
                  <a:lnTo>
                    <a:pt x="54495" y="62737"/>
                  </a:lnTo>
                  <a:lnTo>
                    <a:pt x="49656" y="63754"/>
                  </a:lnTo>
                  <a:lnTo>
                    <a:pt x="42646" y="64262"/>
                  </a:lnTo>
                  <a:lnTo>
                    <a:pt x="33477" y="64262"/>
                  </a:lnTo>
                  <a:lnTo>
                    <a:pt x="20256" y="64262"/>
                  </a:lnTo>
                  <a:lnTo>
                    <a:pt x="20256" y="102108"/>
                  </a:lnTo>
                  <a:lnTo>
                    <a:pt x="0" y="102108"/>
                  </a:lnTo>
                  <a:lnTo>
                    <a:pt x="0" y="1778"/>
                  </a:lnTo>
                  <a:close/>
                </a:path>
                <a:path w="1847850" h="132079">
                  <a:moveTo>
                    <a:pt x="1812455" y="0"/>
                  </a:moveTo>
                  <a:lnTo>
                    <a:pt x="1825536" y="0"/>
                  </a:lnTo>
                  <a:lnTo>
                    <a:pt x="1830467" y="7453"/>
                  </a:lnTo>
                  <a:lnTo>
                    <a:pt x="1845951" y="47799"/>
                  </a:lnTo>
                  <a:lnTo>
                    <a:pt x="1847380" y="64643"/>
                  </a:lnTo>
                  <a:lnTo>
                    <a:pt x="1847094" y="71981"/>
                  </a:lnTo>
                  <a:lnTo>
                    <a:pt x="1836029" y="113569"/>
                  </a:lnTo>
                  <a:lnTo>
                    <a:pt x="1825917" y="131572"/>
                  </a:lnTo>
                  <a:lnTo>
                    <a:pt x="1812709" y="131572"/>
                  </a:lnTo>
                  <a:lnTo>
                    <a:pt x="1816392" y="123444"/>
                  </a:lnTo>
                  <a:lnTo>
                    <a:pt x="1819059" y="117221"/>
                  </a:lnTo>
                  <a:lnTo>
                    <a:pt x="1827949" y="81787"/>
                  </a:lnTo>
                  <a:lnTo>
                    <a:pt x="1828584" y="76708"/>
                  </a:lnTo>
                  <a:lnTo>
                    <a:pt x="1828838" y="71500"/>
                  </a:lnTo>
                  <a:lnTo>
                    <a:pt x="1828838" y="66167"/>
                  </a:lnTo>
                  <a:lnTo>
                    <a:pt x="1823260" y="27664"/>
                  </a:lnTo>
                  <a:lnTo>
                    <a:pt x="1816818" y="9999"/>
                  </a:lnTo>
                  <a:lnTo>
                    <a:pt x="1812455" y="0"/>
                  </a:lnTo>
                  <a:close/>
                </a:path>
                <a:path w="1847850" h="132079">
                  <a:moveTo>
                    <a:pt x="1085380" y="0"/>
                  </a:moveTo>
                  <a:lnTo>
                    <a:pt x="1126647" y="21316"/>
                  </a:lnTo>
                  <a:lnTo>
                    <a:pt x="1134148" y="52070"/>
                  </a:lnTo>
                  <a:lnTo>
                    <a:pt x="1133316" y="63521"/>
                  </a:lnTo>
                  <a:lnTo>
                    <a:pt x="1105477" y="100329"/>
                  </a:lnTo>
                  <a:lnTo>
                    <a:pt x="1085634" y="103759"/>
                  </a:lnTo>
                  <a:lnTo>
                    <a:pt x="1074985" y="102903"/>
                  </a:lnTo>
                  <a:lnTo>
                    <a:pt x="1040056" y="73898"/>
                  </a:lnTo>
                  <a:lnTo>
                    <a:pt x="1036739" y="52578"/>
                  </a:lnTo>
                  <a:lnTo>
                    <a:pt x="1037024" y="45174"/>
                  </a:lnTo>
                  <a:lnTo>
                    <a:pt x="1050709" y="12954"/>
                  </a:lnTo>
                  <a:lnTo>
                    <a:pt x="1054646" y="8890"/>
                  </a:lnTo>
                  <a:lnTo>
                    <a:pt x="1058964" y="5969"/>
                  </a:lnTo>
                  <a:lnTo>
                    <a:pt x="1063663" y="3937"/>
                  </a:lnTo>
                  <a:lnTo>
                    <a:pt x="1069886" y="1270"/>
                  </a:lnTo>
                  <a:lnTo>
                    <a:pt x="1077125" y="0"/>
                  </a:lnTo>
                  <a:lnTo>
                    <a:pt x="1085380" y="0"/>
                  </a:lnTo>
                  <a:close/>
                </a:path>
                <a:path w="1847850" h="132079">
                  <a:moveTo>
                    <a:pt x="887514" y="0"/>
                  </a:moveTo>
                  <a:lnTo>
                    <a:pt x="900595" y="0"/>
                  </a:lnTo>
                  <a:lnTo>
                    <a:pt x="896287" y="9999"/>
                  </a:lnTo>
                  <a:lnTo>
                    <a:pt x="892705" y="19224"/>
                  </a:lnTo>
                  <a:lnTo>
                    <a:pt x="884428" y="58094"/>
                  </a:lnTo>
                  <a:lnTo>
                    <a:pt x="884212" y="66167"/>
                  </a:lnTo>
                  <a:lnTo>
                    <a:pt x="884212" y="73660"/>
                  </a:lnTo>
                  <a:lnTo>
                    <a:pt x="891959" y="111506"/>
                  </a:lnTo>
                  <a:lnTo>
                    <a:pt x="900468" y="131572"/>
                  </a:lnTo>
                  <a:lnTo>
                    <a:pt x="887260" y="131572"/>
                  </a:lnTo>
                  <a:lnTo>
                    <a:pt x="868851" y="90253"/>
                  </a:lnTo>
                  <a:lnTo>
                    <a:pt x="865797" y="65786"/>
                  </a:lnTo>
                  <a:lnTo>
                    <a:pt x="866223" y="56003"/>
                  </a:lnTo>
                  <a:lnTo>
                    <a:pt x="879211" y="13541"/>
                  </a:lnTo>
                  <a:lnTo>
                    <a:pt x="883154" y="6621"/>
                  </a:lnTo>
                  <a:lnTo>
                    <a:pt x="887514" y="0"/>
                  </a:lnTo>
                  <a:close/>
                </a:path>
              </a:pathLst>
            </a:custGeom>
            <a:ln w="3175">
              <a:solidFill>
                <a:srgbClr val="F4F5F9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3" name="object 13"/>
            <p:cNvSpPr/>
            <p:nvPr/>
          </p:nvSpPr>
          <p:spPr>
            <a:xfrm>
              <a:off x="712114" y="94615"/>
              <a:ext cx="96875" cy="1068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4" name="object 14"/>
            <p:cNvSpPr/>
            <p:nvPr/>
          </p:nvSpPr>
          <p:spPr>
            <a:xfrm>
              <a:off x="591096" y="75565"/>
              <a:ext cx="1109980" cy="124460"/>
            </a:xfrm>
            <a:custGeom>
              <a:avLst/>
              <a:gdLst/>
              <a:ahLst/>
              <a:cxnLst/>
              <a:rect l="l" t="t" r="r" b="b"/>
              <a:pathLst>
                <a:path w="1109980" h="124460">
                  <a:moveTo>
                    <a:pt x="48539" y="20574"/>
                  </a:moveTo>
                  <a:lnTo>
                    <a:pt x="89862" y="41890"/>
                  </a:lnTo>
                  <a:lnTo>
                    <a:pt x="97358" y="72644"/>
                  </a:lnTo>
                  <a:lnTo>
                    <a:pt x="96531" y="84095"/>
                  </a:lnTo>
                  <a:lnTo>
                    <a:pt x="68706" y="120903"/>
                  </a:lnTo>
                  <a:lnTo>
                    <a:pt x="48818" y="124333"/>
                  </a:lnTo>
                  <a:lnTo>
                    <a:pt x="38198" y="123477"/>
                  </a:lnTo>
                  <a:lnTo>
                    <a:pt x="3305" y="94472"/>
                  </a:lnTo>
                  <a:lnTo>
                    <a:pt x="0" y="73152"/>
                  </a:lnTo>
                  <a:lnTo>
                    <a:pt x="287" y="65748"/>
                  </a:lnTo>
                  <a:lnTo>
                    <a:pt x="17881" y="29464"/>
                  </a:lnTo>
                  <a:lnTo>
                    <a:pt x="40373" y="20574"/>
                  </a:lnTo>
                  <a:lnTo>
                    <a:pt x="48539" y="20574"/>
                  </a:lnTo>
                  <a:close/>
                </a:path>
                <a:path w="1109980" h="124460">
                  <a:moveTo>
                    <a:pt x="1093050" y="0"/>
                  </a:moveTo>
                  <a:lnTo>
                    <a:pt x="1109687" y="0"/>
                  </a:lnTo>
                  <a:lnTo>
                    <a:pt x="1109687" y="16510"/>
                  </a:lnTo>
                  <a:lnTo>
                    <a:pt x="1093050" y="16510"/>
                  </a:lnTo>
                  <a:lnTo>
                    <a:pt x="1093050" y="0"/>
                  </a:lnTo>
                  <a:close/>
                </a:path>
                <a:path w="1109980" h="124460">
                  <a:moveTo>
                    <a:pt x="1063586" y="0"/>
                  </a:moveTo>
                  <a:lnTo>
                    <a:pt x="1080096" y="0"/>
                  </a:lnTo>
                  <a:lnTo>
                    <a:pt x="1080096" y="16510"/>
                  </a:lnTo>
                  <a:lnTo>
                    <a:pt x="1063586" y="16510"/>
                  </a:lnTo>
                  <a:lnTo>
                    <a:pt x="1063586" y="0"/>
                  </a:lnTo>
                  <a:close/>
                </a:path>
                <a:path w="1109980" h="124460">
                  <a:moveTo>
                    <a:pt x="876896" y="0"/>
                  </a:moveTo>
                  <a:lnTo>
                    <a:pt x="893533" y="0"/>
                  </a:lnTo>
                  <a:lnTo>
                    <a:pt x="893533" y="16510"/>
                  </a:lnTo>
                  <a:lnTo>
                    <a:pt x="876896" y="16510"/>
                  </a:lnTo>
                  <a:lnTo>
                    <a:pt x="876896" y="0"/>
                  </a:lnTo>
                  <a:close/>
                </a:path>
                <a:path w="1109980" h="124460">
                  <a:moveTo>
                    <a:pt x="847432" y="0"/>
                  </a:moveTo>
                  <a:lnTo>
                    <a:pt x="863942" y="0"/>
                  </a:lnTo>
                  <a:lnTo>
                    <a:pt x="863942" y="16510"/>
                  </a:lnTo>
                  <a:lnTo>
                    <a:pt x="847432" y="16510"/>
                  </a:lnTo>
                  <a:lnTo>
                    <a:pt x="847432" y="0"/>
                  </a:lnTo>
                  <a:close/>
                </a:path>
              </a:pathLst>
            </a:custGeom>
            <a:ln w="3175">
              <a:solidFill>
                <a:srgbClr val="F4F5F9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5083" y="265938"/>
              <a:ext cx="775970" cy="101600"/>
            </a:xfrm>
            <a:custGeom>
              <a:avLst/>
              <a:gdLst/>
              <a:ahLst/>
              <a:cxnLst/>
              <a:rect l="l" t="t" r="r" b="b"/>
              <a:pathLst>
                <a:path w="775969" h="101600">
                  <a:moveTo>
                    <a:pt x="211581" y="1143"/>
                  </a:moveTo>
                  <a:lnTo>
                    <a:pt x="244094" y="1143"/>
                  </a:lnTo>
                  <a:lnTo>
                    <a:pt x="256412" y="1143"/>
                  </a:lnTo>
                  <a:lnTo>
                    <a:pt x="264413" y="1524"/>
                  </a:lnTo>
                  <a:lnTo>
                    <a:pt x="268096" y="2540"/>
                  </a:lnTo>
                  <a:lnTo>
                    <a:pt x="273938" y="4063"/>
                  </a:lnTo>
                  <a:lnTo>
                    <a:pt x="278764" y="7366"/>
                  </a:lnTo>
                  <a:lnTo>
                    <a:pt x="282575" y="12446"/>
                  </a:lnTo>
                  <a:lnTo>
                    <a:pt x="286512" y="17399"/>
                  </a:lnTo>
                  <a:lnTo>
                    <a:pt x="288417" y="24003"/>
                  </a:lnTo>
                  <a:lnTo>
                    <a:pt x="288417" y="32004"/>
                  </a:lnTo>
                  <a:lnTo>
                    <a:pt x="288417" y="38100"/>
                  </a:lnTo>
                  <a:lnTo>
                    <a:pt x="287274" y="43307"/>
                  </a:lnTo>
                  <a:lnTo>
                    <a:pt x="254254" y="63626"/>
                  </a:lnTo>
                  <a:lnTo>
                    <a:pt x="244982" y="63626"/>
                  </a:lnTo>
                  <a:lnTo>
                    <a:pt x="231775" y="63626"/>
                  </a:lnTo>
                  <a:lnTo>
                    <a:pt x="231775" y="101473"/>
                  </a:lnTo>
                  <a:lnTo>
                    <a:pt x="211581" y="101473"/>
                  </a:lnTo>
                  <a:lnTo>
                    <a:pt x="211581" y="1143"/>
                  </a:lnTo>
                  <a:close/>
                </a:path>
                <a:path w="775969" h="101600">
                  <a:moveTo>
                    <a:pt x="132206" y="1143"/>
                  </a:moveTo>
                  <a:lnTo>
                    <a:pt x="153669" y="1143"/>
                  </a:lnTo>
                  <a:lnTo>
                    <a:pt x="193801" y="101473"/>
                  </a:lnTo>
                  <a:lnTo>
                    <a:pt x="171831" y="101473"/>
                  </a:lnTo>
                  <a:lnTo>
                    <a:pt x="163068" y="78612"/>
                  </a:lnTo>
                  <a:lnTo>
                    <a:pt x="122936" y="78612"/>
                  </a:lnTo>
                  <a:lnTo>
                    <a:pt x="114681" y="101473"/>
                  </a:lnTo>
                  <a:lnTo>
                    <a:pt x="93090" y="101473"/>
                  </a:lnTo>
                  <a:lnTo>
                    <a:pt x="132206" y="1143"/>
                  </a:lnTo>
                  <a:close/>
                </a:path>
                <a:path w="775969" h="101600">
                  <a:moveTo>
                    <a:pt x="0" y="1143"/>
                  </a:moveTo>
                  <a:lnTo>
                    <a:pt x="23748" y="1143"/>
                  </a:lnTo>
                  <a:lnTo>
                    <a:pt x="47370" y="40767"/>
                  </a:lnTo>
                  <a:lnTo>
                    <a:pt x="70484" y="1143"/>
                  </a:lnTo>
                  <a:lnTo>
                    <a:pt x="93853" y="1143"/>
                  </a:lnTo>
                  <a:lnTo>
                    <a:pt x="56895" y="59309"/>
                  </a:lnTo>
                  <a:lnTo>
                    <a:pt x="56895" y="101473"/>
                  </a:lnTo>
                  <a:lnTo>
                    <a:pt x="36703" y="101473"/>
                  </a:lnTo>
                  <a:lnTo>
                    <a:pt x="36703" y="59182"/>
                  </a:lnTo>
                  <a:lnTo>
                    <a:pt x="0" y="1143"/>
                  </a:lnTo>
                  <a:close/>
                </a:path>
                <a:path w="775969" h="101600">
                  <a:moveTo>
                    <a:pt x="739775" y="0"/>
                  </a:moveTo>
                  <a:lnTo>
                    <a:pt x="775969" y="21209"/>
                  </a:lnTo>
                  <a:lnTo>
                    <a:pt x="775969" y="28829"/>
                  </a:lnTo>
                  <a:lnTo>
                    <a:pt x="775969" y="33147"/>
                  </a:lnTo>
                  <a:lnTo>
                    <a:pt x="774700" y="37084"/>
                  </a:lnTo>
                  <a:lnTo>
                    <a:pt x="772287" y="40894"/>
                  </a:lnTo>
                  <a:lnTo>
                    <a:pt x="769874" y="44704"/>
                  </a:lnTo>
                  <a:lnTo>
                    <a:pt x="764794" y="49911"/>
                  </a:lnTo>
                  <a:lnTo>
                    <a:pt x="756919" y="56387"/>
                  </a:lnTo>
                  <a:lnTo>
                    <a:pt x="752856" y="59817"/>
                  </a:lnTo>
                  <a:lnTo>
                    <a:pt x="750315" y="62484"/>
                  </a:lnTo>
                  <a:lnTo>
                    <a:pt x="749426" y="64516"/>
                  </a:lnTo>
                  <a:lnTo>
                    <a:pt x="748411" y="66548"/>
                  </a:lnTo>
                  <a:lnTo>
                    <a:pt x="747902" y="70231"/>
                  </a:lnTo>
                  <a:lnTo>
                    <a:pt x="748030" y="75565"/>
                  </a:lnTo>
                  <a:lnTo>
                    <a:pt x="730631" y="75565"/>
                  </a:lnTo>
                  <a:lnTo>
                    <a:pt x="730504" y="73025"/>
                  </a:lnTo>
                  <a:lnTo>
                    <a:pt x="730504" y="71500"/>
                  </a:lnTo>
                  <a:lnTo>
                    <a:pt x="730504" y="70993"/>
                  </a:lnTo>
                  <a:lnTo>
                    <a:pt x="730504" y="65278"/>
                  </a:lnTo>
                  <a:lnTo>
                    <a:pt x="731519" y="60706"/>
                  </a:lnTo>
                  <a:lnTo>
                    <a:pt x="733298" y="57023"/>
                  </a:lnTo>
                  <a:lnTo>
                    <a:pt x="735202" y="53340"/>
                  </a:lnTo>
                  <a:lnTo>
                    <a:pt x="738886" y="49275"/>
                  </a:lnTo>
                  <a:lnTo>
                    <a:pt x="744601" y="44704"/>
                  </a:lnTo>
                  <a:lnTo>
                    <a:pt x="750188" y="40132"/>
                  </a:lnTo>
                  <a:lnTo>
                    <a:pt x="753490" y="37084"/>
                  </a:lnTo>
                  <a:lnTo>
                    <a:pt x="754633" y="35687"/>
                  </a:lnTo>
                  <a:lnTo>
                    <a:pt x="756284" y="33528"/>
                  </a:lnTo>
                  <a:lnTo>
                    <a:pt x="757174" y="30987"/>
                  </a:lnTo>
                  <a:lnTo>
                    <a:pt x="757174" y="28321"/>
                  </a:lnTo>
                  <a:lnTo>
                    <a:pt x="757174" y="24637"/>
                  </a:lnTo>
                  <a:lnTo>
                    <a:pt x="755650" y="21336"/>
                  </a:lnTo>
                  <a:lnTo>
                    <a:pt x="752729" y="18669"/>
                  </a:lnTo>
                  <a:lnTo>
                    <a:pt x="749681" y="16001"/>
                  </a:lnTo>
                  <a:lnTo>
                    <a:pt x="745617" y="14732"/>
                  </a:lnTo>
                  <a:lnTo>
                    <a:pt x="740537" y="14732"/>
                  </a:lnTo>
                  <a:lnTo>
                    <a:pt x="735711" y="14732"/>
                  </a:lnTo>
                  <a:lnTo>
                    <a:pt x="721613" y="31623"/>
                  </a:lnTo>
                  <a:lnTo>
                    <a:pt x="703833" y="29463"/>
                  </a:lnTo>
                  <a:lnTo>
                    <a:pt x="732270" y="545"/>
                  </a:lnTo>
                  <a:lnTo>
                    <a:pt x="739775" y="0"/>
                  </a:lnTo>
                  <a:close/>
                </a:path>
              </a:pathLst>
            </a:custGeom>
            <a:ln w="3175">
              <a:solidFill>
                <a:srgbClr val="F4F5F9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0" name="object 20"/>
            <p:cNvSpPr/>
            <p:nvPr/>
          </p:nvSpPr>
          <p:spPr>
            <a:xfrm>
              <a:off x="286512" y="1232916"/>
              <a:ext cx="397764" cy="1661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1" name="object 21"/>
            <p:cNvSpPr/>
            <p:nvPr/>
          </p:nvSpPr>
          <p:spPr>
            <a:xfrm>
              <a:off x="269748" y="1228344"/>
              <a:ext cx="362711" cy="201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2" name="object 22"/>
            <p:cNvSpPr/>
            <p:nvPr/>
          </p:nvSpPr>
          <p:spPr>
            <a:xfrm>
              <a:off x="307682" y="1243068"/>
              <a:ext cx="354965" cy="123189"/>
            </a:xfrm>
            <a:custGeom>
              <a:avLst/>
              <a:gdLst/>
              <a:ahLst/>
              <a:cxnLst/>
              <a:rect l="l" t="t" r="r" b="b"/>
              <a:pathLst>
                <a:path w="354965" h="123190">
                  <a:moveTo>
                    <a:pt x="354558" y="0"/>
                  </a:moveTo>
                  <a:lnTo>
                    <a:pt x="0" y="0"/>
                  </a:lnTo>
                  <a:lnTo>
                    <a:pt x="0" y="123070"/>
                  </a:lnTo>
                  <a:lnTo>
                    <a:pt x="354558" y="123070"/>
                  </a:lnTo>
                  <a:lnTo>
                    <a:pt x="354558" y="0"/>
                  </a:lnTo>
                  <a:close/>
                </a:path>
              </a:pathLst>
            </a:custGeom>
            <a:solidFill>
              <a:srgbClr val="58AAF1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800137" y="4508150"/>
            <a:ext cx="5453964" cy="446092"/>
          </a:xfrm>
          <a:prstGeom prst="rect">
            <a:avLst/>
          </a:prstGeom>
          <a:solidFill>
            <a:srgbClr val="F8FCFD"/>
          </a:solidFill>
        </p:spPr>
        <p:txBody>
          <a:bodyPr vert="horz" wrap="square" lIns="0" tIns="33981" rIns="0" bIns="0" rtlCol="0">
            <a:spAutoFit/>
          </a:bodyPr>
          <a:lstStyle/>
          <a:p>
            <a:pPr marL="67961" marR="702781">
              <a:spcBef>
                <a:spcPts val="268"/>
              </a:spcBef>
            </a:pPr>
            <a:r>
              <a:rPr sz="1338" b="1" i="1" dirty="0">
                <a:solidFill>
                  <a:srgbClr val="080808"/>
                </a:solidFill>
                <a:latin typeface="Arial"/>
                <a:cs typeface="Arial"/>
              </a:rPr>
              <a:t>(Öğretenin ne anlattığına değil, öğrenenin ne kazandığına  dayanan </a:t>
            </a:r>
            <a:r>
              <a:rPr sz="1338" b="1" i="1" spc="-12" dirty="0">
                <a:solidFill>
                  <a:srgbClr val="080808"/>
                </a:solidFill>
                <a:latin typeface="Arial"/>
                <a:cs typeface="Arial"/>
              </a:rPr>
              <a:t>öğrenme) </a:t>
            </a:r>
            <a:r>
              <a:rPr sz="1338" b="1" i="1" dirty="0">
                <a:solidFill>
                  <a:srgbClr val="080808"/>
                </a:solidFill>
                <a:latin typeface="Arial"/>
                <a:cs typeface="Arial"/>
              </a:rPr>
              <a:t>– </a:t>
            </a:r>
            <a:r>
              <a:rPr sz="1338" b="1" i="1" spc="-12" dirty="0">
                <a:solidFill>
                  <a:srgbClr val="C00000"/>
                </a:solidFill>
                <a:latin typeface="Arial"/>
                <a:cs typeface="Arial"/>
              </a:rPr>
              <a:t>aktif</a:t>
            </a:r>
            <a:r>
              <a:rPr sz="1338" b="1" i="1" spc="12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38" b="1" i="1" spc="-12" dirty="0">
                <a:solidFill>
                  <a:srgbClr val="C00000"/>
                </a:solidFill>
                <a:latin typeface="Arial"/>
                <a:cs typeface="Arial"/>
              </a:rPr>
              <a:t>öğrenme</a:t>
            </a:r>
            <a:endParaRPr sz="1338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00137" y="3032917"/>
            <a:ext cx="863428" cy="254182"/>
          </a:xfrm>
          <a:prstGeom prst="rect">
            <a:avLst/>
          </a:prstGeom>
          <a:ln w="3175">
            <a:solidFill>
              <a:srgbClr val="B5ECFC"/>
            </a:solidFill>
          </a:ln>
        </p:spPr>
        <p:txBody>
          <a:bodyPr vert="horz" wrap="square" lIns="0" tIns="29347" rIns="0" bIns="0" rtlCol="0">
            <a:spAutoFit/>
          </a:bodyPr>
          <a:lstStyle/>
          <a:p>
            <a:pPr marL="67961">
              <a:spcBef>
                <a:spcPts val="231"/>
              </a:spcBef>
            </a:pPr>
            <a:r>
              <a:rPr sz="1459" b="1" dirty="0">
                <a:solidFill>
                  <a:srgbClr val="043427"/>
                </a:solidFill>
                <a:latin typeface="Carlito"/>
                <a:cs typeface="Carlito"/>
              </a:rPr>
              <a:t>Ders </a:t>
            </a:r>
            <a:r>
              <a:rPr sz="1459" b="1" spc="12" dirty="0">
                <a:solidFill>
                  <a:srgbClr val="043427"/>
                </a:solidFill>
                <a:latin typeface="Carlito"/>
                <a:cs typeface="Carlito"/>
              </a:rPr>
              <a:t>A</a:t>
            </a:r>
            <a:endParaRPr sz="1459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449269" y="2233455"/>
            <a:ext cx="3985054" cy="449477"/>
            <a:chOff x="574548" y="914400"/>
            <a:chExt cx="1638300" cy="184785"/>
          </a:xfrm>
        </p:grpSpPr>
        <p:sp>
          <p:nvSpPr>
            <p:cNvPr id="26" name="object 26"/>
            <p:cNvSpPr/>
            <p:nvPr/>
          </p:nvSpPr>
          <p:spPr>
            <a:xfrm>
              <a:off x="574548" y="917448"/>
              <a:ext cx="1638300" cy="1569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7" name="object 27"/>
            <p:cNvSpPr/>
            <p:nvPr/>
          </p:nvSpPr>
          <p:spPr>
            <a:xfrm>
              <a:off x="911352" y="914400"/>
              <a:ext cx="987551" cy="1844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8" name="object 28"/>
            <p:cNvSpPr/>
            <p:nvPr/>
          </p:nvSpPr>
          <p:spPr>
            <a:xfrm>
              <a:off x="595820" y="927608"/>
              <a:ext cx="1595120" cy="114300"/>
            </a:xfrm>
            <a:custGeom>
              <a:avLst/>
              <a:gdLst/>
              <a:ahLst/>
              <a:cxnLst/>
              <a:rect l="l" t="t" r="r" b="b"/>
              <a:pathLst>
                <a:path w="1595120" h="114300">
                  <a:moveTo>
                    <a:pt x="1594993" y="0"/>
                  </a:moveTo>
                  <a:lnTo>
                    <a:pt x="0" y="0"/>
                  </a:lnTo>
                  <a:lnTo>
                    <a:pt x="0" y="113792"/>
                  </a:lnTo>
                  <a:lnTo>
                    <a:pt x="1594993" y="113792"/>
                  </a:lnTo>
                  <a:lnTo>
                    <a:pt x="159499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820" y="927608"/>
              <a:ext cx="1595120" cy="114300"/>
            </a:xfrm>
            <a:custGeom>
              <a:avLst/>
              <a:gdLst/>
              <a:ahLst/>
              <a:cxnLst/>
              <a:rect l="l" t="t" r="r" b="b"/>
              <a:pathLst>
                <a:path w="1595120" h="114300">
                  <a:moveTo>
                    <a:pt x="0" y="113792"/>
                  </a:moveTo>
                  <a:lnTo>
                    <a:pt x="1594993" y="113792"/>
                  </a:lnTo>
                  <a:lnTo>
                    <a:pt x="1594993" y="0"/>
                  </a:lnTo>
                  <a:lnTo>
                    <a:pt x="0" y="0"/>
                  </a:lnTo>
                  <a:lnTo>
                    <a:pt x="0" y="113792"/>
                  </a:lnTo>
                  <a:close/>
                </a:path>
              </a:pathLst>
            </a:custGeom>
            <a:ln w="3175">
              <a:solidFill>
                <a:srgbClr val="059A7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385295" y="2260331"/>
            <a:ext cx="1475088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-12" dirty="0">
                <a:solidFill>
                  <a:srgbClr val="990000"/>
                </a:solidFill>
                <a:latin typeface="Arial"/>
                <a:cs typeface="Arial"/>
              </a:rPr>
              <a:t>Program</a:t>
            </a:r>
            <a:r>
              <a:rPr sz="1338" b="1" spc="-97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338" b="1" spc="24" dirty="0">
                <a:solidFill>
                  <a:srgbClr val="990000"/>
                </a:solidFill>
                <a:latin typeface="Arial"/>
                <a:cs typeface="Arial"/>
              </a:rPr>
              <a:t>Çıktıları</a:t>
            </a:r>
            <a:endParaRPr sz="1338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00137" y="3733719"/>
            <a:ext cx="1079672" cy="443299"/>
          </a:xfrm>
          <a:custGeom>
            <a:avLst/>
            <a:gdLst/>
            <a:ahLst/>
            <a:cxnLst/>
            <a:rect l="l" t="t" r="r" b="b"/>
            <a:pathLst>
              <a:path w="443865" h="182244">
                <a:moveTo>
                  <a:pt x="443445" y="0"/>
                </a:moveTo>
                <a:lnTo>
                  <a:pt x="0" y="0"/>
                </a:lnTo>
                <a:lnTo>
                  <a:pt x="0" y="181673"/>
                </a:lnTo>
                <a:lnTo>
                  <a:pt x="443445" y="181673"/>
                </a:lnTo>
                <a:lnTo>
                  <a:pt x="44344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32" name="object 32"/>
          <p:cNvSpPr txBox="1"/>
          <p:nvPr/>
        </p:nvSpPr>
        <p:spPr>
          <a:xfrm>
            <a:off x="2800137" y="3733718"/>
            <a:ext cx="1079672" cy="397600"/>
          </a:xfrm>
          <a:prstGeom prst="rect">
            <a:avLst/>
          </a:prstGeom>
          <a:ln w="3175">
            <a:solidFill>
              <a:srgbClr val="5F5F5F"/>
            </a:solidFill>
          </a:ln>
        </p:spPr>
        <p:txBody>
          <a:bodyPr vert="horz" wrap="square" lIns="0" tIns="23169" rIns="0" bIns="0" rtlCol="0">
            <a:spAutoFit/>
          </a:bodyPr>
          <a:lstStyle/>
          <a:p>
            <a:pPr marL="67961" marR="319727">
              <a:spcBef>
                <a:spcPts val="182"/>
              </a:spcBef>
            </a:pPr>
            <a:r>
              <a:rPr sz="1216" b="1" spc="-36" dirty="0">
                <a:solidFill>
                  <a:srgbClr val="990000"/>
                </a:solidFill>
                <a:latin typeface="Arial"/>
                <a:cs typeface="Arial"/>
              </a:rPr>
              <a:t>Öğ</a:t>
            </a:r>
            <a:r>
              <a:rPr sz="1216" b="1" spc="12" dirty="0">
                <a:solidFill>
                  <a:srgbClr val="990000"/>
                </a:solidFill>
                <a:latin typeface="Arial"/>
                <a:cs typeface="Arial"/>
              </a:rPr>
              <a:t>r</a:t>
            </a:r>
            <a:r>
              <a:rPr sz="1216" b="1" spc="-12" dirty="0">
                <a:solidFill>
                  <a:srgbClr val="990000"/>
                </a:solidFill>
                <a:latin typeface="Arial"/>
                <a:cs typeface="Arial"/>
              </a:rPr>
              <a:t>e</a:t>
            </a:r>
            <a:r>
              <a:rPr sz="1216" b="1" spc="-24" dirty="0">
                <a:solidFill>
                  <a:srgbClr val="990000"/>
                </a:solidFill>
                <a:latin typeface="Arial"/>
                <a:cs typeface="Arial"/>
              </a:rPr>
              <a:t>n</a:t>
            </a:r>
            <a:r>
              <a:rPr sz="1216" b="1" spc="24" dirty="0">
                <a:solidFill>
                  <a:srgbClr val="990000"/>
                </a:solidFill>
                <a:latin typeface="Arial"/>
                <a:cs typeface="Arial"/>
              </a:rPr>
              <a:t>m</a:t>
            </a:r>
            <a:r>
              <a:rPr sz="1216" b="1" spc="-24" dirty="0">
                <a:solidFill>
                  <a:srgbClr val="990000"/>
                </a:solidFill>
                <a:latin typeface="Arial"/>
                <a:cs typeface="Arial"/>
              </a:rPr>
              <a:t>e  </a:t>
            </a:r>
            <a:r>
              <a:rPr sz="1216" b="1" spc="24" dirty="0">
                <a:solidFill>
                  <a:srgbClr val="990000"/>
                </a:solidFill>
                <a:latin typeface="Arial"/>
                <a:cs typeface="Arial"/>
              </a:rPr>
              <a:t>Çıktıları</a:t>
            </a:r>
            <a:endParaRPr sz="1216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786606" y="2997103"/>
            <a:ext cx="1005529" cy="489636"/>
            <a:chOff x="713231" y="1228344"/>
            <a:chExt cx="413384" cy="201295"/>
          </a:xfrm>
        </p:grpSpPr>
        <p:sp>
          <p:nvSpPr>
            <p:cNvPr id="34" name="object 34"/>
            <p:cNvSpPr/>
            <p:nvPr/>
          </p:nvSpPr>
          <p:spPr>
            <a:xfrm>
              <a:off x="729995" y="1232916"/>
              <a:ext cx="396240" cy="1661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5" name="object 35"/>
            <p:cNvSpPr/>
            <p:nvPr/>
          </p:nvSpPr>
          <p:spPr>
            <a:xfrm>
              <a:off x="713231" y="1228344"/>
              <a:ext cx="359664" cy="201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877585" y="3032917"/>
            <a:ext cx="863428" cy="254182"/>
          </a:xfrm>
          <a:prstGeom prst="rect">
            <a:avLst/>
          </a:prstGeom>
          <a:solidFill>
            <a:srgbClr val="58AAF1"/>
          </a:solidFill>
          <a:ln w="3175">
            <a:solidFill>
              <a:srgbClr val="B5ECFC"/>
            </a:solidFill>
          </a:ln>
        </p:spPr>
        <p:txBody>
          <a:bodyPr vert="horz" wrap="square" lIns="0" tIns="29347" rIns="0" bIns="0" rtlCol="0">
            <a:spAutoFit/>
          </a:bodyPr>
          <a:lstStyle/>
          <a:p>
            <a:pPr marL="67961">
              <a:spcBef>
                <a:spcPts val="231"/>
              </a:spcBef>
            </a:pPr>
            <a:r>
              <a:rPr sz="1459" b="1" dirty="0">
                <a:solidFill>
                  <a:srgbClr val="043427"/>
                </a:solidFill>
                <a:latin typeface="Carlito"/>
                <a:cs typeface="Carlito"/>
              </a:rPr>
              <a:t>Ders </a:t>
            </a:r>
            <a:r>
              <a:rPr sz="1459" b="1" spc="12" dirty="0">
                <a:solidFill>
                  <a:srgbClr val="043427"/>
                </a:solidFill>
                <a:latin typeface="Carlito"/>
                <a:cs typeface="Carlito"/>
              </a:rPr>
              <a:t>B</a:t>
            </a:r>
            <a:endParaRPr sz="1459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159106" y="2997103"/>
            <a:ext cx="1005529" cy="489636"/>
            <a:chOff x="1688592" y="1228344"/>
            <a:chExt cx="413384" cy="201295"/>
          </a:xfrm>
        </p:grpSpPr>
        <p:sp>
          <p:nvSpPr>
            <p:cNvPr id="38" name="object 38"/>
            <p:cNvSpPr/>
            <p:nvPr/>
          </p:nvSpPr>
          <p:spPr>
            <a:xfrm>
              <a:off x="1703832" y="1232916"/>
              <a:ext cx="397763" cy="16611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9" name="object 39"/>
            <p:cNvSpPr/>
            <p:nvPr/>
          </p:nvSpPr>
          <p:spPr>
            <a:xfrm>
              <a:off x="1688592" y="1228344"/>
              <a:ext cx="356615" cy="2011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248694" y="3032917"/>
            <a:ext cx="863428" cy="254182"/>
          </a:xfrm>
          <a:prstGeom prst="rect">
            <a:avLst/>
          </a:prstGeom>
          <a:solidFill>
            <a:srgbClr val="58AAF1"/>
          </a:solidFill>
          <a:ln w="3175">
            <a:solidFill>
              <a:srgbClr val="B5ECFC"/>
            </a:solidFill>
          </a:ln>
        </p:spPr>
        <p:txBody>
          <a:bodyPr vert="horz" wrap="square" lIns="0" tIns="29347" rIns="0" bIns="0" rtlCol="0">
            <a:spAutoFit/>
          </a:bodyPr>
          <a:lstStyle/>
          <a:p>
            <a:pPr marL="69506">
              <a:spcBef>
                <a:spcPts val="231"/>
              </a:spcBef>
            </a:pPr>
            <a:r>
              <a:rPr sz="1459" b="1" dirty="0">
                <a:solidFill>
                  <a:srgbClr val="043427"/>
                </a:solidFill>
                <a:latin typeface="Carlito"/>
                <a:cs typeface="Carlito"/>
              </a:rPr>
              <a:t>Ders </a:t>
            </a:r>
            <a:r>
              <a:rPr sz="1459" b="1" spc="12" dirty="0">
                <a:solidFill>
                  <a:srgbClr val="043427"/>
                </a:solidFill>
                <a:latin typeface="Carlito"/>
                <a:cs typeface="Carlito"/>
              </a:rPr>
              <a:t>C</a:t>
            </a:r>
            <a:endParaRPr sz="1459">
              <a:latin typeface="Carlito"/>
              <a:cs typeface="Carli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234141" y="2997103"/>
            <a:ext cx="1005529" cy="489636"/>
            <a:chOff x="2130551" y="1228344"/>
            <a:chExt cx="413384" cy="201295"/>
          </a:xfrm>
        </p:grpSpPr>
        <p:sp>
          <p:nvSpPr>
            <p:cNvPr id="42" name="object 42"/>
            <p:cNvSpPr/>
            <p:nvPr/>
          </p:nvSpPr>
          <p:spPr>
            <a:xfrm>
              <a:off x="2147315" y="1232916"/>
              <a:ext cx="396239" cy="16611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43" name="object 43"/>
            <p:cNvSpPr/>
            <p:nvPr/>
          </p:nvSpPr>
          <p:spPr>
            <a:xfrm>
              <a:off x="2130551" y="1228344"/>
              <a:ext cx="364236" cy="2011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44" name="object 44"/>
            <p:cNvSpPr/>
            <p:nvPr/>
          </p:nvSpPr>
          <p:spPr>
            <a:xfrm>
              <a:off x="2168397" y="1243068"/>
              <a:ext cx="354965" cy="123189"/>
            </a:xfrm>
            <a:custGeom>
              <a:avLst/>
              <a:gdLst/>
              <a:ahLst/>
              <a:cxnLst/>
              <a:rect l="l" t="t" r="r" b="b"/>
              <a:pathLst>
                <a:path w="354964" h="123190">
                  <a:moveTo>
                    <a:pt x="354558" y="0"/>
                  </a:moveTo>
                  <a:lnTo>
                    <a:pt x="0" y="0"/>
                  </a:lnTo>
                  <a:lnTo>
                    <a:pt x="0" y="123070"/>
                  </a:lnTo>
                  <a:lnTo>
                    <a:pt x="354558" y="123070"/>
                  </a:lnTo>
                  <a:lnTo>
                    <a:pt x="354558" y="0"/>
                  </a:lnTo>
                  <a:close/>
                </a:path>
              </a:pathLst>
            </a:custGeom>
            <a:solidFill>
              <a:srgbClr val="58AAF1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326203" y="3032917"/>
            <a:ext cx="863428" cy="254182"/>
          </a:xfrm>
          <a:prstGeom prst="rect">
            <a:avLst/>
          </a:prstGeom>
          <a:ln w="3175">
            <a:solidFill>
              <a:srgbClr val="B5ECFC"/>
            </a:solidFill>
          </a:ln>
        </p:spPr>
        <p:txBody>
          <a:bodyPr vert="horz" wrap="square" lIns="0" tIns="29347" rIns="0" bIns="0" rtlCol="0">
            <a:spAutoFit/>
          </a:bodyPr>
          <a:lstStyle/>
          <a:p>
            <a:pPr marL="69506">
              <a:spcBef>
                <a:spcPts val="231"/>
              </a:spcBef>
            </a:pPr>
            <a:r>
              <a:rPr sz="1459" b="1" dirty="0">
                <a:solidFill>
                  <a:srgbClr val="043427"/>
                </a:solidFill>
                <a:latin typeface="Carlito"/>
                <a:cs typeface="Carlito"/>
              </a:rPr>
              <a:t>Ders </a:t>
            </a:r>
            <a:r>
              <a:rPr sz="1459" b="1" spc="12" dirty="0">
                <a:solidFill>
                  <a:srgbClr val="043427"/>
                </a:solidFill>
                <a:latin typeface="Carlito"/>
                <a:cs typeface="Carlito"/>
              </a:rPr>
              <a:t>D</a:t>
            </a:r>
            <a:endParaRPr sz="1459">
              <a:latin typeface="Carlito"/>
              <a:cs typeface="Carlito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176617" y="3729857"/>
            <a:ext cx="1087395" cy="451022"/>
            <a:chOff x="873569" y="1529588"/>
            <a:chExt cx="447040" cy="185420"/>
          </a:xfrm>
        </p:grpSpPr>
        <p:sp>
          <p:nvSpPr>
            <p:cNvPr id="47" name="object 47"/>
            <p:cNvSpPr/>
            <p:nvPr/>
          </p:nvSpPr>
          <p:spPr>
            <a:xfrm>
              <a:off x="875157" y="1531175"/>
              <a:ext cx="443865" cy="182245"/>
            </a:xfrm>
            <a:custGeom>
              <a:avLst/>
              <a:gdLst/>
              <a:ahLst/>
              <a:cxnLst/>
              <a:rect l="l" t="t" r="r" b="b"/>
              <a:pathLst>
                <a:path w="443865" h="182244">
                  <a:moveTo>
                    <a:pt x="443445" y="0"/>
                  </a:moveTo>
                  <a:lnTo>
                    <a:pt x="0" y="0"/>
                  </a:lnTo>
                  <a:lnTo>
                    <a:pt x="0" y="181673"/>
                  </a:lnTo>
                  <a:lnTo>
                    <a:pt x="443445" y="181673"/>
                  </a:lnTo>
                  <a:lnTo>
                    <a:pt x="443445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48" name="object 48"/>
            <p:cNvSpPr/>
            <p:nvPr/>
          </p:nvSpPr>
          <p:spPr>
            <a:xfrm>
              <a:off x="875157" y="1531175"/>
              <a:ext cx="443865" cy="182245"/>
            </a:xfrm>
            <a:custGeom>
              <a:avLst/>
              <a:gdLst/>
              <a:ahLst/>
              <a:cxnLst/>
              <a:rect l="l" t="t" r="r" b="b"/>
              <a:pathLst>
                <a:path w="443865" h="182244">
                  <a:moveTo>
                    <a:pt x="0" y="181673"/>
                  </a:moveTo>
                  <a:lnTo>
                    <a:pt x="443445" y="181673"/>
                  </a:lnTo>
                  <a:lnTo>
                    <a:pt x="443445" y="0"/>
                  </a:lnTo>
                  <a:lnTo>
                    <a:pt x="0" y="0"/>
                  </a:lnTo>
                  <a:lnTo>
                    <a:pt x="0" y="181673"/>
                  </a:lnTo>
                  <a:close/>
                </a:path>
              </a:pathLst>
            </a:custGeom>
            <a:ln w="3175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4180481" y="3733718"/>
            <a:ext cx="1079672" cy="397600"/>
          </a:xfrm>
          <a:prstGeom prst="rect">
            <a:avLst/>
          </a:prstGeom>
        </p:spPr>
        <p:txBody>
          <a:bodyPr vert="horz" wrap="square" lIns="0" tIns="23169" rIns="0" bIns="0" rtlCol="0">
            <a:spAutoFit/>
          </a:bodyPr>
          <a:lstStyle/>
          <a:p>
            <a:pPr marL="69506" marR="318182">
              <a:spcBef>
                <a:spcPts val="182"/>
              </a:spcBef>
            </a:pPr>
            <a:r>
              <a:rPr sz="1216" b="1" spc="-36" dirty="0">
                <a:solidFill>
                  <a:srgbClr val="990000"/>
                </a:solidFill>
                <a:latin typeface="Arial"/>
                <a:cs typeface="Arial"/>
              </a:rPr>
              <a:t>Öğ</a:t>
            </a:r>
            <a:r>
              <a:rPr sz="1216" b="1" spc="12" dirty="0">
                <a:solidFill>
                  <a:srgbClr val="990000"/>
                </a:solidFill>
                <a:latin typeface="Arial"/>
                <a:cs typeface="Arial"/>
              </a:rPr>
              <a:t>r</a:t>
            </a:r>
            <a:r>
              <a:rPr sz="1216" b="1" spc="-12" dirty="0">
                <a:solidFill>
                  <a:srgbClr val="990000"/>
                </a:solidFill>
                <a:latin typeface="Arial"/>
                <a:cs typeface="Arial"/>
              </a:rPr>
              <a:t>e</a:t>
            </a:r>
            <a:r>
              <a:rPr sz="1216" b="1" spc="-24" dirty="0">
                <a:solidFill>
                  <a:srgbClr val="990000"/>
                </a:solidFill>
                <a:latin typeface="Arial"/>
                <a:cs typeface="Arial"/>
              </a:rPr>
              <a:t>n</a:t>
            </a:r>
            <a:r>
              <a:rPr sz="1216" b="1" spc="24" dirty="0">
                <a:solidFill>
                  <a:srgbClr val="990000"/>
                </a:solidFill>
                <a:latin typeface="Arial"/>
                <a:cs typeface="Arial"/>
              </a:rPr>
              <a:t>m</a:t>
            </a:r>
            <a:r>
              <a:rPr sz="1216" b="1" spc="-24" dirty="0">
                <a:solidFill>
                  <a:srgbClr val="990000"/>
                </a:solidFill>
                <a:latin typeface="Arial"/>
                <a:cs typeface="Arial"/>
              </a:rPr>
              <a:t>e  </a:t>
            </a:r>
            <a:r>
              <a:rPr sz="1216" b="1" spc="24" dirty="0">
                <a:solidFill>
                  <a:srgbClr val="990000"/>
                </a:solidFill>
                <a:latin typeface="Arial"/>
                <a:cs typeface="Arial"/>
              </a:rPr>
              <a:t>çıktıları</a:t>
            </a:r>
            <a:endParaRPr sz="1216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652014" y="3729857"/>
            <a:ext cx="1087395" cy="451022"/>
            <a:chOff x="1480121" y="1529588"/>
            <a:chExt cx="447040" cy="185420"/>
          </a:xfrm>
        </p:grpSpPr>
        <p:sp>
          <p:nvSpPr>
            <p:cNvPr id="51" name="object 51"/>
            <p:cNvSpPr/>
            <p:nvPr/>
          </p:nvSpPr>
          <p:spPr>
            <a:xfrm>
              <a:off x="1481708" y="1531175"/>
              <a:ext cx="443865" cy="182245"/>
            </a:xfrm>
            <a:custGeom>
              <a:avLst/>
              <a:gdLst/>
              <a:ahLst/>
              <a:cxnLst/>
              <a:rect l="l" t="t" r="r" b="b"/>
              <a:pathLst>
                <a:path w="443864" h="182244">
                  <a:moveTo>
                    <a:pt x="443445" y="0"/>
                  </a:moveTo>
                  <a:lnTo>
                    <a:pt x="0" y="0"/>
                  </a:lnTo>
                  <a:lnTo>
                    <a:pt x="0" y="181673"/>
                  </a:lnTo>
                  <a:lnTo>
                    <a:pt x="443445" y="181673"/>
                  </a:lnTo>
                  <a:lnTo>
                    <a:pt x="443445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52" name="object 52"/>
            <p:cNvSpPr/>
            <p:nvPr/>
          </p:nvSpPr>
          <p:spPr>
            <a:xfrm>
              <a:off x="1481708" y="1531175"/>
              <a:ext cx="443865" cy="182245"/>
            </a:xfrm>
            <a:custGeom>
              <a:avLst/>
              <a:gdLst/>
              <a:ahLst/>
              <a:cxnLst/>
              <a:rect l="l" t="t" r="r" b="b"/>
              <a:pathLst>
                <a:path w="443864" h="182244">
                  <a:moveTo>
                    <a:pt x="0" y="181673"/>
                  </a:moveTo>
                  <a:lnTo>
                    <a:pt x="443445" y="181673"/>
                  </a:lnTo>
                  <a:lnTo>
                    <a:pt x="443445" y="0"/>
                  </a:lnTo>
                  <a:lnTo>
                    <a:pt x="0" y="0"/>
                  </a:lnTo>
                  <a:lnTo>
                    <a:pt x="0" y="181673"/>
                  </a:lnTo>
                  <a:close/>
                </a:path>
              </a:pathLst>
            </a:custGeom>
            <a:ln w="3175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655876" y="3733718"/>
            <a:ext cx="1079672" cy="397600"/>
          </a:xfrm>
          <a:prstGeom prst="rect">
            <a:avLst/>
          </a:prstGeom>
        </p:spPr>
        <p:txBody>
          <a:bodyPr vert="horz" wrap="square" lIns="0" tIns="23169" rIns="0" bIns="0" rtlCol="0">
            <a:spAutoFit/>
          </a:bodyPr>
          <a:lstStyle/>
          <a:p>
            <a:pPr marL="69506" marR="318182">
              <a:spcBef>
                <a:spcPts val="182"/>
              </a:spcBef>
            </a:pPr>
            <a:r>
              <a:rPr sz="1216" b="1" spc="-36" dirty="0">
                <a:solidFill>
                  <a:srgbClr val="990000"/>
                </a:solidFill>
                <a:latin typeface="Arial"/>
                <a:cs typeface="Arial"/>
              </a:rPr>
              <a:t>Öğ</a:t>
            </a:r>
            <a:r>
              <a:rPr sz="1216" b="1" spc="12" dirty="0">
                <a:solidFill>
                  <a:srgbClr val="990000"/>
                </a:solidFill>
                <a:latin typeface="Arial"/>
                <a:cs typeface="Arial"/>
              </a:rPr>
              <a:t>r</a:t>
            </a:r>
            <a:r>
              <a:rPr sz="1216" b="1" spc="-12" dirty="0">
                <a:solidFill>
                  <a:srgbClr val="990000"/>
                </a:solidFill>
                <a:latin typeface="Arial"/>
                <a:cs typeface="Arial"/>
              </a:rPr>
              <a:t>e</a:t>
            </a:r>
            <a:r>
              <a:rPr sz="1216" b="1" spc="-24" dirty="0">
                <a:solidFill>
                  <a:srgbClr val="990000"/>
                </a:solidFill>
                <a:latin typeface="Arial"/>
                <a:cs typeface="Arial"/>
              </a:rPr>
              <a:t>n</a:t>
            </a:r>
            <a:r>
              <a:rPr sz="1216" b="1" spc="24" dirty="0">
                <a:solidFill>
                  <a:srgbClr val="990000"/>
                </a:solidFill>
                <a:latin typeface="Arial"/>
                <a:cs typeface="Arial"/>
              </a:rPr>
              <a:t>m</a:t>
            </a:r>
            <a:r>
              <a:rPr sz="1216" b="1" spc="-24" dirty="0">
                <a:solidFill>
                  <a:srgbClr val="990000"/>
                </a:solidFill>
                <a:latin typeface="Arial"/>
                <a:cs typeface="Arial"/>
              </a:rPr>
              <a:t>e  </a:t>
            </a:r>
            <a:r>
              <a:rPr sz="1216" b="1" spc="24" dirty="0">
                <a:solidFill>
                  <a:srgbClr val="990000"/>
                </a:solidFill>
                <a:latin typeface="Arial"/>
                <a:cs typeface="Arial"/>
              </a:rPr>
              <a:t>Çıktıları</a:t>
            </a:r>
            <a:endParaRPr sz="1216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120769" y="3733719"/>
            <a:ext cx="1079672" cy="443299"/>
          </a:xfrm>
          <a:custGeom>
            <a:avLst/>
            <a:gdLst/>
            <a:ahLst/>
            <a:cxnLst/>
            <a:rect l="l" t="t" r="r" b="b"/>
            <a:pathLst>
              <a:path w="443864" h="182244">
                <a:moveTo>
                  <a:pt x="443445" y="0"/>
                </a:moveTo>
                <a:lnTo>
                  <a:pt x="0" y="0"/>
                </a:lnTo>
                <a:lnTo>
                  <a:pt x="0" y="181673"/>
                </a:lnTo>
                <a:lnTo>
                  <a:pt x="443445" y="181673"/>
                </a:lnTo>
                <a:lnTo>
                  <a:pt x="44344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55" name="object 55"/>
          <p:cNvSpPr txBox="1"/>
          <p:nvPr/>
        </p:nvSpPr>
        <p:spPr>
          <a:xfrm>
            <a:off x="7120769" y="3733718"/>
            <a:ext cx="1079672" cy="397600"/>
          </a:xfrm>
          <a:prstGeom prst="rect">
            <a:avLst/>
          </a:prstGeom>
          <a:ln w="3175">
            <a:solidFill>
              <a:srgbClr val="5F5F5F"/>
            </a:solidFill>
          </a:ln>
        </p:spPr>
        <p:txBody>
          <a:bodyPr vert="horz" wrap="square" lIns="0" tIns="23169" rIns="0" bIns="0" rtlCol="0">
            <a:spAutoFit/>
          </a:bodyPr>
          <a:lstStyle/>
          <a:p>
            <a:pPr marL="69506" marR="318182">
              <a:spcBef>
                <a:spcPts val="182"/>
              </a:spcBef>
            </a:pPr>
            <a:r>
              <a:rPr sz="1216" b="1" spc="-36" dirty="0">
                <a:solidFill>
                  <a:srgbClr val="990000"/>
                </a:solidFill>
                <a:latin typeface="Arial"/>
                <a:cs typeface="Arial"/>
              </a:rPr>
              <a:t>Öğ</a:t>
            </a:r>
            <a:r>
              <a:rPr sz="1216" b="1" spc="12" dirty="0">
                <a:solidFill>
                  <a:srgbClr val="990000"/>
                </a:solidFill>
                <a:latin typeface="Arial"/>
                <a:cs typeface="Arial"/>
              </a:rPr>
              <a:t>r</a:t>
            </a:r>
            <a:r>
              <a:rPr sz="1216" b="1" spc="-12" dirty="0">
                <a:solidFill>
                  <a:srgbClr val="990000"/>
                </a:solidFill>
                <a:latin typeface="Arial"/>
                <a:cs typeface="Arial"/>
              </a:rPr>
              <a:t>e</a:t>
            </a:r>
            <a:r>
              <a:rPr sz="1216" b="1" spc="-24" dirty="0">
                <a:solidFill>
                  <a:srgbClr val="990000"/>
                </a:solidFill>
                <a:latin typeface="Arial"/>
                <a:cs typeface="Arial"/>
              </a:rPr>
              <a:t>n</a:t>
            </a:r>
            <a:r>
              <a:rPr sz="1216" b="1" spc="24" dirty="0">
                <a:solidFill>
                  <a:srgbClr val="990000"/>
                </a:solidFill>
                <a:latin typeface="Arial"/>
                <a:cs typeface="Arial"/>
              </a:rPr>
              <a:t>m</a:t>
            </a:r>
            <a:r>
              <a:rPr sz="1216" b="1" spc="-24" dirty="0">
                <a:solidFill>
                  <a:srgbClr val="990000"/>
                </a:solidFill>
                <a:latin typeface="Arial"/>
                <a:cs typeface="Arial"/>
              </a:rPr>
              <a:t>e  </a:t>
            </a:r>
            <a:r>
              <a:rPr sz="1216" b="1" spc="24" dirty="0">
                <a:solidFill>
                  <a:srgbClr val="990000"/>
                </a:solidFill>
                <a:latin typeface="Arial"/>
                <a:cs typeface="Arial"/>
              </a:rPr>
              <a:t>Çıktıları</a:t>
            </a:r>
            <a:endParaRPr sz="1216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188584" y="2538358"/>
            <a:ext cx="4700201" cy="1169258"/>
            <a:chOff x="467377" y="1039749"/>
            <a:chExt cx="1932305" cy="480695"/>
          </a:xfrm>
        </p:grpSpPr>
        <p:sp>
          <p:nvSpPr>
            <p:cNvPr id="57" name="object 57"/>
            <p:cNvSpPr/>
            <p:nvPr/>
          </p:nvSpPr>
          <p:spPr>
            <a:xfrm>
              <a:off x="484352" y="1039749"/>
              <a:ext cx="1862455" cy="206375"/>
            </a:xfrm>
            <a:custGeom>
              <a:avLst/>
              <a:gdLst/>
              <a:ahLst/>
              <a:cxnLst/>
              <a:rect l="l" t="t" r="r" b="b"/>
              <a:pathLst>
                <a:path w="1862455" h="206375">
                  <a:moveTo>
                    <a:pt x="878230" y="19685"/>
                  </a:moveTo>
                  <a:lnTo>
                    <a:pt x="873277" y="18034"/>
                  </a:lnTo>
                  <a:lnTo>
                    <a:pt x="846226" y="9017"/>
                  </a:lnTo>
                  <a:lnTo>
                    <a:pt x="844575" y="9779"/>
                  </a:lnTo>
                  <a:lnTo>
                    <a:pt x="843559" y="12827"/>
                  </a:lnTo>
                  <a:lnTo>
                    <a:pt x="844321" y="14478"/>
                  </a:lnTo>
                  <a:lnTo>
                    <a:pt x="861491" y="20243"/>
                  </a:lnTo>
                  <a:lnTo>
                    <a:pt x="0" y="200406"/>
                  </a:lnTo>
                  <a:lnTo>
                    <a:pt x="1206" y="206121"/>
                  </a:lnTo>
                  <a:lnTo>
                    <a:pt x="862469" y="25984"/>
                  </a:lnTo>
                  <a:lnTo>
                    <a:pt x="850468" y="36791"/>
                  </a:lnTo>
                  <a:lnTo>
                    <a:pt x="844956" y="35814"/>
                  </a:lnTo>
                  <a:lnTo>
                    <a:pt x="843432" y="36957"/>
                  </a:lnTo>
                  <a:lnTo>
                    <a:pt x="842924" y="40132"/>
                  </a:lnTo>
                  <a:lnTo>
                    <a:pt x="843940" y="41656"/>
                  </a:lnTo>
                  <a:lnTo>
                    <a:pt x="845591" y="41910"/>
                  </a:lnTo>
                  <a:lnTo>
                    <a:pt x="861618" y="44665"/>
                  </a:lnTo>
                  <a:lnTo>
                    <a:pt x="442493" y="200533"/>
                  </a:lnTo>
                  <a:lnTo>
                    <a:pt x="444525" y="205994"/>
                  </a:lnTo>
                  <a:lnTo>
                    <a:pt x="863650" y="50126"/>
                  </a:lnTo>
                  <a:lnTo>
                    <a:pt x="853338" y="62738"/>
                  </a:lnTo>
                  <a:lnTo>
                    <a:pt x="852322" y="64008"/>
                  </a:lnTo>
                  <a:lnTo>
                    <a:pt x="852449" y="65913"/>
                  </a:lnTo>
                  <a:lnTo>
                    <a:pt x="854989" y="67945"/>
                  </a:lnTo>
                  <a:lnTo>
                    <a:pt x="856767" y="67818"/>
                  </a:lnTo>
                  <a:lnTo>
                    <a:pt x="857783" y="66548"/>
                  </a:lnTo>
                  <a:lnTo>
                    <a:pt x="878230" y="41656"/>
                  </a:lnTo>
                  <a:lnTo>
                    <a:pt x="873899" y="40894"/>
                  </a:lnTo>
                  <a:lnTo>
                    <a:pt x="857783" y="38074"/>
                  </a:lnTo>
                  <a:lnTo>
                    <a:pt x="878230" y="19685"/>
                  </a:lnTo>
                  <a:close/>
                </a:path>
                <a:path w="1862455" h="206375">
                  <a:moveTo>
                    <a:pt x="1861972" y="200406"/>
                  </a:moveTo>
                  <a:lnTo>
                    <a:pt x="1002588" y="11125"/>
                  </a:lnTo>
                  <a:lnTo>
                    <a:pt x="1009827" y="8763"/>
                  </a:lnTo>
                  <a:lnTo>
                    <a:pt x="1019581" y="5588"/>
                  </a:lnTo>
                  <a:lnTo>
                    <a:pt x="1020470" y="3937"/>
                  </a:lnTo>
                  <a:lnTo>
                    <a:pt x="1019454" y="889"/>
                  </a:lnTo>
                  <a:lnTo>
                    <a:pt x="1017803" y="0"/>
                  </a:lnTo>
                  <a:lnTo>
                    <a:pt x="985672" y="10414"/>
                  </a:lnTo>
                  <a:lnTo>
                    <a:pt x="988339" y="12877"/>
                  </a:lnTo>
                  <a:lnTo>
                    <a:pt x="967130" y="15748"/>
                  </a:lnTo>
                  <a:lnTo>
                    <a:pt x="986561" y="41402"/>
                  </a:lnTo>
                  <a:lnTo>
                    <a:pt x="987450" y="42672"/>
                  </a:lnTo>
                  <a:lnTo>
                    <a:pt x="989355" y="42926"/>
                  </a:lnTo>
                  <a:lnTo>
                    <a:pt x="990625" y="41910"/>
                  </a:lnTo>
                  <a:lnTo>
                    <a:pt x="991895" y="41021"/>
                  </a:lnTo>
                  <a:lnTo>
                    <a:pt x="992149" y="39116"/>
                  </a:lnTo>
                  <a:lnTo>
                    <a:pt x="991133" y="37846"/>
                  </a:lnTo>
                  <a:lnTo>
                    <a:pt x="981252" y="24841"/>
                  </a:lnTo>
                  <a:lnTo>
                    <a:pt x="1417218" y="205994"/>
                  </a:lnTo>
                  <a:lnTo>
                    <a:pt x="1419504" y="200533"/>
                  </a:lnTo>
                  <a:lnTo>
                    <a:pt x="1013599" y="31877"/>
                  </a:lnTo>
                  <a:lnTo>
                    <a:pt x="1014501" y="30861"/>
                  </a:lnTo>
                  <a:lnTo>
                    <a:pt x="1014501" y="28956"/>
                  </a:lnTo>
                  <a:lnTo>
                    <a:pt x="1013231" y="27813"/>
                  </a:lnTo>
                  <a:lnTo>
                    <a:pt x="1005205" y="20485"/>
                  </a:lnTo>
                  <a:lnTo>
                    <a:pt x="1005205" y="28384"/>
                  </a:lnTo>
                  <a:lnTo>
                    <a:pt x="983615" y="19405"/>
                  </a:lnTo>
                  <a:lnTo>
                    <a:pt x="993965" y="18046"/>
                  </a:lnTo>
                  <a:lnTo>
                    <a:pt x="1005205" y="28384"/>
                  </a:lnTo>
                  <a:lnTo>
                    <a:pt x="1005205" y="20485"/>
                  </a:lnTo>
                  <a:lnTo>
                    <a:pt x="1001344" y="16941"/>
                  </a:lnTo>
                  <a:lnTo>
                    <a:pt x="1860702" y="206121"/>
                  </a:lnTo>
                  <a:lnTo>
                    <a:pt x="1861972" y="200406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58" name="object 58"/>
            <p:cNvSpPr/>
            <p:nvPr/>
          </p:nvSpPr>
          <p:spPr>
            <a:xfrm>
              <a:off x="467377" y="1380266"/>
              <a:ext cx="73739" cy="1396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59" name="object 59"/>
            <p:cNvSpPr/>
            <p:nvPr/>
          </p:nvSpPr>
          <p:spPr>
            <a:xfrm>
              <a:off x="1007013" y="1380266"/>
              <a:ext cx="73727" cy="13964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0" name="object 60"/>
            <p:cNvSpPr/>
            <p:nvPr/>
          </p:nvSpPr>
          <p:spPr>
            <a:xfrm>
              <a:off x="1754281" y="1380266"/>
              <a:ext cx="73727" cy="13964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1" name="object 61"/>
            <p:cNvSpPr/>
            <p:nvPr/>
          </p:nvSpPr>
          <p:spPr>
            <a:xfrm>
              <a:off x="2325653" y="1380266"/>
              <a:ext cx="73727" cy="13964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3441608" y="1513549"/>
            <a:ext cx="1978626" cy="429981"/>
          </a:xfrm>
          <a:prstGeom prst="rect">
            <a:avLst/>
          </a:prstGeom>
          <a:solidFill>
            <a:srgbClr val="91C5F7"/>
          </a:solidFill>
          <a:ln w="3175">
            <a:solidFill>
              <a:srgbClr val="08684E"/>
            </a:solidFill>
          </a:ln>
        </p:spPr>
        <p:txBody>
          <a:bodyPr vert="horz" wrap="square" lIns="0" tIns="23169" rIns="0" bIns="0" rtlCol="0">
            <a:spAutoFit/>
          </a:bodyPr>
          <a:lstStyle/>
          <a:p>
            <a:pPr marL="614738" marR="208517" indent="-379965">
              <a:lnSpc>
                <a:spcPct val="101800"/>
              </a:lnSpc>
              <a:spcBef>
                <a:spcPts val="182"/>
              </a:spcBef>
            </a:pPr>
            <a:r>
              <a:rPr sz="1338" b="1" spc="61" dirty="0">
                <a:solidFill>
                  <a:srgbClr val="080808"/>
                </a:solidFill>
                <a:latin typeface="Times New Roman"/>
                <a:cs typeface="Times New Roman"/>
              </a:rPr>
              <a:t>Ulusal</a:t>
            </a:r>
            <a:r>
              <a:rPr sz="1338" b="1" spc="-170" dirty="0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sz="1338" b="1" spc="36" dirty="0">
                <a:solidFill>
                  <a:srgbClr val="080808"/>
                </a:solidFill>
                <a:latin typeface="Times New Roman"/>
                <a:cs typeface="Times New Roman"/>
              </a:rPr>
              <a:t>Yeterlilikler  </a:t>
            </a:r>
            <a:r>
              <a:rPr sz="1338" b="1" spc="-61" dirty="0">
                <a:solidFill>
                  <a:srgbClr val="080808"/>
                </a:solidFill>
                <a:latin typeface="Arial"/>
                <a:cs typeface="Arial"/>
              </a:rPr>
              <a:t>Çerçevesi</a:t>
            </a:r>
            <a:endParaRPr sz="1338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579882" y="1513549"/>
            <a:ext cx="1817988" cy="336903"/>
          </a:xfrm>
          <a:prstGeom prst="rect">
            <a:avLst/>
          </a:prstGeom>
          <a:solidFill>
            <a:srgbClr val="85D2F9"/>
          </a:solidFill>
          <a:ln w="3175">
            <a:solidFill>
              <a:srgbClr val="08684E"/>
            </a:solidFill>
          </a:ln>
        </p:spPr>
        <p:txBody>
          <a:bodyPr vert="horz" wrap="square" lIns="0" tIns="129746" rIns="0" bIns="0" rtlCol="0">
            <a:spAutoFit/>
          </a:bodyPr>
          <a:lstStyle/>
          <a:p>
            <a:pPr marL="91130">
              <a:spcBef>
                <a:spcPts val="1022"/>
              </a:spcBef>
            </a:pPr>
            <a:r>
              <a:rPr sz="1338" b="1" spc="12" dirty="0">
                <a:solidFill>
                  <a:srgbClr val="080808"/>
                </a:solidFill>
                <a:latin typeface="Arial"/>
                <a:cs typeface="Arial"/>
              </a:rPr>
              <a:t>Meslekî</a:t>
            </a:r>
            <a:r>
              <a:rPr sz="1338" b="1" spc="-97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338" b="1" spc="12" dirty="0">
                <a:solidFill>
                  <a:srgbClr val="080808"/>
                </a:solidFill>
                <a:latin typeface="Arial"/>
                <a:cs typeface="Arial"/>
              </a:rPr>
              <a:t>Yeterlilikler</a:t>
            </a:r>
            <a:endParaRPr sz="1338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2461866" y="2291993"/>
            <a:ext cx="6028553" cy="1754659"/>
            <a:chOff x="168615" y="938466"/>
            <a:chExt cx="2478405" cy="721360"/>
          </a:xfrm>
        </p:grpSpPr>
        <p:sp>
          <p:nvSpPr>
            <p:cNvPr id="65" name="object 65"/>
            <p:cNvSpPr/>
            <p:nvPr/>
          </p:nvSpPr>
          <p:spPr>
            <a:xfrm>
              <a:off x="213728" y="975233"/>
              <a:ext cx="320040" cy="278130"/>
            </a:xfrm>
            <a:custGeom>
              <a:avLst/>
              <a:gdLst/>
              <a:ahLst/>
              <a:cxnLst/>
              <a:rect l="l" t="t" r="r" b="b"/>
              <a:pathLst>
                <a:path w="320040" h="278130">
                  <a:moveTo>
                    <a:pt x="257327" y="0"/>
                  </a:moveTo>
                  <a:lnTo>
                    <a:pt x="247383" y="25653"/>
                  </a:lnTo>
                  <a:lnTo>
                    <a:pt x="208842" y="35278"/>
                  </a:lnTo>
                  <a:lnTo>
                    <a:pt x="171191" y="52474"/>
                  </a:lnTo>
                  <a:lnTo>
                    <a:pt x="135073" y="76588"/>
                  </a:lnTo>
                  <a:lnTo>
                    <a:pt x="101131" y="106965"/>
                  </a:lnTo>
                  <a:lnTo>
                    <a:pt x="70010" y="142950"/>
                  </a:lnTo>
                  <a:lnTo>
                    <a:pt x="42352" y="183888"/>
                  </a:lnTo>
                  <a:lnTo>
                    <a:pt x="18801" y="229123"/>
                  </a:lnTo>
                  <a:lnTo>
                    <a:pt x="0" y="278002"/>
                  </a:lnTo>
                  <a:lnTo>
                    <a:pt x="28241" y="225716"/>
                  </a:lnTo>
                  <a:lnTo>
                    <a:pt x="61732" y="179705"/>
                  </a:lnTo>
                  <a:lnTo>
                    <a:pt x="99437" y="140890"/>
                  </a:lnTo>
                  <a:lnTo>
                    <a:pt x="140324" y="110193"/>
                  </a:lnTo>
                  <a:lnTo>
                    <a:pt x="183359" y="88534"/>
                  </a:lnTo>
                  <a:lnTo>
                    <a:pt x="227507" y="76834"/>
                  </a:lnTo>
                  <a:lnTo>
                    <a:pt x="217563" y="102488"/>
                  </a:lnTo>
                  <a:lnTo>
                    <a:pt x="319532" y="59943"/>
                  </a:lnTo>
                  <a:lnTo>
                    <a:pt x="25732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6" name="object 66"/>
            <p:cNvSpPr/>
            <p:nvPr/>
          </p:nvSpPr>
          <p:spPr>
            <a:xfrm>
              <a:off x="172743" y="1227328"/>
              <a:ext cx="139700" cy="428625"/>
            </a:xfrm>
            <a:custGeom>
              <a:avLst/>
              <a:gdLst/>
              <a:ahLst/>
              <a:cxnLst/>
              <a:rect l="l" t="t" r="r" b="b"/>
              <a:pathLst>
                <a:path w="139700" h="428625">
                  <a:moveTo>
                    <a:pt x="50167" y="0"/>
                  </a:moveTo>
                  <a:lnTo>
                    <a:pt x="30279" y="51181"/>
                  </a:lnTo>
                  <a:lnTo>
                    <a:pt x="12834" y="105943"/>
                  </a:lnTo>
                  <a:lnTo>
                    <a:pt x="2825" y="159963"/>
                  </a:lnTo>
                  <a:lnTo>
                    <a:pt x="0" y="212179"/>
                  </a:lnTo>
                  <a:lnTo>
                    <a:pt x="4105" y="261529"/>
                  </a:lnTo>
                  <a:lnTo>
                    <a:pt x="14888" y="306950"/>
                  </a:lnTo>
                  <a:lnTo>
                    <a:pt x="32097" y="347382"/>
                  </a:lnTo>
                  <a:lnTo>
                    <a:pt x="55479" y="381762"/>
                  </a:lnTo>
                  <a:lnTo>
                    <a:pt x="84781" y="409027"/>
                  </a:lnTo>
                  <a:lnTo>
                    <a:pt x="119750" y="428117"/>
                  </a:lnTo>
                  <a:lnTo>
                    <a:pt x="139626" y="376936"/>
                  </a:lnTo>
                  <a:lnTo>
                    <a:pt x="104660" y="357842"/>
                  </a:lnTo>
                  <a:lnTo>
                    <a:pt x="75361" y="330566"/>
                  </a:lnTo>
                  <a:lnTo>
                    <a:pt x="51982" y="296173"/>
                  </a:lnTo>
                  <a:lnTo>
                    <a:pt x="34774" y="255728"/>
                  </a:lnTo>
                  <a:lnTo>
                    <a:pt x="23992" y="210295"/>
                  </a:lnTo>
                  <a:lnTo>
                    <a:pt x="19887" y="160941"/>
                  </a:lnTo>
                  <a:lnTo>
                    <a:pt x="22713" y="108731"/>
                  </a:lnTo>
                  <a:lnTo>
                    <a:pt x="32722" y="54728"/>
                  </a:lnTo>
                  <a:lnTo>
                    <a:pt x="50167" y="0"/>
                  </a:lnTo>
                  <a:close/>
                </a:path>
              </a:pathLst>
            </a:custGeom>
            <a:solidFill>
              <a:srgbClr val="005A9A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7" name="object 67"/>
            <p:cNvSpPr/>
            <p:nvPr/>
          </p:nvSpPr>
          <p:spPr>
            <a:xfrm>
              <a:off x="172743" y="975233"/>
              <a:ext cx="360680" cy="680720"/>
            </a:xfrm>
            <a:custGeom>
              <a:avLst/>
              <a:gdLst/>
              <a:ahLst/>
              <a:cxnLst/>
              <a:rect l="l" t="t" r="r" b="b"/>
              <a:pathLst>
                <a:path w="360680" h="680719">
                  <a:moveTo>
                    <a:pt x="50167" y="252094"/>
                  </a:moveTo>
                  <a:lnTo>
                    <a:pt x="32722" y="306823"/>
                  </a:lnTo>
                  <a:lnTo>
                    <a:pt x="22713" y="360826"/>
                  </a:lnTo>
                  <a:lnTo>
                    <a:pt x="19887" y="413036"/>
                  </a:lnTo>
                  <a:lnTo>
                    <a:pt x="23992" y="462390"/>
                  </a:lnTo>
                  <a:lnTo>
                    <a:pt x="34774" y="507823"/>
                  </a:lnTo>
                  <a:lnTo>
                    <a:pt x="51982" y="548268"/>
                  </a:lnTo>
                  <a:lnTo>
                    <a:pt x="75361" y="582661"/>
                  </a:lnTo>
                  <a:lnTo>
                    <a:pt x="104660" y="609937"/>
                  </a:lnTo>
                  <a:lnTo>
                    <a:pt x="139626" y="629031"/>
                  </a:lnTo>
                  <a:lnTo>
                    <a:pt x="119750" y="680212"/>
                  </a:lnTo>
                  <a:lnTo>
                    <a:pt x="84781" y="661122"/>
                  </a:lnTo>
                  <a:lnTo>
                    <a:pt x="55479" y="633857"/>
                  </a:lnTo>
                  <a:lnTo>
                    <a:pt x="32097" y="599477"/>
                  </a:lnTo>
                  <a:lnTo>
                    <a:pt x="14888" y="559045"/>
                  </a:lnTo>
                  <a:lnTo>
                    <a:pt x="4105" y="513624"/>
                  </a:lnTo>
                  <a:lnTo>
                    <a:pt x="0" y="464274"/>
                  </a:lnTo>
                  <a:lnTo>
                    <a:pt x="2825" y="412058"/>
                  </a:lnTo>
                  <a:lnTo>
                    <a:pt x="12834" y="358038"/>
                  </a:lnTo>
                  <a:lnTo>
                    <a:pt x="30279" y="303275"/>
                  </a:lnTo>
                  <a:lnTo>
                    <a:pt x="50167" y="252094"/>
                  </a:lnTo>
                  <a:lnTo>
                    <a:pt x="73311" y="201649"/>
                  </a:lnTo>
                  <a:lnTo>
                    <a:pt x="101411" y="155973"/>
                  </a:lnTo>
                  <a:lnTo>
                    <a:pt x="133672" y="115824"/>
                  </a:lnTo>
                  <a:lnTo>
                    <a:pt x="169295" y="81960"/>
                  </a:lnTo>
                  <a:lnTo>
                    <a:pt x="207483" y="55139"/>
                  </a:lnTo>
                  <a:lnTo>
                    <a:pt x="247440" y="36117"/>
                  </a:lnTo>
                  <a:lnTo>
                    <a:pt x="288368" y="25653"/>
                  </a:lnTo>
                  <a:lnTo>
                    <a:pt x="298312" y="0"/>
                  </a:lnTo>
                  <a:lnTo>
                    <a:pt x="360517" y="59943"/>
                  </a:lnTo>
                  <a:lnTo>
                    <a:pt x="258548" y="102488"/>
                  </a:lnTo>
                  <a:lnTo>
                    <a:pt x="268493" y="76834"/>
                  </a:lnTo>
                  <a:lnTo>
                    <a:pt x="224344" y="88534"/>
                  </a:lnTo>
                  <a:lnTo>
                    <a:pt x="181309" y="110193"/>
                  </a:lnTo>
                  <a:lnTo>
                    <a:pt x="140423" y="140890"/>
                  </a:lnTo>
                  <a:lnTo>
                    <a:pt x="102717" y="179705"/>
                  </a:lnTo>
                  <a:lnTo>
                    <a:pt x="69227" y="225716"/>
                  </a:lnTo>
                  <a:lnTo>
                    <a:pt x="40985" y="278002"/>
                  </a:lnTo>
                </a:path>
              </a:pathLst>
            </a:custGeom>
            <a:ln w="781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8" name="object 68"/>
            <p:cNvSpPr/>
            <p:nvPr/>
          </p:nvSpPr>
          <p:spPr>
            <a:xfrm>
              <a:off x="2273427" y="942594"/>
              <a:ext cx="325755" cy="304800"/>
            </a:xfrm>
            <a:custGeom>
              <a:avLst/>
              <a:gdLst/>
              <a:ahLst/>
              <a:cxnLst/>
              <a:rect l="l" t="t" r="r" b="b"/>
              <a:pathLst>
                <a:path w="325755" h="304800">
                  <a:moveTo>
                    <a:pt x="29718" y="0"/>
                  </a:moveTo>
                  <a:lnTo>
                    <a:pt x="0" y="55498"/>
                  </a:lnTo>
                  <a:lnTo>
                    <a:pt x="69468" y="90550"/>
                  </a:lnTo>
                  <a:lnTo>
                    <a:pt x="59562" y="67944"/>
                  </a:lnTo>
                  <a:lnTo>
                    <a:pt x="95821" y="72313"/>
                  </a:lnTo>
                  <a:lnTo>
                    <a:pt x="132673" y="85177"/>
                  </a:lnTo>
                  <a:lnTo>
                    <a:pt x="169391" y="105887"/>
                  </a:lnTo>
                  <a:lnTo>
                    <a:pt x="205247" y="133794"/>
                  </a:lnTo>
                  <a:lnTo>
                    <a:pt x="239514" y="168250"/>
                  </a:lnTo>
                  <a:lnTo>
                    <a:pt x="271464" y="208605"/>
                  </a:lnTo>
                  <a:lnTo>
                    <a:pt x="300369" y="254211"/>
                  </a:lnTo>
                  <a:lnTo>
                    <a:pt x="325500" y="304419"/>
                  </a:lnTo>
                  <a:lnTo>
                    <a:pt x="305562" y="259079"/>
                  </a:lnTo>
                  <a:lnTo>
                    <a:pt x="280430" y="208872"/>
                  </a:lnTo>
                  <a:lnTo>
                    <a:pt x="251525" y="163266"/>
                  </a:lnTo>
                  <a:lnTo>
                    <a:pt x="219575" y="122911"/>
                  </a:lnTo>
                  <a:lnTo>
                    <a:pt x="185308" y="88455"/>
                  </a:lnTo>
                  <a:lnTo>
                    <a:pt x="149452" y="60548"/>
                  </a:lnTo>
                  <a:lnTo>
                    <a:pt x="112734" y="39838"/>
                  </a:lnTo>
                  <a:lnTo>
                    <a:pt x="75882" y="26974"/>
                  </a:lnTo>
                  <a:lnTo>
                    <a:pt x="39624" y="22606"/>
                  </a:lnTo>
                  <a:lnTo>
                    <a:pt x="2971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9" name="object 69"/>
            <p:cNvSpPr/>
            <p:nvPr/>
          </p:nvSpPr>
          <p:spPr>
            <a:xfrm>
              <a:off x="2532253" y="1224534"/>
              <a:ext cx="111125" cy="408305"/>
            </a:xfrm>
            <a:custGeom>
              <a:avLst/>
              <a:gdLst/>
              <a:ahLst/>
              <a:cxnLst/>
              <a:rect l="l" t="t" r="r" b="b"/>
              <a:pathLst>
                <a:path w="111125" h="408305">
                  <a:moveTo>
                    <a:pt x="56134" y="0"/>
                  </a:moveTo>
                  <a:lnTo>
                    <a:pt x="73989" y="53943"/>
                  </a:lnTo>
                  <a:lnTo>
                    <a:pt x="85487" y="106620"/>
                  </a:lnTo>
                  <a:lnTo>
                    <a:pt x="90772" y="157108"/>
                  </a:lnTo>
                  <a:lnTo>
                    <a:pt x="89985" y="204489"/>
                  </a:lnTo>
                  <a:lnTo>
                    <a:pt x="83270" y="247842"/>
                  </a:lnTo>
                  <a:lnTo>
                    <a:pt x="70771" y="286248"/>
                  </a:lnTo>
                  <a:lnTo>
                    <a:pt x="28993" y="344539"/>
                  </a:lnTo>
                  <a:lnTo>
                    <a:pt x="0" y="362585"/>
                  </a:lnTo>
                  <a:lnTo>
                    <a:pt x="19938" y="407924"/>
                  </a:lnTo>
                  <a:lnTo>
                    <a:pt x="61222" y="378023"/>
                  </a:lnTo>
                  <a:lnTo>
                    <a:pt x="83261" y="346859"/>
                  </a:lnTo>
                  <a:lnTo>
                    <a:pt x="98947" y="308835"/>
                  </a:lnTo>
                  <a:lnTo>
                    <a:pt x="108217" y="265082"/>
                  </a:lnTo>
                  <a:lnTo>
                    <a:pt x="111008" y="216732"/>
                  </a:lnTo>
                  <a:lnTo>
                    <a:pt x="107258" y="164916"/>
                  </a:lnTo>
                  <a:lnTo>
                    <a:pt x="96904" y="110768"/>
                  </a:lnTo>
                  <a:lnTo>
                    <a:pt x="79884" y="55418"/>
                  </a:lnTo>
                  <a:lnTo>
                    <a:pt x="56134" y="0"/>
                  </a:lnTo>
                  <a:close/>
                </a:path>
              </a:pathLst>
            </a:custGeom>
            <a:solidFill>
              <a:srgbClr val="005A9A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70" name="object 70"/>
            <p:cNvSpPr/>
            <p:nvPr/>
          </p:nvSpPr>
          <p:spPr>
            <a:xfrm>
              <a:off x="2273427" y="942594"/>
              <a:ext cx="369570" cy="690245"/>
            </a:xfrm>
            <a:custGeom>
              <a:avLst/>
              <a:gdLst/>
              <a:ahLst/>
              <a:cxnLst/>
              <a:rect l="l" t="t" r="r" b="b"/>
              <a:pathLst>
                <a:path w="369569" h="690244">
                  <a:moveTo>
                    <a:pt x="325500" y="304419"/>
                  </a:moveTo>
                  <a:lnTo>
                    <a:pt x="300369" y="254211"/>
                  </a:lnTo>
                  <a:lnTo>
                    <a:pt x="271464" y="208605"/>
                  </a:lnTo>
                  <a:lnTo>
                    <a:pt x="239514" y="168250"/>
                  </a:lnTo>
                  <a:lnTo>
                    <a:pt x="205247" y="133794"/>
                  </a:lnTo>
                  <a:lnTo>
                    <a:pt x="169391" y="105887"/>
                  </a:lnTo>
                  <a:lnTo>
                    <a:pt x="132673" y="85177"/>
                  </a:lnTo>
                  <a:lnTo>
                    <a:pt x="95821" y="72313"/>
                  </a:lnTo>
                  <a:lnTo>
                    <a:pt x="59562" y="67944"/>
                  </a:lnTo>
                  <a:lnTo>
                    <a:pt x="69468" y="90550"/>
                  </a:lnTo>
                  <a:lnTo>
                    <a:pt x="0" y="55498"/>
                  </a:lnTo>
                  <a:lnTo>
                    <a:pt x="29718" y="0"/>
                  </a:lnTo>
                  <a:lnTo>
                    <a:pt x="39624" y="22606"/>
                  </a:lnTo>
                  <a:lnTo>
                    <a:pt x="75882" y="26974"/>
                  </a:lnTo>
                  <a:lnTo>
                    <a:pt x="112734" y="39838"/>
                  </a:lnTo>
                  <a:lnTo>
                    <a:pt x="149452" y="60548"/>
                  </a:lnTo>
                  <a:lnTo>
                    <a:pt x="185308" y="88455"/>
                  </a:lnTo>
                  <a:lnTo>
                    <a:pt x="219575" y="122911"/>
                  </a:lnTo>
                  <a:lnTo>
                    <a:pt x="251525" y="163266"/>
                  </a:lnTo>
                  <a:lnTo>
                    <a:pt x="280430" y="208872"/>
                  </a:lnTo>
                  <a:lnTo>
                    <a:pt x="305562" y="259079"/>
                  </a:lnTo>
                  <a:lnTo>
                    <a:pt x="325500" y="304419"/>
                  </a:lnTo>
                  <a:lnTo>
                    <a:pt x="346722" y="360677"/>
                  </a:lnTo>
                  <a:lnTo>
                    <a:pt x="361031" y="416119"/>
                  </a:lnTo>
                  <a:lnTo>
                    <a:pt x="368558" y="469655"/>
                  </a:lnTo>
                  <a:lnTo>
                    <a:pt x="369438" y="520197"/>
                  </a:lnTo>
                  <a:lnTo>
                    <a:pt x="363803" y="566654"/>
                  </a:lnTo>
                  <a:lnTo>
                    <a:pt x="351785" y="607939"/>
                  </a:lnTo>
                  <a:lnTo>
                    <a:pt x="333517" y="642962"/>
                  </a:lnTo>
                  <a:lnTo>
                    <a:pt x="309133" y="670633"/>
                  </a:lnTo>
                  <a:lnTo>
                    <a:pt x="278764" y="689863"/>
                  </a:lnTo>
                  <a:lnTo>
                    <a:pt x="258825" y="644525"/>
                  </a:lnTo>
                  <a:lnTo>
                    <a:pt x="287819" y="626479"/>
                  </a:lnTo>
                  <a:lnTo>
                    <a:pt x="311457" y="600727"/>
                  </a:lnTo>
                  <a:lnTo>
                    <a:pt x="329597" y="568188"/>
                  </a:lnTo>
                  <a:lnTo>
                    <a:pt x="342096" y="529782"/>
                  </a:lnTo>
                  <a:lnTo>
                    <a:pt x="348811" y="486429"/>
                  </a:lnTo>
                  <a:lnTo>
                    <a:pt x="349598" y="439048"/>
                  </a:lnTo>
                  <a:lnTo>
                    <a:pt x="344313" y="388560"/>
                  </a:lnTo>
                  <a:lnTo>
                    <a:pt x="332815" y="335883"/>
                  </a:lnTo>
                  <a:lnTo>
                    <a:pt x="314960" y="281939"/>
                  </a:lnTo>
                </a:path>
              </a:pathLst>
            </a:custGeom>
            <a:ln w="781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71" name="object 71"/>
            <p:cNvSpPr/>
            <p:nvPr/>
          </p:nvSpPr>
          <p:spPr>
            <a:xfrm>
              <a:off x="1230757" y="1080389"/>
              <a:ext cx="66040" cy="440055"/>
            </a:xfrm>
            <a:custGeom>
              <a:avLst/>
              <a:gdLst/>
              <a:ahLst/>
              <a:cxnLst/>
              <a:rect l="l" t="t" r="r" b="b"/>
              <a:pathLst>
                <a:path w="66040" h="440055">
                  <a:moveTo>
                    <a:pt x="49402" y="437514"/>
                  </a:moveTo>
                  <a:lnTo>
                    <a:pt x="16382" y="437514"/>
                  </a:lnTo>
                  <a:lnTo>
                    <a:pt x="16382" y="439546"/>
                  </a:lnTo>
                  <a:lnTo>
                    <a:pt x="49402" y="439546"/>
                  </a:lnTo>
                  <a:lnTo>
                    <a:pt x="49402" y="437514"/>
                  </a:lnTo>
                  <a:close/>
                </a:path>
                <a:path w="66040" h="440055">
                  <a:moveTo>
                    <a:pt x="49402" y="431292"/>
                  </a:moveTo>
                  <a:lnTo>
                    <a:pt x="16382" y="431292"/>
                  </a:lnTo>
                  <a:lnTo>
                    <a:pt x="16382" y="435482"/>
                  </a:lnTo>
                  <a:lnTo>
                    <a:pt x="49402" y="435482"/>
                  </a:lnTo>
                  <a:lnTo>
                    <a:pt x="49402" y="431292"/>
                  </a:lnTo>
                  <a:close/>
                </a:path>
                <a:path w="66040" h="440055">
                  <a:moveTo>
                    <a:pt x="49402" y="33019"/>
                  </a:moveTo>
                  <a:lnTo>
                    <a:pt x="16382" y="33019"/>
                  </a:lnTo>
                  <a:lnTo>
                    <a:pt x="16382" y="429259"/>
                  </a:lnTo>
                  <a:lnTo>
                    <a:pt x="49402" y="429259"/>
                  </a:lnTo>
                  <a:lnTo>
                    <a:pt x="49402" y="33019"/>
                  </a:lnTo>
                  <a:close/>
                </a:path>
                <a:path w="66040" h="440055">
                  <a:moveTo>
                    <a:pt x="32893" y="0"/>
                  </a:moveTo>
                  <a:lnTo>
                    <a:pt x="0" y="33019"/>
                  </a:lnTo>
                  <a:lnTo>
                    <a:pt x="65912" y="33019"/>
                  </a:lnTo>
                  <a:lnTo>
                    <a:pt x="3289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72" name="object 72"/>
            <p:cNvSpPr/>
            <p:nvPr/>
          </p:nvSpPr>
          <p:spPr>
            <a:xfrm>
              <a:off x="1230757" y="1080389"/>
              <a:ext cx="66040" cy="440055"/>
            </a:xfrm>
            <a:custGeom>
              <a:avLst/>
              <a:gdLst/>
              <a:ahLst/>
              <a:cxnLst/>
              <a:rect l="l" t="t" r="r" b="b"/>
              <a:pathLst>
                <a:path w="66040" h="440055">
                  <a:moveTo>
                    <a:pt x="16382" y="439546"/>
                  </a:moveTo>
                  <a:lnTo>
                    <a:pt x="16382" y="437514"/>
                  </a:lnTo>
                  <a:lnTo>
                    <a:pt x="49402" y="437514"/>
                  </a:lnTo>
                  <a:lnTo>
                    <a:pt x="49402" y="439546"/>
                  </a:lnTo>
                  <a:lnTo>
                    <a:pt x="16382" y="439546"/>
                  </a:lnTo>
                  <a:close/>
                </a:path>
                <a:path w="66040" h="440055">
                  <a:moveTo>
                    <a:pt x="16382" y="435482"/>
                  </a:moveTo>
                  <a:lnTo>
                    <a:pt x="16382" y="431292"/>
                  </a:lnTo>
                  <a:lnTo>
                    <a:pt x="49402" y="431292"/>
                  </a:lnTo>
                  <a:lnTo>
                    <a:pt x="49402" y="435482"/>
                  </a:lnTo>
                  <a:lnTo>
                    <a:pt x="16382" y="435482"/>
                  </a:lnTo>
                  <a:close/>
                </a:path>
                <a:path w="66040" h="440055">
                  <a:moveTo>
                    <a:pt x="16382" y="429259"/>
                  </a:moveTo>
                  <a:lnTo>
                    <a:pt x="16382" y="33019"/>
                  </a:lnTo>
                  <a:lnTo>
                    <a:pt x="0" y="33019"/>
                  </a:lnTo>
                  <a:lnTo>
                    <a:pt x="32893" y="0"/>
                  </a:lnTo>
                  <a:lnTo>
                    <a:pt x="65912" y="33019"/>
                  </a:lnTo>
                  <a:lnTo>
                    <a:pt x="49402" y="33019"/>
                  </a:lnTo>
                  <a:lnTo>
                    <a:pt x="49402" y="429259"/>
                  </a:lnTo>
                  <a:lnTo>
                    <a:pt x="16382" y="429259"/>
                  </a:lnTo>
                  <a:close/>
                </a:path>
              </a:pathLst>
            </a:custGeom>
            <a:ln w="781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73" name="object 73"/>
            <p:cNvSpPr/>
            <p:nvPr/>
          </p:nvSpPr>
          <p:spPr>
            <a:xfrm>
              <a:off x="1472438" y="1080389"/>
              <a:ext cx="66040" cy="440055"/>
            </a:xfrm>
            <a:custGeom>
              <a:avLst/>
              <a:gdLst/>
              <a:ahLst/>
              <a:cxnLst/>
              <a:rect l="l" t="t" r="r" b="b"/>
              <a:pathLst>
                <a:path w="66040" h="440055">
                  <a:moveTo>
                    <a:pt x="49402" y="437514"/>
                  </a:moveTo>
                  <a:lnTo>
                    <a:pt x="16509" y="437514"/>
                  </a:lnTo>
                  <a:lnTo>
                    <a:pt x="16509" y="439546"/>
                  </a:lnTo>
                  <a:lnTo>
                    <a:pt x="49402" y="439546"/>
                  </a:lnTo>
                  <a:lnTo>
                    <a:pt x="49402" y="437514"/>
                  </a:lnTo>
                  <a:close/>
                </a:path>
                <a:path w="66040" h="440055">
                  <a:moveTo>
                    <a:pt x="49402" y="431292"/>
                  </a:moveTo>
                  <a:lnTo>
                    <a:pt x="16509" y="431292"/>
                  </a:lnTo>
                  <a:lnTo>
                    <a:pt x="16509" y="435482"/>
                  </a:lnTo>
                  <a:lnTo>
                    <a:pt x="49402" y="435482"/>
                  </a:lnTo>
                  <a:lnTo>
                    <a:pt x="49402" y="431292"/>
                  </a:lnTo>
                  <a:close/>
                </a:path>
                <a:path w="66040" h="440055">
                  <a:moveTo>
                    <a:pt x="49402" y="33019"/>
                  </a:moveTo>
                  <a:lnTo>
                    <a:pt x="16509" y="33019"/>
                  </a:lnTo>
                  <a:lnTo>
                    <a:pt x="16509" y="429259"/>
                  </a:lnTo>
                  <a:lnTo>
                    <a:pt x="49402" y="429259"/>
                  </a:lnTo>
                  <a:lnTo>
                    <a:pt x="49402" y="33019"/>
                  </a:lnTo>
                  <a:close/>
                </a:path>
                <a:path w="66040" h="440055">
                  <a:moveTo>
                    <a:pt x="33019" y="0"/>
                  </a:moveTo>
                  <a:lnTo>
                    <a:pt x="0" y="33019"/>
                  </a:lnTo>
                  <a:lnTo>
                    <a:pt x="65912" y="3301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74" name="object 74"/>
            <p:cNvSpPr/>
            <p:nvPr/>
          </p:nvSpPr>
          <p:spPr>
            <a:xfrm>
              <a:off x="1472438" y="1080389"/>
              <a:ext cx="66040" cy="440055"/>
            </a:xfrm>
            <a:custGeom>
              <a:avLst/>
              <a:gdLst/>
              <a:ahLst/>
              <a:cxnLst/>
              <a:rect l="l" t="t" r="r" b="b"/>
              <a:pathLst>
                <a:path w="66040" h="440055">
                  <a:moveTo>
                    <a:pt x="16509" y="439546"/>
                  </a:moveTo>
                  <a:lnTo>
                    <a:pt x="16509" y="437514"/>
                  </a:lnTo>
                  <a:lnTo>
                    <a:pt x="49402" y="437514"/>
                  </a:lnTo>
                  <a:lnTo>
                    <a:pt x="49402" y="439546"/>
                  </a:lnTo>
                  <a:lnTo>
                    <a:pt x="16509" y="439546"/>
                  </a:lnTo>
                  <a:close/>
                </a:path>
                <a:path w="66040" h="440055">
                  <a:moveTo>
                    <a:pt x="16509" y="435482"/>
                  </a:moveTo>
                  <a:lnTo>
                    <a:pt x="16509" y="431292"/>
                  </a:lnTo>
                  <a:lnTo>
                    <a:pt x="49402" y="431292"/>
                  </a:lnTo>
                  <a:lnTo>
                    <a:pt x="49402" y="435482"/>
                  </a:lnTo>
                  <a:lnTo>
                    <a:pt x="16509" y="435482"/>
                  </a:lnTo>
                  <a:close/>
                </a:path>
                <a:path w="66040" h="440055">
                  <a:moveTo>
                    <a:pt x="16509" y="429259"/>
                  </a:moveTo>
                  <a:lnTo>
                    <a:pt x="16509" y="33019"/>
                  </a:lnTo>
                  <a:lnTo>
                    <a:pt x="0" y="33019"/>
                  </a:lnTo>
                  <a:lnTo>
                    <a:pt x="33019" y="0"/>
                  </a:lnTo>
                  <a:lnTo>
                    <a:pt x="65912" y="33019"/>
                  </a:lnTo>
                  <a:lnTo>
                    <a:pt x="49402" y="33019"/>
                  </a:lnTo>
                  <a:lnTo>
                    <a:pt x="49402" y="429259"/>
                  </a:lnTo>
                  <a:lnTo>
                    <a:pt x="16509" y="429259"/>
                  </a:lnTo>
                  <a:close/>
                </a:path>
              </a:pathLst>
            </a:custGeom>
            <a:ln w="781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75" name="object 75"/>
            <p:cNvSpPr/>
            <p:nvPr/>
          </p:nvSpPr>
          <p:spPr>
            <a:xfrm>
              <a:off x="1140840" y="1124381"/>
              <a:ext cx="506095" cy="285750"/>
            </a:xfrm>
            <a:custGeom>
              <a:avLst/>
              <a:gdLst/>
              <a:ahLst/>
              <a:cxnLst/>
              <a:rect l="l" t="t" r="r" b="b"/>
              <a:pathLst>
                <a:path w="506094" h="285750">
                  <a:moveTo>
                    <a:pt x="505472" y="0"/>
                  </a:moveTo>
                  <a:lnTo>
                    <a:pt x="0" y="0"/>
                  </a:lnTo>
                  <a:lnTo>
                    <a:pt x="0" y="285699"/>
                  </a:lnTo>
                  <a:lnTo>
                    <a:pt x="505472" y="285699"/>
                  </a:lnTo>
                  <a:lnTo>
                    <a:pt x="50547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76" name="object 76"/>
            <p:cNvSpPr/>
            <p:nvPr/>
          </p:nvSpPr>
          <p:spPr>
            <a:xfrm>
              <a:off x="1140840" y="1124381"/>
              <a:ext cx="506095" cy="285750"/>
            </a:xfrm>
            <a:custGeom>
              <a:avLst/>
              <a:gdLst/>
              <a:ahLst/>
              <a:cxnLst/>
              <a:rect l="l" t="t" r="r" b="b"/>
              <a:pathLst>
                <a:path w="506094" h="285750">
                  <a:moveTo>
                    <a:pt x="0" y="285699"/>
                  </a:moveTo>
                  <a:lnTo>
                    <a:pt x="505472" y="285699"/>
                  </a:lnTo>
                  <a:lnTo>
                    <a:pt x="505472" y="0"/>
                  </a:lnTo>
                  <a:lnTo>
                    <a:pt x="0" y="0"/>
                  </a:lnTo>
                  <a:lnTo>
                    <a:pt x="0" y="285699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5025682" y="2803842"/>
            <a:ext cx="1022522" cy="614367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lnSpc>
                <a:spcPct val="150900"/>
              </a:lnSpc>
              <a:spcBef>
                <a:spcPts val="243"/>
              </a:spcBef>
            </a:pPr>
            <a:r>
              <a:rPr sz="1338" b="1" spc="-12" dirty="0">
                <a:solidFill>
                  <a:srgbClr val="FFFFFF"/>
                </a:solidFill>
                <a:latin typeface="Arial"/>
                <a:cs typeface="Arial"/>
              </a:rPr>
              <a:t>Eğitim</a:t>
            </a:r>
            <a:r>
              <a:rPr sz="1338" b="1" spc="-9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-12" dirty="0">
                <a:solidFill>
                  <a:srgbClr val="FFFFFF"/>
                </a:solidFill>
                <a:latin typeface="Arial"/>
                <a:cs typeface="Arial"/>
              </a:rPr>
              <a:t>Planı  Müfredat</a:t>
            </a:r>
            <a:endParaRPr sz="1338">
              <a:latin typeface="Arial"/>
              <a:cs typeface="Arial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3656624" y="2042616"/>
            <a:ext cx="3679224" cy="1212507"/>
            <a:chOff x="659794" y="835944"/>
            <a:chExt cx="1512570" cy="498475"/>
          </a:xfrm>
        </p:grpSpPr>
        <p:sp>
          <p:nvSpPr>
            <p:cNvPr id="79" name="object 79"/>
            <p:cNvSpPr/>
            <p:nvPr/>
          </p:nvSpPr>
          <p:spPr>
            <a:xfrm>
              <a:off x="1380646" y="1038382"/>
              <a:ext cx="73727" cy="13379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0" name="object 80"/>
            <p:cNvSpPr/>
            <p:nvPr/>
          </p:nvSpPr>
          <p:spPr>
            <a:xfrm>
              <a:off x="663702" y="1286002"/>
              <a:ext cx="88265" cy="44450"/>
            </a:xfrm>
            <a:custGeom>
              <a:avLst/>
              <a:gdLst/>
              <a:ahLst/>
              <a:cxnLst/>
              <a:rect l="l" t="t" r="r" b="b"/>
              <a:pathLst>
                <a:path w="88265" h="44450">
                  <a:moveTo>
                    <a:pt x="65938" y="0"/>
                  </a:moveTo>
                  <a:lnTo>
                    <a:pt x="65938" y="11049"/>
                  </a:lnTo>
                  <a:lnTo>
                    <a:pt x="21983" y="11049"/>
                  </a:lnTo>
                  <a:lnTo>
                    <a:pt x="21983" y="0"/>
                  </a:lnTo>
                  <a:lnTo>
                    <a:pt x="0" y="21970"/>
                  </a:lnTo>
                  <a:lnTo>
                    <a:pt x="21983" y="43942"/>
                  </a:lnTo>
                  <a:lnTo>
                    <a:pt x="21983" y="33019"/>
                  </a:lnTo>
                  <a:lnTo>
                    <a:pt x="65938" y="33019"/>
                  </a:lnTo>
                  <a:lnTo>
                    <a:pt x="65938" y="43942"/>
                  </a:lnTo>
                  <a:lnTo>
                    <a:pt x="87909" y="21970"/>
                  </a:lnTo>
                  <a:lnTo>
                    <a:pt x="6593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1" name="object 81"/>
            <p:cNvSpPr/>
            <p:nvPr/>
          </p:nvSpPr>
          <p:spPr>
            <a:xfrm>
              <a:off x="663702" y="1286002"/>
              <a:ext cx="88265" cy="44450"/>
            </a:xfrm>
            <a:custGeom>
              <a:avLst/>
              <a:gdLst/>
              <a:ahLst/>
              <a:cxnLst/>
              <a:rect l="l" t="t" r="r" b="b"/>
              <a:pathLst>
                <a:path w="88265" h="44450">
                  <a:moveTo>
                    <a:pt x="0" y="21970"/>
                  </a:moveTo>
                  <a:lnTo>
                    <a:pt x="21983" y="0"/>
                  </a:lnTo>
                  <a:lnTo>
                    <a:pt x="21983" y="11049"/>
                  </a:lnTo>
                  <a:lnTo>
                    <a:pt x="65938" y="11049"/>
                  </a:lnTo>
                  <a:lnTo>
                    <a:pt x="65938" y="0"/>
                  </a:lnTo>
                  <a:lnTo>
                    <a:pt x="87909" y="21970"/>
                  </a:lnTo>
                  <a:lnTo>
                    <a:pt x="65938" y="43942"/>
                  </a:lnTo>
                  <a:lnTo>
                    <a:pt x="65938" y="33019"/>
                  </a:lnTo>
                  <a:lnTo>
                    <a:pt x="21983" y="33019"/>
                  </a:lnTo>
                  <a:lnTo>
                    <a:pt x="21983" y="43942"/>
                  </a:lnTo>
                  <a:lnTo>
                    <a:pt x="0" y="21970"/>
                  </a:lnTo>
                  <a:close/>
                </a:path>
              </a:pathLst>
            </a:custGeom>
            <a:ln w="781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2" name="object 82"/>
            <p:cNvSpPr/>
            <p:nvPr/>
          </p:nvSpPr>
          <p:spPr>
            <a:xfrm>
              <a:off x="1091565" y="1286002"/>
              <a:ext cx="88265" cy="44450"/>
            </a:xfrm>
            <a:custGeom>
              <a:avLst/>
              <a:gdLst/>
              <a:ahLst/>
              <a:cxnLst/>
              <a:rect l="l" t="t" r="r" b="b"/>
              <a:pathLst>
                <a:path w="88265" h="44450">
                  <a:moveTo>
                    <a:pt x="65912" y="0"/>
                  </a:moveTo>
                  <a:lnTo>
                    <a:pt x="65912" y="11049"/>
                  </a:lnTo>
                  <a:lnTo>
                    <a:pt x="21971" y="11049"/>
                  </a:lnTo>
                  <a:lnTo>
                    <a:pt x="21971" y="0"/>
                  </a:lnTo>
                  <a:lnTo>
                    <a:pt x="0" y="21970"/>
                  </a:lnTo>
                  <a:lnTo>
                    <a:pt x="21971" y="43942"/>
                  </a:lnTo>
                  <a:lnTo>
                    <a:pt x="21971" y="33019"/>
                  </a:lnTo>
                  <a:lnTo>
                    <a:pt x="65912" y="33019"/>
                  </a:lnTo>
                  <a:lnTo>
                    <a:pt x="65912" y="43942"/>
                  </a:lnTo>
                  <a:lnTo>
                    <a:pt x="87883" y="21970"/>
                  </a:lnTo>
                  <a:lnTo>
                    <a:pt x="6591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3" name="object 83"/>
            <p:cNvSpPr/>
            <p:nvPr/>
          </p:nvSpPr>
          <p:spPr>
            <a:xfrm>
              <a:off x="1091565" y="1286002"/>
              <a:ext cx="88265" cy="44450"/>
            </a:xfrm>
            <a:custGeom>
              <a:avLst/>
              <a:gdLst/>
              <a:ahLst/>
              <a:cxnLst/>
              <a:rect l="l" t="t" r="r" b="b"/>
              <a:pathLst>
                <a:path w="88265" h="44450">
                  <a:moveTo>
                    <a:pt x="0" y="21970"/>
                  </a:moveTo>
                  <a:lnTo>
                    <a:pt x="21971" y="0"/>
                  </a:lnTo>
                  <a:lnTo>
                    <a:pt x="21971" y="11049"/>
                  </a:lnTo>
                  <a:lnTo>
                    <a:pt x="65912" y="11049"/>
                  </a:lnTo>
                  <a:lnTo>
                    <a:pt x="65912" y="0"/>
                  </a:lnTo>
                  <a:lnTo>
                    <a:pt x="87883" y="21970"/>
                  </a:lnTo>
                  <a:lnTo>
                    <a:pt x="65912" y="43942"/>
                  </a:lnTo>
                  <a:lnTo>
                    <a:pt x="65912" y="33019"/>
                  </a:lnTo>
                  <a:lnTo>
                    <a:pt x="21971" y="33019"/>
                  </a:lnTo>
                  <a:lnTo>
                    <a:pt x="21971" y="43942"/>
                  </a:lnTo>
                  <a:lnTo>
                    <a:pt x="0" y="21970"/>
                  </a:lnTo>
                  <a:close/>
                </a:path>
              </a:pathLst>
            </a:custGeom>
            <a:ln w="781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4" name="object 84"/>
            <p:cNvSpPr/>
            <p:nvPr/>
          </p:nvSpPr>
          <p:spPr>
            <a:xfrm>
              <a:off x="1650746" y="1286002"/>
              <a:ext cx="88265" cy="44450"/>
            </a:xfrm>
            <a:custGeom>
              <a:avLst/>
              <a:gdLst/>
              <a:ahLst/>
              <a:cxnLst/>
              <a:rect l="l" t="t" r="r" b="b"/>
              <a:pathLst>
                <a:path w="88264" h="44450">
                  <a:moveTo>
                    <a:pt x="65912" y="0"/>
                  </a:moveTo>
                  <a:lnTo>
                    <a:pt x="65912" y="11049"/>
                  </a:lnTo>
                  <a:lnTo>
                    <a:pt x="21970" y="11049"/>
                  </a:lnTo>
                  <a:lnTo>
                    <a:pt x="21970" y="0"/>
                  </a:lnTo>
                  <a:lnTo>
                    <a:pt x="0" y="21970"/>
                  </a:lnTo>
                  <a:lnTo>
                    <a:pt x="21970" y="43942"/>
                  </a:lnTo>
                  <a:lnTo>
                    <a:pt x="21970" y="33019"/>
                  </a:lnTo>
                  <a:lnTo>
                    <a:pt x="65912" y="33019"/>
                  </a:lnTo>
                  <a:lnTo>
                    <a:pt x="65912" y="43942"/>
                  </a:lnTo>
                  <a:lnTo>
                    <a:pt x="87883" y="21970"/>
                  </a:lnTo>
                  <a:lnTo>
                    <a:pt x="6591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5" name="object 85"/>
            <p:cNvSpPr/>
            <p:nvPr/>
          </p:nvSpPr>
          <p:spPr>
            <a:xfrm>
              <a:off x="1650746" y="1286002"/>
              <a:ext cx="88265" cy="44450"/>
            </a:xfrm>
            <a:custGeom>
              <a:avLst/>
              <a:gdLst/>
              <a:ahLst/>
              <a:cxnLst/>
              <a:rect l="l" t="t" r="r" b="b"/>
              <a:pathLst>
                <a:path w="88264" h="44450">
                  <a:moveTo>
                    <a:pt x="0" y="21970"/>
                  </a:moveTo>
                  <a:lnTo>
                    <a:pt x="21970" y="0"/>
                  </a:lnTo>
                  <a:lnTo>
                    <a:pt x="21970" y="11049"/>
                  </a:lnTo>
                  <a:lnTo>
                    <a:pt x="65912" y="11049"/>
                  </a:lnTo>
                  <a:lnTo>
                    <a:pt x="65912" y="0"/>
                  </a:lnTo>
                  <a:lnTo>
                    <a:pt x="87883" y="21970"/>
                  </a:lnTo>
                  <a:lnTo>
                    <a:pt x="65912" y="43942"/>
                  </a:lnTo>
                  <a:lnTo>
                    <a:pt x="65912" y="33019"/>
                  </a:lnTo>
                  <a:lnTo>
                    <a:pt x="21970" y="33019"/>
                  </a:lnTo>
                  <a:lnTo>
                    <a:pt x="21970" y="43942"/>
                  </a:lnTo>
                  <a:lnTo>
                    <a:pt x="0" y="21970"/>
                  </a:lnTo>
                  <a:close/>
                </a:path>
              </a:pathLst>
            </a:custGeom>
            <a:ln w="781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6" name="object 86"/>
            <p:cNvSpPr/>
            <p:nvPr/>
          </p:nvSpPr>
          <p:spPr>
            <a:xfrm>
              <a:off x="2080513" y="1286002"/>
              <a:ext cx="88265" cy="44450"/>
            </a:xfrm>
            <a:custGeom>
              <a:avLst/>
              <a:gdLst/>
              <a:ahLst/>
              <a:cxnLst/>
              <a:rect l="l" t="t" r="r" b="b"/>
              <a:pathLst>
                <a:path w="88264" h="44450">
                  <a:moveTo>
                    <a:pt x="65912" y="0"/>
                  </a:moveTo>
                  <a:lnTo>
                    <a:pt x="65912" y="11049"/>
                  </a:lnTo>
                  <a:lnTo>
                    <a:pt x="21970" y="11049"/>
                  </a:lnTo>
                  <a:lnTo>
                    <a:pt x="21970" y="0"/>
                  </a:lnTo>
                  <a:lnTo>
                    <a:pt x="0" y="21970"/>
                  </a:lnTo>
                  <a:lnTo>
                    <a:pt x="21970" y="43942"/>
                  </a:lnTo>
                  <a:lnTo>
                    <a:pt x="21970" y="33019"/>
                  </a:lnTo>
                  <a:lnTo>
                    <a:pt x="65912" y="33019"/>
                  </a:lnTo>
                  <a:lnTo>
                    <a:pt x="65912" y="43942"/>
                  </a:lnTo>
                  <a:lnTo>
                    <a:pt x="87883" y="21970"/>
                  </a:lnTo>
                  <a:lnTo>
                    <a:pt x="6591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7" name="object 87"/>
            <p:cNvSpPr/>
            <p:nvPr/>
          </p:nvSpPr>
          <p:spPr>
            <a:xfrm>
              <a:off x="2080513" y="1286002"/>
              <a:ext cx="88265" cy="44450"/>
            </a:xfrm>
            <a:custGeom>
              <a:avLst/>
              <a:gdLst/>
              <a:ahLst/>
              <a:cxnLst/>
              <a:rect l="l" t="t" r="r" b="b"/>
              <a:pathLst>
                <a:path w="88264" h="44450">
                  <a:moveTo>
                    <a:pt x="0" y="21970"/>
                  </a:moveTo>
                  <a:lnTo>
                    <a:pt x="21970" y="0"/>
                  </a:lnTo>
                  <a:lnTo>
                    <a:pt x="21970" y="11049"/>
                  </a:lnTo>
                  <a:lnTo>
                    <a:pt x="65912" y="11049"/>
                  </a:lnTo>
                  <a:lnTo>
                    <a:pt x="65912" y="0"/>
                  </a:lnTo>
                  <a:lnTo>
                    <a:pt x="87883" y="21970"/>
                  </a:lnTo>
                  <a:lnTo>
                    <a:pt x="65912" y="43942"/>
                  </a:lnTo>
                  <a:lnTo>
                    <a:pt x="65912" y="33019"/>
                  </a:lnTo>
                  <a:lnTo>
                    <a:pt x="21970" y="33019"/>
                  </a:lnTo>
                  <a:lnTo>
                    <a:pt x="21970" y="43942"/>
                  </a:lnTo>
                  <a:lnTo>
                    <a:pt x="0" y="21970"/>
                  </a:lnTo>
                  <a:close/>
                </a:path>
              </a:pathLst>
            </a:custGeom>
            <a:ln w="781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8" name="object 88"/>
            <p:cNvSpPr/>
            <p:nvPr/>
          </p:nvSpPr>
          <p:spPr>
            <a:xfrm>
              <a:off x="1250218" y="835944"/>
              <a:ext cx="112716" cy="11271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9" name="object 89"/>
            <p:cNvSpPr/>
            <p:nvPr/>
          </p:nvSpPr>
          <p:spPr>
            <a:xfrm>
              <a:off x="1450369" y="836198"/>
              <a:ext cx="112716" cy="11271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91" name="Dikdörtgen: Yuvarlatılmış Köşeler 90">
            <a:extLst>
              <a:ext uri="{FF2B5EF4-FFF2-40B4-BE49-F238E27FC236}">
                <a16:creationId xmlns:a16="http://schemas.microsoft.com/office/drawing/2014/main" id="{0A1166D8-9367-422F-A8E7-CC1DC062928B}"/>
              </a:ext>
            </a:extLst>
          </p:cNvPr>
          <p:cNvSpPr/>
          <p:nvPr/>
        </p:nvSpPr>
        <p:spPr>
          <a:xfrm>
            <a:off x="2267744" y="193046"/>
            <a:ext cx="6552728" cy="7398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PROGRAM (BÖLÜMLER) NE YAPMALI</a:t>
            </a:r>
          </a:p>
        </p:txBody>
      </p:sp>
      <p:pic>
        <p:nvPicPr>
          <p:cNvPr id="92" name="İçerik Yer Tutucusu 4">
            <a:extLst>
              <a:ext uri="{FF2B5EF4-FFF2-40B4-BE49-F238E27FC236}">
                <a16:creationId xmlns:a16="http://schemas.microsoft.com/office/drawing/2014/main" id="{120B202D-1C22-441B-8297-9E9E4C4211B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93" name="Veri Yer Tutucusu 92">
            <a:extLst>
              <a:ext uri="{FF2B5EF4-FFF2-40B4-BE49-F238E27FC236}">
                <a16:creationId xmlns:a16="http://schemas.microsoft.com/office/drawing/2014/main" id="{2AC2EB95-24F8-4839-A276-B2214F09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8917-AE4C-4087-A49C-F39564289A99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9C90A91-C01F-473A-9C3A-1D9BC63D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7864" y="555526"/>
            <a:ext cx="4400548" cy="442973"/>
          </a:xfrm>
          <a:prstGeom prst="rect">
            <a:avLst/>
          </a:prstGeom>
        </p:spPr>
        <p:txBody>
          <a:bodyPr vert="horz" wrap="square" lIns="0" tIns="30892" rIns="0" bIns="0" rtlCol="0" anchor="ctr">
            <a:spAutoFit/>
          </a:bodyPr>
          <a:lstStyle/>
          <a:p>
            <a:pPr marL="30891">
              <a:spcBef>
                <a:spcPts val="243"/>
              </a:spcBef>
            </a:pPr>
            <a:r>
              <a:rPr sz="2676" b="1" spc="-12" dirty="0">
                <a:latin typeface="Carlito"/>
                <a:cs typeface="Carlito"/>
              </a:rPr>
              <a:t>Öğrenme </a:t>
            </a:r>
            <a:r>
              <a:rPr sz="2676" b="1" dirty="0">
                <a:latin typeface="Carlito"/>
                <a:cs typeface="Carlito"/>
              </a:rPr>
              <a:t>Çıktıları Nasıl</a:t>
            </a:r>
            <a:r>
              <a:rPr sz="2676" b="1" spc="-73" dirty="0">
                <a:latin typeface="Carlito"/>
                <a:cs typeface="Carlito"/>
              </a:rPr>
              <a:t> </a:t>
            </a:r>
            <a:r>
              <a:rPr sz="2676" b="1" spc="-24" dirty="0">
                <a:latin typeface="Carlito"/>
                <a:cs typeface="Carlito"/>
              </a:rPr>
              <a:t>Yazılır?</a:t>
            </a:r>
            <a:endParaRPr sz="2676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0694" y="1364421"/>
            <a:ext cx="5619235" cy="3210429"/>
          </a:xfrm>
          <a:prstGeom prst="rect">
            <a:avLst/>
          </a:prstGeom>
        </p:spPr>
        <p:txBody>
          <a:bodyPr vert="horz" wrap="square" lIns="0" tIns="61784" rIns="0" bIns="0" rtlCol="0">
            <a:spAutoFit/>
          </a:bodyPr>
          <a:lstStyle/>
          <a:p>
            <a:pPr marL="285746" marR="47882" indent="-256399">
              <a:lnSpc>
                <a:spcPct val="91300"/>
              </a:lnSpc>
              <a:spcBef>
                <a:spcPts val="486"/>
              </a:spcBef>
              <a:buClr>
                <a:srgbClr val="85DFD0"/>
              </a:buClr>
              <a:buSzPct val="58823"/>
              <a:buFont typeface="Wingdings"/>
              <a:buChar char=""/>
              <a:tabLst>
                <a:tab pos="287291" algn="l"/>
              </a:tabLst>
            </a:pPr>
            <a:r>
              <a:rPr sz="2068" spc="12" dirty="0">
                <a:solidFill>
                  <a:srgbClr val="001F5F"/>
                </a:solidFill>
                <a:latin typeface="Carlito"/>
                <a:cs typeface="Carlito"/>
              </a:rPr>
              <a:t>Öğrenme </a:t>
            </a:r>
            <a:r>
              <a:rPr sz="2068" dirty="0">
                <a:solidFill>
                  <a:srgbClr val="001F5F"/>
                </a:solidFill>
                <a:latin typeface="Carlito"/>
                <a:cs typeface="Carlito"/>
              </a:rPr>
              <a:t>çıktıları </a:t>
            </a:r>
            <a:r>
              <a:rPr sz="2068" dirty="0">
                <a:solidFill>
                  <a:srgbClr val="FF0000"/>
                </a:solidFill>
                <a:latin typeface="Carlito"/>
                <a:cs typeface="Carlito"/>
              </a:rPr>
              <a:t>ölçülebilir (gözlenebilir) </a:t>
            </a:r>
            <a:r>
              <a:rPr sz="2068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68" spc="-12" dirty="0">
                <a:solidFill>
                  <a:srgbClr val="001F5F"/>
                </a:solidFill>
                <a:latin typeface="Carlito"/>
                <a:cs typeface="Carlito"/>
              </a:rPr>
              <a:t>olmalıdır. </a:t>
            </a:r>
            <a:r>
              <a:rPr sz="2068" dirty="0">
                <a:solidFill>
                  <a:srgbClr val="001F5F"/>
                </a:solidFill>
                <a:latin typeface="Carlito"/>
                <a:cs typeface="Carlito"/>
              </a:rPr>
              <a:t>Öğretme-öğrenme etkinliği sonunda  </a:t>
            </a:r>
            <a:r>
              <a:rPr sz="2068" spc="-12" dirty="0">
                <a:solidFill>
                  <a:srgbClr val="001F5F"/>
                </a:solidFill>
                <a:latin typeface="Carlito"/>
                <a:cs typeface="Carlito"/>
              </a:rPr>
              <a:t>kazanılacak </a:t>
            </a:r>
            <a:r>
              <a:rPr sz="2068" dirty="0">
                <a:solidFill>
                  <a:srgbClr val="001F5F"/>
                </a:solidFill>
                <a:latin typeface="Carlito"/>
                <a:cs typeface="Carlito"/>
              </a:rPr>
              <a:t>davranışın ölçülebilir-gözlenebilir </a:t>
            </a:r>
            <a:r>
              <a:rPr sz="2068" spc="12" dirty="0">
                <a:solidFill>
                  <a:srgbClr val="001F5F"/>
                </a:solidFill>
                <a:latin typeface="Carlito"/>
                <a:cs typeface="Carlito"/>
              </a:rPr>
              <a:t>bir  </a:t>
            </a:r>
            <a:r>
              <a:rPr sz="2068" dirty="0">
                <a:solidFill>
                  <a:srgbClr val="001F5F"/>
                </a:solidFill>
                <a:latin typeface="Carlito"/>
                <a:cs typeface="Carlito"/>
              </a:rPr>
              <a:t>fiille </a:t>
            </a:r>
            <a:r>
              <a:rPr sz="2068" spc="-12" dirty="0">
                <a:solidFill>
                  <a:srgbClr val="001F5F"/>
                </a:solidFill>
                <a:latin typeface="Carlito"/>
                <a:cs typeface="Carlito"/>
              </a:rPr>
              <a:t>ifade </a:t>
            </a:r>
            <a:r>
              <a:rPr sz="2068" spc="12" dirty="0">
                <a:solidFill>
                  <a:srgbClr val="001F5F"/>
                </a:solidFill>
                <a:latin typeface="Carlito"/>
                <a:cs typeface="Carlito"/>
              </a:rPr>
              <a:t>edilmesi </a:t>
            </a:r>
            <a:r>
              <a:rPr sz="2068" spc="-24" dirty="0">
                <a:solidFill>
                  <a:srgbClr val="001F5F"/>
                </a:solidFill>
                <a:latin typeface="Carlito"/>
                <a:cs typeface="Carlito"/>
              </a:rPr>
              <a:t>gerekir. </a:t>
            </a:r>
            <a:r>
              <a:rPr sz="2068" dirty="0">
                <a:solidFill>
                  <a:srgbClr val="001F5F"/>
                </a:solidFill>
                <a:latin typeface="Carlito"/>
                <a:cs typeface="Carlito"/>
              </a:rPr>
              <a:t>Aksi halde, davranışın  oluşup oluşmadığını </a:t>
            </a:r>
            <a:r>
              <a:rPr sz="2068" spc="12" dirty="0">
                <a:solidFill>
                  <a:srgbClr val="001F5F"/>
                </a:solidFill>
                <a:latin typeface="Carlito"/>
                <a:cs typeface="Carlito"/>
              </a:rPr>
              <a:t>belirlemek mümkün  </a:t>
            </a:r>
            <a:r>
              <a:rPr sz="2068" spc="-24" dirty="0">
                <a:solidFill>
                  <a:srgbClr val="001F5F"/>
                </a:solidFill>
                <a:latin typeface="Carlito"/>
                <a:cs typeface="Carlito"/>
              </a:rPr>
              <a:t>olmayacaktır.</a:t>
            </a:r>
            <a:endParaRPr sz="2068">
              <a:latin typeface="Carlito"/>
              <a:cs typeface="Carlito"/>
            </a:endParaRPr>
          </a:p>
          <a:p>
            <a:pPr>
              <a:spcBef>
                <a:spcPts val="97"/>
              </a:spcBef>
              <a:buClr>
                <a:srgbClr val="85DFD0"/>
              </a:buClr>
              <a:buFont typeface="Wingdings"/>
              <a:buChar char=""/>
            </a:pPr>
            <a:endParaRPr sz="2432">
              <a:latin typeface="Carlito"/>
              <a:cs typeface="Carlito"/>
            </a:endParaRPr>
          </a:p>
          <a:p>
            <a:pPr marL="586938" lvl="1" indent="-211607">
              <a:buClr>
                <a:srgbClr val="E1D600"/>
              </a:buClr>
              <a:buSzPct val="52941"/>
              <a:buFont typeface="Wingdings"/>
              <a:buChar char=""/>
              <a:tabLst>
                <a:tab pos="586938" algn="l"/>
              </a:tabLst>
            </a:pPr>
            <a:r>
              <a:rPr sz="2068" i="1" spc="-12" dirty="0">
                <a:solidFill>
                  <a:srgbClr val="001F5F"/>
                </a:solidFill>
                <a:latin typeface="Carlito"/>
                <a:cs typeface="Carlito"/>
              </a:rPr>
              <a:t>Yaratıcı </a:t>
            </a:r>
            <a:r>
              <a:rPr sz="2068" i="1" dirty="0">
                <a:solidFill>
                  <a:srgbClr val="001F5F"/>
                </a:solidFill>
                <a:latin typeface="Carlito"/>
                <a:cs typeface="Carlito"/>
              </a:rPr>
              <a:t>düşünme</a:t>
            </a:r>
            <a:r>
              <a:rPr sz="2068" i="1" spc="-24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68" i="1" spc="-24" dirty="0">
                <a:solidFill>
                  <a:srgbClr val="FF0000"/>
                </a:solidFill>
                <a:latin typeface="Carlito"/>
                <a:cs typeface="Carlito"/>
              </a:rPr>
              <a:t>(Yanlış)</a:t>
            </a:r>
            <a:endParaRPr sz="2068">
              <a:latin typeface="Carlito"/>
              <a:cs typeface="Carlito"/>
            </a:endParaRPr>
          </a:p>
          <a:p>
            <a:pPr lvl="1">
              <a:spcBef>
                <a:spcPts val="97"/>
              </a:spcBef>
              <a:buClr>
                <a:srgbClr val="E1D600"/>
              </a:buClr>
              <a:buFont typeface="Wingdings"/>
              <a:buChar char=""/>
            </a:pPr>
            <a:endParaRPr sz="2432">
              <a:latin typeface="Carlito"/>
              <a:cs typeface="Carlito"/>
            </a:endParaRPr>
          </a:p>
          <a:p>
            <a:pPr marL="586938" lvl="1" indent="-211607">
              <a:buClr>
                <a:srgbClr val="E1D600"/>
              </a:buClr>
              <a:buSzPct val="52941"/>
              <a:buFont typeface="Wingdings"/>
              <a:buChar char=""/>
              <a:tabLst>
                <a:tab pos="586938" algn="l"/>
              </a:tabLst>
            </a:pPr>
            <a:r>
              <a:rPr sz="2068" i="1" dirty="0">
                <a:solidFill>
                  <a:srgbClr val="001F5F"/>
                </a:solidFill>
                <a:latin typeface="Carlito"/>
                <a:cs typeface="Carlito"/>
              </a:rPr>
              <a:t>Orijinal bir endüstriyel ürün tasarlama</a:t>
            </a:r>
            <a:r>
              <a:rPr sz="2068" i="1" spc="-61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68" i="1" dirty="0">
                <a:solidFill>
                  <a:srgbClr val="FF0000"/>
                </a:solidFill>
                <a:latin typeface="Carlito"/>
                <a:cs typeface="Carlito"/>
              </a:rPr>
              <a:t>(Doğru)</a:t>
            </a:r>
            <a:endParaRPr sz="2068">
              <a:latin typeface="Carlito"/>
              <a:cs typeface="Carlito"/>
            </a:endParaRP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8133C2B1-DC22-4EF6-9557-F8E43020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29AA-CCEE-48A0-B9A0-2FC5399E843E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160CD99-BF90-446F-B0B2-42C41B4C0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40</a:t>
            </a:fld>
            <a:endParaRPr lang="en-US"/>
          </a:p>
        </p:txBody>
      </p:sp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707285CD-9C0F-4F2A-8C8B-F9F71AB59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147217"/>
              </p:ext>
            </p:extLst>
          </p:nvPr>
        </p:nvGraphicFramePr>
        <p:xfrm>
          <a:off x="2411760" y="1386862"/>
          <a:ext cx="6190736" cy="3154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5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5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178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Kaçınılması Gereken</a:t>
                      </a:r>
                      <a:r>
                        <a:rPr sz="15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Fiiller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3552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Kullanılabilecek</a:t>
                      </a:r>
                      <a:r>
                        <a:rPr sz="15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Fiiller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552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489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b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ilme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0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listeleme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0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487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anlama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0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tanımlama,</a:t>
                      </a:r>
                      <a:r>
                        <a:rPr sz="15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açıklama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0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181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önemini fark</a:t>
                      </a:r>
                      <a:r>
                        <a:rPr sz="15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etme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0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ayırt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etme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0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487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farkında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olma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0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belirtme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0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489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inanma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0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spc="5" dirty="0">
                          <a:latin typeface="Arial"/>
                          <a:cs typeface="Arial"/>
                        </a:rPr>
                        <a:t>savunma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0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178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ilgilenme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0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spc="5" dirty="0">
                          <a:latin typeface="Arial"/>
                          <a:cs typeface="Arial"/>
                        </a:rPr>
                        <a:t>gösterme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0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489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takdir</a:t>
                      </a:r>
                      <a:r>
                        <a:rPr sz="15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etme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0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destekleme</a:t>
                      </a:r>
                    </a:p>
                  </a:txBody>
                  <a:tcPr marL="0" marR="0" marT="370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Unvan 6">
            <a:extLst>
              <a:ext uri="{FF2B5EF4-FFF2-40B4-BE49-F238E27FC236}">
                <a16:creationId xmlns:a16="http://schemas.microsoft.com/office/drawing/2014/main" id="{69390035-8127-4655-8C39-8B3B8182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2400" b="1" dirty="0"/>
              <a:t>Öğrenme Çıktılarının İfadesinde Kullanılabilecek Ve Kaçınılması Gereken Fiiller</a:t>
            </a:r>
          </a:p>
        </p:txBody>
      </p:sp>
      <p:sp>
        <p:nvSpPr>
          <p:cNvPr id="8" name="Veri Yer Tutucusu 7">
            <a:extLst>
              <a:ext uri="{FF2B5EF4-FFF2-40B4-BE49-F238E27FC236}">
                <a16:creationId xmlns:a16="http://schemas.microsoft.com/office/drawing/2014/main" id="{82A41F40-A122-411C-A505-55C1DEA8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8F01-DDC7-461B-AD00-A555125922E0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9AA5A82-CF86-42C7-A49C-CF20591DA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41</a:t>
            </a:fld>
            <a:endParaRPr lang="en-US"/>
          </a:p>
        </p:txBody>
      </p:sp>
      <p:pic>
        <p:nvPicPr>
          <p:cNvPr id="10" name="İçerik Yer Tutucusu 4">
            <a:extLst>
              <a:ext uri="{FF2B5EF4-FFF2-40B4-BE49-F238E27FC236}">
                <a16:creationId xmlns:a16="http://schemas.microsoft.com/office/drawing/2014/main" id="{CDBEEC9E-3262-417F-8EA2-B5ACFBA234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5AF5655-F686-4556-BBF0-E626A028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3DCF-CBD5-4004-99A1-F00EC0E9A71C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F47B913-996B-4D97-AB40-FE301300526F}"/>
              </a:ext>
            </a:extLst>
          </p:cNvPr>
          <p:cNvSpPr txBox="1"/>
          <p:nvPr/>
        </p:nvSpPr>
        <p:spPr>
          <a:xfrm>
            <a:off x="3918497" y="1274459"/>
            <a:ext cx="1400947" cy="3034878"/>
          </a:xfrm>
          <a:prstGeom prst="rect">
            <a:avLst/>
          </a:prstGeom>
        </p:spPr>
        <p:txBody>
          <a:bodyPr vert="horz" wrap="square" lIns="0" tIns="33981" rIns="0" bIns="0" rtlCol="0">
            <a:spAutoFit/>
          </a:bodyPr>
          <a:lstStyle/>
          <a:p>
            <a:pPr marL="335173">
              <a:spcBef>
                <a:spcPts val="268"/>
              </a:spcBef>
            </a:pPr>
            <a:r>
              <a:rPr sz="2068" dirty="0">
                <a:solidFill>
                  <a:srgbClr val="001F5F"/>
                </a:solidFill>
                <a:latin typeface="Carlito"/>
                <a:cs typeface="Carlito"/>
              </a:rPr>
              <a:t>Bilgi</a:t>
            </a:r>
            <a:endParaRPr sz="2068">
              <a:latin typeface="Carlito"/>
              <a:cs typeface="Carlito"/>
            </a:endParaRPr>
          </a:p>
          <a:p>
            <a:pPr marL="63325">
              <a:spcBef>
                <a:spcPts val="49"/>
              </a:spcBef>
            </a:pPr>
            <a:r>
              <a:rPr sz="2068" i="1" dirty="0">
                <a:solidFill>
                  <a:srgbClr val="001F5F"/>
                </a:solidFill>
                <a:latin typeface="Carlito"/>
                <a:cs typeface="Carlito"/>
              </a:rPr>
              <a:t>Knowledge</a:t>
            </a:r>
            <a:endParaRPr sz="2068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946">
              <a:latin typeface="Carlito"/>
              <a:cs typeface="Carlito"/>
            </a:endParaRPr>
          </a:p>
          <a:p>
            <a:pPr>
              <a:spcBef>
                <a:spcPts val="97"/>
              </a:spcBef>
            </a:pPr>
            <a:endParaRPr sz="1459">
              <a:latin typeface="Carlito"/>
              <a:cs typeface="Carlito"/>
            </a:endParaRPr>
          </a:p>
          <a:p>
            <a:pPr marL="202339"/>
            <a:r>
              <a:rPr sz="2068" dirty="0">
                <a:solidFill>
                  <a:srgbClr val="536321"/>
                </a:solidFill>
                <a:latin typeface="Carlito"/>
                <a:cs typeface="Carlito"/>
              </a:rPr>
              <a:t>Beceri</a:t>
            </a:r>
            <a:endParaRPr sz="2068">
              <a:latin typeface="Carlito"/>
              <a:cs typeface="Carlito"/>
            </a:endParaRPr>
          </a:p>
          <a:p>
            <a:pPr marL="310459">
              <a:spcBef>
                <a:spcPts val="462"/>
              </a:spcBef>
            </a:pPr>
            <a:r>
              <a:rPr sz="2068" i="1" spc="12" dirty="0">
                <a:solidFill>
                  <a:srgbClr val="536321"/>
                </a:solidFill>
                <a:latin typeface="Carlito"/>
                <a:cs typeface="Carlito"/>
              </a:rPr>
              <a:t>Skill</a:t>
            </a:r>
            <a:endParaRPr sz="2068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946">
              <a:latin typeface="Carlito"/>
              <a:cs typeface="Carlito"/>
            </a:endParaRPr>
          </a:p>
          <a:p>
            <a:pPr>
              <a:spcBef>
                <a:spcPts val="97"/>
              </a:spcBef>
            </a:pPr>
            <a:endParaRPr sz="1459">
              <a:latin typeface="Carlito"/>
              <a:cs typeface="Carlito"/>
            </a:endParaRPr>
          </a:p>
          <a:p>
            <a:pPr marL="128200">
              <a:lnSpc>
                <a:spcPts val="2296"/>
              </a:lnSpc>
              <a:spcBef>
                <a:spcPts val="12"/>
              </a:spcBef>
            </a:pPr>
            <a:r>
              <a:rPr sz="2068" spc="-12" dirty="0">
                <a:solidFill>
                  <a:srgbClr val="FF66CC"/>
                </a:solidFill>
                <a:latin typeface="Carlito"/>
                <a:cs typeface="Carlito"/>
              </a:rPr>
              <a:t>Yetkinlik</a:t>
            </a:r>
            <a:endParaRPr sz="2068">
              <a:latin typeface="Carlito"/>
              <a:cs typeface="Carlito"/>
            </a:endParaRPr>
          </a:p>
          <a:p>
            <a:pPr marL="30891">
              <a:lnSpc>
                <a:spcPts val="2296"/>
              </a:lnSpc>
            </a:pPr>
            <a:r>
              <a:rPr sz="2068" i="1" dirty="0">
                <a:solidFill>
                  <a:srgbClr val="FF66CC"/>
                </a:solidFill>
                <a:latin typeface="Carlito"/>
                <a:cs typeface="Carlito"/>
              </a:rPr>
              <a:t>Competence</a:t>
            </a:r>
            <a:endParaRPr sz="2068">
              <a:latin typeface="Carlito"/>
              <a:cs typeface="Carlito"/>
            </a:endParaRPr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DA52E99B-D1F4-4910-BC16-4307A0829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46352"/>
              </p:ext>
            </p:extLst>
          </p:nvPr>
        </p:nvGraphicFramePr>
        <p:xfrm>
          <a:off x="3240740" y="1169747"/>
          <a:ext cx="373792" cy="35281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6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6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5363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5">
            <a:extLst>
              <a:ext uri="{FF2B5EF4-FFF2-40B4-BE49-F238E27FC236}">
                <a16:creationId xmlns:a16="http://schemas.microsoft.com/office/drawing/2014/main" id="{A58C18C3-B85B-453A-A674-64530CC4F46E}"/>
              </a:ext>
            </a:extLst>
          </p:cNvPr>
          <p:cNvSpPr txBox="1"/>
          <p:nvPr/>
        </p:nvSpPr>
        <p:spPr>
          <a:xfrm>
            <a:off x="8100024" y="689984"/>
            <a:ext cx="665720" cy="308792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30891">
              <a:spcBef>
                <a:spcPts val="219"/>
              </a:spcBef>
            </a:pPr>
            <a:r>
              <a:rPr sz="1824" b="1" spc="-24" dirty="0">
                <a:solidFill>
                  <a:srgbClr val="FF0000"/>
                </a:solidFill>
                <a:latin typeface="Carlito"/>
                <a:cs typeface="Carlito"/>
              </a:rPr>
              <a:t>Ders</a:t>
            </a:r>
            <a:r>
              <a:rPr sz="1824" b="1" spc="-146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24" b="1" spc="-12" dirty="0">
                <a:solidFill>
                  <a:srgbClr val="FF0000"/>
                </a:solidFill>
                <a:latin typeface="Carlito"/>
                <a:cs typeface="Carlito"/>
              </a:rPr>
              <a:t>C</a:t>
            </a:r>
            <a:endParaRPr sz="1824">
              <a:latin typeface="Carlito"/>
              <a:cs typeface="Carlito"/>
            </a:endParaRP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CD77DB40-58ED-4DA3-8038-8D8499232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404575"/>
              </p:ext>
            </p:extLst>
          </p:nvPr>
        </p:nvGraphicFramePr>
        <p:xfrm>
          <a:off x="6127278" y="1169623"/>
          <a:ext cx="373792" cy="3528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5363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3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EAEE7C1B-E6F6-4C8D-AA8A-47F910E31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314384"/>
              </p:ext>
            </p:extLst>
          </p:nvPr>
        </p:nvGraphicFramePr>
        <p:xfrm>
          <a:off x="7143004" y="1169839"/>
          <a:ext cx="373792" cy="35280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17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1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5363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9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CE9F3FC8-8E11-400F-832B-5C2AED4D3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038286"/>
              </p:ext>
            </p:extLst>
          </p:nvPr>
        </p:nvGraphicFramePr>
        <p:xfrm>
          <a:off x="8105286" y="1169714"/>
          <a:ext cx="373792" cy="3528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829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3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5363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object 9">
            <a:extLst>
              <a:ext uri="{FF2B5EF4-FFF2-40B4-BE49-F238E27FC236}">
                <a16:creationId xmlns:a16="http://schemas.microsoft.com/office/drawing/2014/main" id="{2D1336CF-8D9F-4A98-AEF3-C2B5A63EF8AD}"/>
              </a:ext>
            </a:extLst>
          </p:cNvPr>
          <p:cNvGrpSpPr/>
          <p:nvPr/>
        </p:nvGrpSpPr>
        <p:grpSpPr>
          <a:xfrm>
            <a:off x="2411760" y="56700"/>
            <a:ext cx="6542903" cy="4984407"/>
            <a:chOff x="50870" y="3048"/>
            <a:chExt cx="2689860" cy="2049145"/>
          </a:xfrm>
        </p:grpSpPr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D37F228E-1282-4E5D-B110-E731B55D5C49}"/>
                </a:ext>
              </a:extLst>
            </p:cNvPr>
            <p:cNvSpPr/>
            <p:nvPr/>
          </p:nvSpPr>
          <p:spPr>
            <a:xfrm>
              <a:off x="55245" y="2046859"/>
              <a:ext cx="2680970" cy="635"/>
            </a:xfrm>
            <a:custGeom>
              <a:avLst/>
              <a:gdLst/>
              <a:ahLst/>
              <a:cxnLst/>
              <a:rect l="l" t="t" r="r" b="b"/>
              <a:pathLst>
                <a:path w="2680970" h="635">
                  <a:moveTo>
                    <a:pt x="0" y="0"/>
                  </a:moveTo>
                  <a:lnTo>
                    <a:pt x="2680589" y="508"/>
                  </a:lnTo>
                </a:path>
              </a:pathLst>
            </a:custGeom>
            <a:ln w="8749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7CE1A308-8E8B-431A-999C-2D9851CC756D}"/>
                </a:ext>
              </a:extLst>
            </p:cNvPr>
            <p:cNvSpPr/>
            <p:nvPr/>
          </p:nvSpPr>
          <p:spPr>
            <a:xfrm>
              <a:off x="827532" y="3048"/>
              <a:ext cx="1214627" cy="2758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5" name="object 12">
            <a:extLst>
              <a:ext uri="{FF2B5EF4-FFF2-40B4-BE49-F238E27FC236}">
                <a16:creationId xmlns:a16="http://schemas.microsoft.com/office/drawing/2014/main" id="{5FF1FFB1-261E-4A19-89E7-E84A659CBF00}"/>
              </a:ext>
            </a:extLst>
          </p:cNvPr>
          <p:cNvSpPr txBox="1"/>
          <p:nvPr/>
        </p:nvSpPr>
        <p:spPr>
          <a:xfrm>
            <a:off x="4464357" y="97787"/>
            <a:ext cx="3201945" cy="907712"/>
          </a:xfrm>
          <a:prstGeom prst="rect">
            <a:avLst/>
          </a:prstGeom>
        </p:spPr>
        <p:txBody>
          <a:bodyPr vert="horz" wrap="square" lIns="0" tIns="40159" rIns="0" bIns="0" rtlCol="0">
            <a:spAutoFit/>
          </a:bodyPr>
          <a:lstStyle/>
          <a:p>
            <a:pPr marL="30891">
              <a:spcBef>
                <a:spcPts val="316"/>
              </a:spcBef>
            </a:pPr>
            <a:r>
              <a:rPr sz="2311" b="1" spc="36" dirty="0">
                <a:latin typeface="+mj-lt"/>
                <a:cs typeface="Carlito"/>
              </a:rPr>
              <a:t>ÖĞRENİM </a:t>
            </a:r>
            <a:r>
              <a:rPr sz="2311" b="1" spc="24" dirty="0">
                <a:latin typeface="+mj-lt"/>
                <a:cs typeface="Carlito"/>
              </a:rPr>
              <a:t>ÇIKTILARI</a:t>
            </a:r>
            <a:endParaRPr sz="2311" dirty="0">
              <a:latin typeface="+mj-lt"/>
              <a:cs typeface="Carlito"/>
            </a:endParaRPr>
          </a:p>
          <a:p>
            <a:pPr marL="1532217">
              <a:spcBef>
                <a:spcPts val="1800"/>
              </a:spcBef>
              <a:tabLst>
                <a:tab pos="2557815" algn="l"/>
              </a:tabLst>
            </a:pPr>
            <a:r>
              <a:rPr sz="1824" b="1" spc="-24" dirty="0">
                <a:solidFill>
                  <a:srgbClr val="FF0000"/>
                </a:solidFill>
                <a:latin typeface="Carlito"/>
                <a:cs typeface="Carlito"/>
              </a:rPr>
              <a:t>Ders</a:t>
            </a:r>
            <a:r>
              <a:rPr sz="1824" b="1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24" b="1" spc="-12" dirty="0">
                <a:solidFill>
                  <a:srgbClr val="FF0000"/>
                </a:solidFill>
                <a:latin typeface="Carlito"/>
                <a:cs typeface="Carlito"/>
              </a:rPr>
              <a:t>A	</a:t>
            </a:r>
            <a:r>
              <a:rPr sz="1824" b="1" spc="-24" dirty="0">
                <a:solidFill>
                  <a:srgbClr val="FF0000"/>
                </a:solidFill>
                <a:latin typeface="Carlito"/>
                <a:cs typeface="Carlito"/>
              </a:rPr>
              <a:t>Ders</a:t>
            </a:r>
            <a:r>
              <a:rPr sz="1824" b="1" spc="-134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24" b="1" spc="-12" dirty="0">
                <a:solidFill>
                  <a:srgbClr val="FF0000"/>
                </a:solidFill>
                <a:latin typeface="Carlito"/>
                <a:cs typeface="Carlito"/>
              </a:rPr>
              <a:t>B</a:t>
            </a:r>
            <a:endParaRPr sz="1824" dirty="0">
              <a:latin typeface="Carlito"/>
              <a:cs typeface="Carlito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A39FCCF9-6972-4A10-A971-C81815AB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42</a:t>
            </a:fld>
            <a:endParaRPr lang="en-US"/>
          </a:p>
        </p:txBody>
      </p:sp>
      <p:pic>
        <p:nvPicPr>
          <p:cNvPr id="17" name="İçerik Yer Tutucusu 4">
            <a:extLst>
              <a:ext uri="{FF2B5EF4-FFF2-40B4-BE49-F238E27FC236}">
                <a16:creationId xmlns:a16="http://schemas.microsoft.com/office/drawing/2014/main" id="{95E2C00C-878E-439C-9286-A73E20835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06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0771B0-F9FB-4F08-A39A-5F309CF4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/>
              <a:t>PROGRAMLA  İLGİLİ BİLGİLERİN TAMAMLANMASI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2516F-F89D-412B-A1D0-C724A78D7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0" y="1200151"/>
            <a:ext cx="5554960" cy="5726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/>
              <a:t>TYYÇ - Program Yeterlilikleri İlişkisi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DBB090DB-7B7D-4D3D-B3F4-EAAEF833B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D5B797F-C5E6-4899-94C8-F7D0BA1BD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613" y="1990134"/>
            <a:ext cx="5871208" cy="2925132"/>
          </a:xfrm>
          <a:prstGeom prst="rect">
            <a:avLst/>
          </a:prstGeom>
        </p:spPr>
      </p:pic>
      <p:pic>
        <p:nvPicPr>
          <p:cNvPr id="7" name="Grafik 6" descr="Ok: Saat yönünün tersine eğri">
            <a:extLst>
              <a:ext uri="{FF2B5EF4-FFF2-40B4-BE49-F238E27FC236}">
                <a16:creationId xmlns:a16="http://schemas.microsoft.com/office/drawing/2014/main" id="{10DDF697-6F9F-4D6E-9B5B-37BE03702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334834">
            <a:off x="5452121" y="3116004"/>
            <a:ext cx="914400" cy="914400"/>
          </a:xfrm>
          <a:prstGeom prst="rect">
            <a:avLst/>
          </a:prstGeom>
        </p:spPr>
      </p:pic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CF6C8208-295F-43F1-9B91-71FC35C6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96F2-BEF8-4D99-A051-90E0DECE6B43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EF745C1C-3293-471B-9874-27900BCF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4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0771B0-F9FB-4F08-A39A-5F309CF4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/>
              <a:t>PROGRAMLA  İLGİLİ BİLGİLERİN TAMAMLANMASI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DBB090DB-7B7D-4D3D-B3F4-EAAEF833B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D631B5E-DAE7-45FE-A182-2179AB4A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40" y="915566"/>
            <a:ext cx="5753860" cy="4021955"/>
          </a:xfrm>
          <a:prstGeom prst="rect">
            <a:avLst/>
          </a:prstGeo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13E2C93-E816-458D-BF34-56EA4D57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7816-4ACF-4730-ADCE-2D63766812BC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61EEE7C-4E83-4402-BCBB-36E1F778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029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0771B0-F9FB-4F08-A39A-5F309CF4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/>
              <a:t>PROGRAMLA  İLGİLİ BİLGİLERİN TAMAMLANMASI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DBB090DB-7B7D-4D3D-B3F4-EAAEF833B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E3F4405-6495-496E-80DC-AA06923A3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848739"/>
            <a:ext cx="5688632" cy="4088781"/>
          </a:xfrm>
          <a:prstGeom prst="rect">
            <a:avLst/>
          </a:prstGeo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B94B006-F4E2-4D97-929F-4640110B6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03D49-0614-43DF-9688-D2A23637A0F9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C99983-D818-499C-B1C9-E0002194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31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0771B0-F9FB-4F08-A39A-5F309CF4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/>
              <a:t>PROGRAMLA  İLGİLİ BİLGİLERİN TAMAMLANMASI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DBB090DB-7B7D-4D3D-B3F4-EAAEF833B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A8681B4-47C8-4502-8569-E4F38C0C9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915566"/>
            <a:ext cx="5976664" cy="3960440"/>
          </a:xfrm>
          <a:prstGeom prst="rect">
            <a:avLst/>
          </a:prstGeom>
        </p:spPr>
      </p:pic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BFC8BD2-7D3E-4DA2-AD1F-5D8DF0AF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8C6C-FDA5-4E8F-9FF6-D1E3E0382CC3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17D0327-8295-4FAB-B15E-21AC5683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312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0771B0-F9FB-4F08-A39A-5F309CF4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/>
              <a:t>PROGRAMLA  İLGİLİ BİLGİLERİN TAMAMLANMASI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DBB090DB-7B7D-4D3D-B3F4-EAAEF833B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9" name="Ok: Beşgen 8">
            <a:extLst>
              <a:ext uri="{FF2B5EF4-FFF2-40B4-BE49-F238E27FC236}">
                <a16:creationId xmlns:a16="http://schemas.microsoft.com/office/drawing/2014/main" id="{15EB6170-DDB1-4609-B39F-81A72E4A233D}"/>
              </a:ext>
            </a:extLst>
          </p:cNvPr>
          <p:cNvSpPr/>
          <p:nvPr/>
        </p:nvSpPr>
        <p:spPr>
          <a:xfrm>
            <a:off x="88892" y="915566"/>
            <a:ext cx="2826924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1400" b="1" dirty="0"/>
              <a:t>Kayseri Üniversitesi Ders Bilgi Paketinin eksiksiz tamamlanması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F1D71F7-B770-42F2-88E8-9C302F8FB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760" y="915566"/>
            <a:ext cx="2531360" cy="4104456"/>
          </a:xfrm>
          <a:prstGeom prst="rect">
            <a:avLst/>
          </a:prstGeom>
        </p:spPr>
      </p:pic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E7076BA6-3EDD-49A3-90C3-86B6EF6D4F0D}"/>
              </a:ext>
            </a:extLst>
          </p:cNvPr>
          <p:cNvSpPr/>
          <p:nvPr/>
        </p:nvSpPr>
        <p:spPr>
          <a:xfrm>
            <a:off x="2987824" y="2355726"/>
            <a:ext cx="2808312" cy="43204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Kaydırma: Yatay 6">
            <a:extLst>
              <a:ext uri="{FF2B5EF4-FFF2-40B4-BE49-F238E27FC236}">
                <a16:creationId xmlns:a16="http://schemas.microsoft.com/office/drawing/2014/main" id="{A2D1EBC4-8178-4DE3-944E-D0B858D12C2B}"/>
              </a:ext>
            </a:extLst>
          </p:cNvPr>
          <p:cNvSpPr/>
          <p:nvPr/>
        </p:nvSpPr>
        <p:spPr>
          <a:xfrm>
            <a:off x="6012160" y="1419622"/>
            <a:ext cx="2736304" cy="151216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PROGRAM YETERLİLİKLERİ NASIL HAZIRLANACAK</a:t>
            </a: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EE002F14-3BE8-4DCB-9283-919C375A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C680-26C4-4ED3-B853-2A106AFC55DC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02D13098-01A6-42A6-94E7-4773B17C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D5EAFA3-4E64-4406-AB1B-E11364F40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05979"/>
            <a:ext cx="6624736" cy="857250"/>
          </a:xfrm>
        </p:spPr>
        <p:txBody>
          <a:bodyPr>
            <a:noAutofit/>
          </a:bodyPr>
          <a:lstStyle/>
          <a:p>
            <a:r>
              <a:rPr lang="tr-TR" sz="3200" b="1" dirty="0"/>
              <a:t>Program Çıktısı </a:t>
            </a:r>
            <a:r>
              <a:rPr lang="tr-TR" sz="3200" b="1" dirty="0" err="1"/>
              <a:t>Matriksini</a:t>
            </a:r>
            <a:r>
              <a:rPr lang="tr-TR" sz="3200" b="1" dirty="0"/>
              <a:t> Oluşturmak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C504FD-2436-41E1-A91E-A30E365C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151F-CA47-4719-91F1-FC2D598680F3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06DCE703-7E7C-43D3-A706-879355D19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27145"/>
              </p:ext>
            </p:extLst>
          </p:nvPr>
        </p:nvGraphicFramePr>
        <p:xfrm>
          <a:off x="2613461" y="1633412"/>
          <a:ext cx="6073339" cy="22344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1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93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3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21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46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-1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PÇ.1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9347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-1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Ç</a:t>
                      </a:r>
                      <a:r>
                        <a:rPr sz="10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9347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-1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PÇ.3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9347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-1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Ç</a:t>
                      </a:r>
                      <a:r>
                        <a:rPr sz="10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9347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-1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Ç</a:t>
                      </a:r>
                      <a:r>
                        <a:rPr sz="10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9347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-1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Ç</a:t>
                      </a:r>
                      <a:r>
                        <a:rPr sz="10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9347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-1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Ç</a:t>
                      </a:r>
                      <a:r>
                        <a:rPr sz="10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9347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-1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Ç</a:t>
                      </a:r>
                      <a:r>
                        <a:rPr sz="10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9347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98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Ders 1- ÖÇ.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981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R="9207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dirty="0">
                          <a:latin typeface="Georgia"/>
                          <a:cs typeface="Georgia"/>
                        </a:rPr>
                        <a:t>x</a:t>
                      </a:r>
                    </a:p>
                  </a:txBody>
                  <a:tcPr marL="0" marR="0" marT="2471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dirty="0">
                          <a:latin typeface="Georgia"/>
                          <a:cs typeface="Georgia"/>
                        </a:rPr>
                        <a:t>x</a:t>
                      </a:r>
                      <a:endParaRPr sz="1300">
                        <a:latin typeface="Georgia"/>
                        <a:cs typeface="Georgia"/>
                      </a:endParaRPr>
                    </a:p>
                  </a:txBody>
                  <a:tcPr marL="0" marR="0" marT="2471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dirty="0">
                          <a:latin typeface="Georgia"/>
                          <a:cs typeface="Georgia"/>
                        </a:rPr>
                        <a:t>x</a:t>
                      </a:r>
                      <a:endParaRPr sz="1300">
                        <a:latin typeface="Georgia"/>
                        <a:cs typeface="Georgia"/>
                      </a:endParaRPr>
                    </a:p>
                  </a:txBody>
                  <a:tcPr marL="0" marR="0" marT="2471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95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Ders 1- ÖÇ.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2436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R="9207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dirty="0">
                          <a:latin typeface="Georgia"/>
                          <a:cs typeface="Georgia"/>
                        </a:rPr>
                        <a:t>x</a:t>
                      </a:r>
                      <a:endParaRPr sz="1300">
                        <a:latin typeface="Georgia"/>
                        <a:cs typeface="Georgia"/>
                      </a:endParaRPr>
                    </a:p>
                  </a:txBody>
                  <a:tcPr marL="0" marR="0" marT="2471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dirty="0">
                          <a:latin typeface="Georgia"/>
                          <a:cs typeface="Georgia"/>
                        </a:rPr>
                        <a:t>x</a:t>
                      </a:r>
                      <a:endParaRPr sz="1300">
                        <a:latin typeface="Georgia"/>
                        <a:cs typeface="Georgia"/>
                      </a:endParaRPr>
                    </a:p>
                  </a:txBody>
                  <a:tcPr marL="0" marR="0" marT="2471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dirty="0">
                          <a:latin typeface="Georgia"/>
                          <a:cs typeface="Georgia"/>
                        </a:rPr>
                        <a:t>x</a:t>
                      </a:r>
                      <a:endParaRPr sz="1300">
                        <a:latin typeface="Georgia"/>
                        <a:cs typeface="Georgia"/>
                      </a:endParaRPr>
                    </a:p>
                  </a:txBody>
                  <a:tcPr marL="0" marR="0" marT="2471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95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Ders 1- ÖÇ.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2436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dirty="0">
                          <a:latin typeface="Georgia"/>
                          <a:cs typeface="Georgia"/>
                        </a:rPr>
                        <a:t>x</a:t>
                      </a:r>
                      <a:endParaRPr sz="1300">
                        <a:latin typeface="Georgia"/>
                        <a:cs typeface="Georgia"/>
                      </a:endParaRPr>
                    </a:p>
                  </a:txBody>
                  <a:tcPr marL="0" marR="0" marT="23169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273100C-D501-4AF7-ABDC-346A01ED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48</a:t>
            </a:fld>
            <a:endParaRPr lang="en-US"/>
          </a:p>
        </p:txBody>
      </p:sp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1A24EFC3-FCA9-4255-9BEA-2A72070FEE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487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6397BA0-72E1-4839-8E56-84C7B877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C6B7F1-E860-409F-89DC-3C5BF263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3C15-7521-4470-82C0-23EC28821A76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083A4BA-5184-4927-85A8-D6B290D77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75716"/>
            <a:ext cx="6624736" cy="4700290"/>
          </a:xfrm>
          <a:prstGeom prst="rect">
            <a:avLst/>
          </a:prstGeom>
        </p:spPr>
      </p:pic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2220727-8698-4CA1-9A41-7A85A938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49</a:t>
            </a:fld>
            <a:endParaRPr lang="en-US"/>
          </a:p>
        </p:txBody>
      </p:sp>
      <p:pic>
        <p:nvPicPr>
          <p:cNvPr id="9" name="İçerik Yer Tutucusu 4">
            <a:extLst>
              <a:ext uri="{FF2B5EF4-FFF2-40B4-BE49-F238E27FC236}">
                <a16:creationId xmlns:a16="http://schemas.microsoft.com/office/drawing/2014/main" id="{20967E95-DEBF-4CB3-BFA5-57C20AEAC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19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0967" y="363915"/>
            <a:ext cx="6018588" cy="472998"/>
          </a:xfrm>
          <a:prstGeom prst="rect">
            <a:avLst/>
          </a:prstGeom>
        </p:spPr>
        <p:txBody>
          <a:bodyPr vert="horz" wrap="square" lIns="0" tIns="41704" rIns="0" bIns="0" rtlCol="0" anchor="ctr">
            <a:spAutoFit/>
          </a:bodyPr>
          <a:lstStyle/>
          <a:p>
            <a:pPr marL="30891">
              <a:spcBef>
                <a:spcPts val="328"/>
              </a:spcBef>
            </a:pPr>
            <a:r>
              <a:rPr lang="tr-TR" sz="2800" b="1" spc="36" dirty="0"/>
              <a:t>HER </a:t>
            </a:r>
            <a:r>
              <a:rPr lang="tr-TR" sz="2800" b="1" spc="12" dirty="0"/>
              <a:t>BİR DERS İÇİN</a:t>
            </a:r>
            <a:r>
              <a:rPr lang="tr-TR" sz="2800" b="1" dirty="0"/>
              <a:t> </a:t>
            </a:r>
            <a:r>
              <a:rPr lang="tr-TR" sz="2800" b="1" spc="12" dirty="0"/>
              <a:t>YAPILACAKLAR</a:t>
            </a:r>
            <a:endParaRPr lang="tr-TR" sz="28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2552721" y="1317378"/>
            <a:ext cx="5735080" cy="1361783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37864" indent="-208517">
              <a:spcBef>
                <a:spcPts val="900"/>
              </a:spcBef>
              <a:buClr>
                <a:srgbClr val="0AD0D9"/>
              </a:buClr>
              <a:buSzPct val="94736"/>
              <a:buFont typeface="Arial"/>
              <a:buChar char=""/>
              <a:tabLst>
                <a:tab pos="239409" algn="l"/>
              </a:tabLst>
            </a:pPr>
            <a:r>
              <a:rPr sz="2311" b="1" spc="61" dirty="0">
                <a:latin typeface="Arial"/>
                <a:cs typeface="Arial"/>
              </a:rPr>
              <a:t>Dersin </a:t>
            </a:r>
            <a:r>
              <a:rPr sz="2311" b="1" spc="24" dirty="0">
                <a:latin typeface="Arial"/>
                <a:cs typeface="Arial"/>
              </a:rPr>
              <a:t>Amacı </a:t>
            </a:r>
            <a:r>
              <a:rPr sz="2311" b="1" spc="61" dirty="0">
                <a:latin typeface="Times New Roman"/>
                <a:cs typeface="Times New Roman"/>
              </a:rPr>
              <a:t>-</a:t>
            </a:r>
            <a:r>
              <a:rPr sz="2311" b="1" spc="-292" dirty="0">
                <a:latin typeface="Times New Roman"/>
                <a:cs typeface="Times New Roman"/>
              </a:rPr>
              <a:t> </a:t>
            </a:r>
            <a:r>
              <a:rPr sz="2311" b="1" spc="61" dirty="0">
                <a:solidFill>
                  <a:srgbClr val="006FC0"/>
                </a:solidFill>
                <a:latin typeface="Arial"/>
                <a:cs typeface="Arial"/>
              </a:rPr>
              <a:t>Öğreten</a:t>
            </a:r>
            <a:endParaRPr sz="2311" dirty="0">
              <a:latin typeface="Arial"/>
              <a:cs typeface="Arial"/>
            </a:endParaRPr>
          </a:p>
          <a:p>
            <a:pPr marL="237864" indent="-208517">
              <a:spcBef>
                <a:spcPts val="669"/>
              </a:spcBef>
              <a:buClr>
                <a:srgbClr val="0AD0D9"/>
              </a:buClr>
              <a:buSzPct val="94736"/>
              <a:buFont typeface="Arial"/>
              <a:buChar char=""/>
              <a:tabLst>
                <a:tab pos="239409" algn="l"/>
              </a:tabLst>
            </a:pPr>
            <a:r>
              <a:rPr sz="2311" b="1" spc="170" dirty="0">
                <a:latin typeface="Times New Roman"/>
                <a:cs typeface="Times New Roman"/>
              </a:rPr>
              <a:t>Dersin </a:t>
            </a:r>
            <a:r>
              <a:rPr sz="2311" b="1" spc="182" dirty="0">
                <a:latin typeface="Times New Roman"/>
                <a:cs typeface="Times New Roman"/>
              </a:rPr>
              <a:t>hedefleri </a:t>
            </a:r>
            <a:r>
              <a:rPr sz="2311" b="1" spc="61" dirty="0">
                <a:latin typeface="Times New Roman"/>
                <a:cs typeface="Times New Roman"/>
              </a:rPr>
              <a:t>-</a:t>
            </a:r>
            <a:r>
              <a:rPr sz="2311" b="1" spc="-328" dirty="0">
                <a:latin typeface="Times New Roman"/>
                <a:cs typeface="Times New Roman"/>
              </a:rPr>
              <a:t> </a:t>
            </a:r>
            <a:r>
              <a:rPr sz="2311" b="1" spc="61" dirty="0">
                <a:solidFill>
                  <a:srgbClr val="006FC0"/>
                </a:solidFill>
                <a:latin typeface="Arial"/>
                <a:cs typeface="Arial"/>
              </a:rPr>
              <a:t>Öğreten</a:t>
            </a:r>
            <a:endParaRPr sz="2311" dirty="0">
              <a:latin typeface="Arial"/>
              <a:cs typeface="Arial"/>
            </a:endParaRPr>
          </a:p>
          <a:p>
            <a:pPr marL="312004" indent="-282657">
              <a:spcBef>
                <a:spcPts val="705"/>
              </a:spcBef>
              <a:buClr>
                <a:srgbClr val="0AD0D9"/>
              </a:buClr>
              <a:buSzPct val="94736"/>
              <a:buFont typeface="Arial"/>
              <a:buChar char=""/>
              <a:tabLst>
                <a:tab pos="313549" algn="l"/>
              </a:tabLst>
            </a:pPr>
            <a:r>
              <a:rPr sz="2311" b="1" spc="36" dirty="0">
                <a:latin typeface="Arial"/>
                <a:cs typeface="Arial"/>
              </a:rPr>
              <a:t>Ders </a:t>
            </a:r>
            <a:r>
              <a:rPr sz="2311" b="1" spc="97" dirty="0">
                <a:latin typeface="Arial"/>
                <a:cs typeface="Arial"/>
              </a:rPr>
              <a:t>çıktıları (kazanımları)</a:t>
            </a:r>
            <a:r>
              <a:rPr sz="2311" b="1" spc="-353" dirty="0">
                <a:latin typeface="Arial"/>
                <a:cs typeface="Arial"/>
              </a:rPr>
              <a:t> </a:t>
            </a:r>
            <a:r>
              <a:rPr sz="2311" b="1" spc="-97" dirty="0">
                <a:latin typeface="Arial"/>
                <a:cs typeface="Arial"/>
              </a:rPr>
              <a:t>– </a:t>
            </a:r>
            <a:r>
              <a:rPr sz="2311" b="1" spc="12" dirty="0">
                <a:solidFill>
                  <a:srgbClr val="006FC0"/>
                </a:solidFill>
                <a:latin typeface="Arial"/>
                <a:cs typeface="Arial"/>
              </a:rPr>
              <a:t>Öğrenci</a:t>
            </a:r>
            <a:endParaRPr sz="231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2720" y="2634296"/>
            <a:ext cx="2514600" cy="91640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37864" indent="-208517">
              <a:spcBef>
                <a:spcPts val="900"/>
              </a:spcBef>
              <a:buClr>
                <a:srgbClr val="0AD0D9"/>
              </a:buClr>
              <a:buSzPct val="94736"/>
              <a:buFont typeface="Arial"/>
              <a:buChar char=""/>
              <a:tabLst>
                <a:tab pos="239409" algn="l"/>
              </a:tabLst>
            </a:pPr>
            <a:r>
              <a:rPr sz="2311" b="1" spc="36" dirty="0">
                <a:latin typeface="Arial"/>
                <a:cs typeface="Arial"/>
              </a:rPr>
              <a:t>Öğrenci </a:t>
            </a:r>
            <a:r>
              <a:rPr sz="2311" b="1" spc="-24" dirty="0">
                <a:latin typeface="Arial"/>
                <a:cs typeface="Arial"/>
              </a:rPr>
              <a:t>iş</a:t>
            </a:r>
            <a:r>
              <a:rPr sz="2311" b="1" spc="-365" dirty="0">
                <a:latin typeface="Arial"/>
                <a:cs typeface="Arial"/>
              </a:rPr>
              <a:t> </a:t>
            </a:r>
            <a:r>
              <a:rPr sz="2311" b="1" spc="-12" dirty="0">
                <a:latin typeface="Arial"/>
                <a:cs typeface="Arial"/>
              </a:rPr>
              <a:t>yükü</a:t>
            </a:r>
            <a:endParaRPr sz="2311">
              <a:latin typeface="Arial"/>
              <a:cs typeface="Arial"/>
            </a:endParaRPr>
          </a:p>
          <a:p>
            <a:pPr marL="237864" indent="-208517">
              <a:spcBef>
                <a:spcPts val="669"/>
              </a:spcBef>
              <a:buClr>
                <a:srgbClr val="0AD0D9"/>
              </a:buClr>
              <a:buSzPct val="94736"/>
              <a:buFont typeface="Arial"/>
              <a:buChar char=""/>
              <a:tabLst>
                <a:tab pos="239409" algn="l"/>
              </a:tabLst>
            </a:pPr>
            <a:r>
              <a:rPr sz="2311" b="1" spc="-61" dirty="0">
                <a:latin typeface="Times New Roman"/>
                <a:cs typeface="Times New Roman"/>
              </a:rPr>
              <a:t>AKTS</a:t>
            </a:r>
            <a:r>
              <a:rPr sz="2311" b="1" spc="-36" dirty="0">
                <a:latin typeface="Times New Roman"/>
                <a:cs typeface="Times New Roman"/>
              </a:rPr>
              <a:t> </a:t>
            </a:r>
            <a:r>
              <a:rPr sz="2311" b="1" spc="146" dirty="0">
                <a:latin typeface="Times New Roman"/>
                <a:cs typeface="Times New Roman"/>
              </a:rPr>
              <a:t>kredisi</a:t>
            </a:r>
            <a:endParaRPr sz="2311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42297" y="3198446"/>
            <a:ext cx="451022" cy="118934"/>
          </a:xfrm>
          <a:custGeom>
            <a:avLst/>
            <a:gdLst/>
            <a:ahLst/>
            <a:cxnLst/>
            <a:rect l="l" t="t" r="r" b="b"/>
            <a:pathLst>
              <a:path w="185419" h="48894">
                <a:moveTo>
                  <a:pt x="185293" y="48768"/>
                </a:moveTo>
                <a:lnTo>
                  <a:pt x="0" y="0"/>
                </a:lnTo>
              </a:path>
            </a:pathLst>
          </a:custGeom>
          <a:ln w="7814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8" name="object 8"/>
          <p:cNvSpPr txBox="1"/>
          <p:nvPr/>
        </p:nvSpPr>
        <p:spPr>
          <a:xfrm>
            <a:off x="5478184" y="3027734"/>
            <a:ext cx="2855955" cy="935809"/>
          </a:xfrm>
          <a:prstGeom prst="rect">
            <a:avLst/>
          </a:prstGeom>
          <a:solidFill>
            <a:srgbClr val="0E6EC5"/>
          </a:solidFill>
          <a:ln w="7814">
            <a:solidFill>
              <a:srgbClr val="085091"/>
            </a:solidFill>
          </a:ln>
        </p:spPr>
        <p:txBody>
          <a:bodyPr vert="horz" wrap="square" lIns="0" tIns="7723" rIns="0" bIns="0" rtlCol="0">
            <a:spAutoFit/>
          </a:bodyPr>
          <a:lstStyle/>
          <a:p>
            <a:pPr>
              <a:spcBef>
                <a:spcPts val="61"/>
              </a:spcBef>
            </a:pPr>
            <a:endParaRPr sz="851">
              <a:latin typeface="Times New Roman"/>
              <a:cs typeface="Times New Roman"/>
            </a:endParaRPr>
          </a:p>
          <a:p>
            <a:pPr marL="69506" marR="117388">
              <a:lnSpc>
                <a:spcPct val="107500"/>
              </a:lnSpc>
            </a:pPr>
            <a:r>
              <a:rPr sz="973" dirty="0">
                <a:solidFill>
                  <a:srgbClr val="FFFFFF"/>
                </a:solidFill>
                <a:latin typeface="Georgia"/>
                <a:cs typeface="Georgia"/>
              </a:rPr>
              <a:t>Bir </a:t>
            </a: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dersin </a:t>
            </a:r>
            <a:r>
              <a:rPr sz="973" dirty="0">
                <a:solidFill>
                  <a:srgbClr val="FFFFFF"/>
                </a:solidFill>
                <a:latin typeface="Georgia"/>
                <a:cs typeface="Georgia"/>
              </a:rPr>
              <a:t>başarı </a:t>
            </a: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ile tamamlanması için </a:t>
            </a:r>
            <a:r>
              <a:rPr sz="973" dirty="0">
                <a:solidFill>
                  <a:srgbClr val="FFFFFF"/>
                </a:solidFill>
                <a:latin typeface="Georgia"/>
                <a:cs typeface="Georgia"/>
              </a:rPr>
              <a:t>gerekli  </a:t>
            </a: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olan </a:t>
            </a:r>
            <a:r>
              <a:rPr sz="973" spc="36" dirty="0">
                <a:solidFill>
                  <a:srgbClr val="FFFFFF"/>
                </a:solidFill>
                <a:latin typeface="Georgia"/>
                <a:cs typeface="Georgia"/>
              </a:rPr>
              <a:t>tüm </a:t>
            </a: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eğitim </a:t>
            </a:r>
            <a:r>
              <a:rPr sz="973" dirty="0">
                <a:solidFill>
                  <a:srgbClr val="FFFFFF"/>
                </a:solidFill>
                <a:latin typeface="Georgia"/>
                <a:cs typeface="Georgia"/>
              </a:rPr>
              <a:t>faaliyetlerini</a:t>
            </a:r>
            <a:r>
              <a:rPr sz="973" spc="49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(derse</a:t>
            </a:r>
            <a:endParaRPr sz="973">
              <a:latin typeface="Georgia"/>
              <a:cs typeface="Georgia"/>
            </a:endParaRPr>
          </a:p>
          <a:p>
            <a:pPr marL="69506" marR="194616">
              <a:lnSpc>
                <a:spcPct val="107500"/>
              </a:lnSpc>
            </a:pP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katılım, uygulamalara katılım, </a:t>
            </a:r>
            <a:r>
              <a:rPr sz="973" dirty="0">
                <a:solidFill>
                  <a:srgbClr val="FFFFFF"/>
                </a:solidFill>
                <a:latin typeface="Georgia"/>
                <a:cs typeface="Georgia"/>
              </a:rPr>
              <a:t>seminer, proje  </a:t>
            </a: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hazırlama, </a:t>
            </a:r>
            <a:r>
              <a:rPr sz="973" spc="-12" dirty="0">
                <a:solidFill>
                  <a:srgbClr val="FFFFFF"/>
                </a:solidFill>
                <a:latin typeface="Georgia"/>
                <a:cs typeface="Georgia"/>
              </a:rPr>
              <a:t>sınav, </a:t>
            </a:r>
            <a:r>
              <a:rPr sz="973" spc="36" dirty="0">
                <a:solidFill>
                  <a:srgbClr val="FFFFFF"/>
                </a:solidFill>
                <a:latin typeface="Georgia"/>
                <a:cs typeface="Georgia"/>
              </a:rPr>
              <a:t>tüm </a:t>
            </a:r>
            <a:r>
              <a:rPr sz="973" dirty="0">
                <a:solidFill>
                  <a:srgbClr val="FFFFFF"/>
                </a:solidFill>
                <a:latin typeface="Georgia"/>
                <a:cs typeface="Georgia"/>
              </a:rPr>
              <a:t>bireysel çalışmalar,  </a:t>
            </a: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staj) için </a:t>
            </a:r>
            <a:r>
              <a:rPr sz="973" dirty="0">
                <a:solidFill>
                  <a:srgbClr val="FFFFFF"/>
                </a:solidFill>
                <a:latin typeface="Georgia"/>
                <a:cs typeface="Georgia"/>
              </a:rPr>
              <a:t>gerekli </a:t>
            </a:r>
            <a:r>
              <a:rPr sz="973" spc="24" dirty="0">
                <a:solidFill>
                  <a:srgbClr val="FFFFFF"/>
                </a:solidFill>
                <a:latin typeface="Georgia"/>
                <a:cs typeface="Georgia"/>
              </a:rPr>
              <a:t>zamanı</a:t>
            </a:r>
            <a:r>
              <a:rPr sz="973" spc="73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973" spc="-12" dirty="0">
                <a:solidFill>
                  <a:srgbClr val="FFFFFF"/>
                </a:solidFill>
                <a:latin typeface="Georgia"/>
                <a:cs typeface="Georgia"/>
              </a:rPr>
              <a:t>kapsar.</a:t>
            </a:r>
            <a:endParaRPr sz="973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63856" y="3735347"/>
            <a:ext cx="92676" cy="284203"/>
          </a:xfrm>
          <a:custGeom>
            <a:avLst/>
            <a:gdLst/>
            <a:ahLst/>
            <a:cxnLst/>
            <a:rect l="l" t="t" r="r" b="b"/>
            <a:pathLst>
              <a:path w="38100" h="116839">
                <a:moveTo>
                  <a:pt x="37503" y="0"/>
                </a:moveTo>
                <a:lnTo>
                  <a:pt x="0" y="116332"/>
                </a:lnTo>
              </a:path>
            </a:pathLst>
          </a:custGeom>
          <a:ln w="7814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0" name="object 10"/>
          <p:cNvSpPr txBox="1"/>
          <p:nvPr/>
        </p:nvSpPr>
        <p:spPr>
          <a:xfrm>
            <a:off x="2622350" y="4051680"/>
            <a:ext cx="2318436" cy="699148"/>
          </a:xfrm>
          <a:prstGeom prst="rect">
            <a:avLst/>
          </a:prstGeom>
          <a:solidFill>
            <a:srgbClr val="0E6EC5"/>
          </a:solidFill>
          <a:ln w="7814">
            <a:solidFill>
              <a:srgbClr val="085091"/>
            </a:solidFill>
          </a:ln>
        </p:spPr>
        <p:txBody>
          <a:bodyPr vert="horz" wrap="square" lIns="0" tIns="50972" rIns="0" bIns="0" rtlCol="0">
            <a:spAutoFit/>
          </a:bodyPr>
          <a:lstStyle/>
          <a:p>
            <a:pPr marL="67961" marR="64872" algn="just">
              <a:lnSpc>
                <a:spcPct val="107500"/>
              </a:lnSpc>
              <a:spcBef>
                <a:spcPts val="401"/>
              </a:spcBef>
            </a:pP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Derste </a:t>
            </a:r>
            <a:r>
              <a:rPr sz="973" spc="24" dirty="0">
                <a:solidFill>
                  <a:srgbClr val="FFFFFF"/>
                </a:solidFill>
                <a:latin typeface="Georgia"/>
                <a:cs typeface="Georgia"/>
              </a:rPr>
              <a:t>hedeflenen </a:t>
            </a: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öğrenim çıktılarını  edinebilmek için öğrenenin harcadığı  </a:t>
            </a:r>
            <a:r>
              <a:rPr sz="973" spc="24" dirty="0">
                <a:solidFill>
                  <a:srgbClr val="FFFFFF"/>
                </a:solidFill>
                <a:latin typeface="Georgia"/>
                <a:cs typeface="Georgia"/>
              </a:rPr>
              <a:t>zamanı</a:t>
            </a:r>
            <a:r>
              <a:rPr sz="973" spc="36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973" dirty="0">
                <a:solidFill>
                  <a:srgbClr val="FFFFFF"/>
                </a:solidFill>
                <a:latin typeface="Georgia"/>
                <a:cs typeface="Georgia"/>
              </a:rPr>
              <a:t>(iş</a:t>
            </a:r>
            <a:endParaRPr sz="973">
              <a:latin typeface="Georgia"/>
              <a:cs typeface="Georgia"/>
            </a:endParaRPr>
          </a:p>
          <a:p>
            <a:pPr marL="67961" algn="just">
              <a:spcBef>
                <a:spcPts val="85"/>
              </a:spcBef>
            </a:pPr>
            <a:r>
              <a:rPr sz="973" spc="36" dirty="0">
                <a:solidFill>
                  <a:srgbClr val="FFFFFF"/>
                </a:solidFill>
                <a:latin typeface="Georgia"/>
                <a:cs typeface="Georgia"/>
              </a:rPr>
              <a:t>yükünü) </a:t>
            </a: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temel </a:t>
            </a:r>
            <a:r>
              <a:rPr sz="973" dirty="0">
                <a:solidFill>
                  <a:srgbClr val="FFFFFF"/>
                </a:solidFill>
                <a:latin typeface="Georgia"/>
                <a:cs typeface="Georgia"/>
              </a:rPr>
              <a:t>alarak </a:t>
            </a: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belirlenen</a:t>
            </a:r>
            <a:r>
              <a:rPr sz="973" spc="-2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kredi</a:t>
            </a:r>
            <a:endParaRPr sz="973">
              <a:latin typeface="Georgia"/>
              <a:cs typeface="Georgia"/>
            </a:endParaRPr>
          </a:p>
        </p:txBody>
      </p:sp>
      <p:sp>
        <p:nvSpPr>
          <p:cNvPr id="11" name="Veri Yer Tutucusu 10">
            <a:extLst>
              <a:ext uri="{FF2B5EF4-FFF2-40B4-BE49-F238E27FC236}">
                <a16:creationId xmlns:a16="http://schemas.microsoft.com/office/drawing/2014/main" id="{FB79D7B7-8E2E-4806-BD88-468C197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A06B-E29F-4000-A8EC-5AA462CAB43C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layt Numarası Yer Tutucusu 11">
            <a:extLst>
              <a:ext uri="{FF2B5EF4-FFF2-40B4-BE49-F238E27FC236}">
                <a16:creationId xmlns:a16="http://schemas.microsoft.com/office/drawing/2014/main" id="{F3F8062B-85FE-46E3-823D-FC8A1F9D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5</a:t>
            </a:fld>
            <a:endParaRPr lang="en-US"/>
          </a:p>
        </p:txBody>
      </p:sp>
      <p:pic>
        <p:nvPicPr>
          <p:cNvPr id="13" name="İçerik Yer Tutucusu 4">
            <a:extLst>
              <a:ext uri="{FF2B5EF4-FFF2-40B4-BE49-F238E27FC236}">
                <a16:creationId xmlns:a16="http://schemas.microsoft.com/office/drawing/2014/main" id="{E7D589DA-7B18-419C-B013-CB14CC1DD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E31880-F550-4368-9CED-3F522D51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E2D-14E8-4004-AE11-108AC295D9E3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0A0BC46A-316F-490E-AD60-C4C75FEB3A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11510"/>
            <a:ext cx="3279683" cy="2427734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6C3BDA2E-AAAD-46E5-AC2C-1EEB304A0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39502"/>
            <a:ext cx="4770968" cy="4032448"/>
          </a:xfrm>
        </p:spPr>
        <p:txBody>
          <a:bodyPr>
            <a:normAutofit/>
          </a:bodyPr>
          <a:lstStyle/>
          <a:p>
            <a:pPr algn="ctr"/>
            <a:r>
              <a:rPr lang="tr-TR" sz="6000" dirty="0">
                <a:latin typeface="Baskerville Old Face" panose="02020602080505020303" pitchFamily="18" charset="0"/>
              </a:rPr>
              <a:t>Her Şey İçin,</a:t>
            </a:r>
            <a:br>
              <a:rPr lang="tr-TR" sz="6000" dirty="0">
                <a:latin typeface="Baskerville Old Face" panose="02020602080505020303" pitchFamily="18" charset="0"/>
              </a:rPr>
            </a:br>
            <a:r>
              <a:rPr lang="tr-TR" sz="6000" i="1" dirty="0">
                <a:latin typeface="Baskerville Old Face" panose="02020602080505020303" pitchFamily="18" charset="0"/>
              </a:rPr>
              <a:t>Teşekkürler… </a:t>
            </a:r>
            <a:br>
              <a:rPr lang="tr-TR" sz="6000" dirty="0">
                <a:latin typeface="Baskerville Old Face" panose="02020602080505020303" pitchFamily="18" charset="0"/>
              </a:rPr>
            </a:br>
            <a:r>
              <a:rPr lang="tr-TR" sz="6000" dirty="0">
                <a:latin typeface="Baskerville Old Face" panose="02020602080505020303" pitchFamily="18" charset="0"/>
              </a:rPr>
              <a:t>Saygılarımla</a:t>
            </a: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89437242-3B9D-4291-8DB4-BC78FEA6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50</a:t>
            </a:fld>
            <a:endParaRPr lang="en-US"/>
          </a:p>
        </p:txBody>
      </p:sp>
      <p:pic>
        <p:nvPicPr>
          <p:cNvPr id="13" name="İçerik Yer Tutucusu 4">
            <a:extLst>
              <a:ext uri="{FF2B5EF4-FFF2-40B4-BE49-F238E27FC236}">
                <a16:creationId xmlns:a16="http://schemas.microsoft.com/office/drawing/2014/main" id="{C84AFED0-96C9-40CA-896A-938BCE557D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2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C7472A4-B88E-411E-BBB5-E8956A6C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ÖĞRENME ÇIKTISI NEDİR?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8B31A4C-4540-416D-AE97-B0DE300A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A1B6-FCF7-4085-929E-D18AA5EFA8D5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C8A26660-8EB3-4790-84D6-6BBD62B818B6}"/>
              </a:ext>
            </a:extLst>
          </p:cNvPr>
          <p:cNvSpPr txBox="1"/>
          <p:nvPr/>
        </p:nvSpPr>
        <p:spPr>
          <a:xfrm>
            <a:off x="2483768" y="1779662"/>
            <a:ext cx="5381368" cy="1123374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237864" marR="12357" indent="-208517" algn="just">
              <a:lnSpc>
                <a:spcPct val="103699"/>
              </a:lnSpc>
              <a:spcBef>
                <a:spcPts val="219"/>
              </a:spcBef>
            </a:pPr>
            <a:r>
              <a:rPr sz="2189" spc="-511" dirty="0">
                <a:latin typeface="Arial"/>
                <a:cs typeface="Arial"/>
              </a:rPr>
              <a:t> </a:t>
            </a:r>
            <a:r>
              <a:rPr sz="2311" b="1" spc="24" dirty="0">
                <a:latin typeface="Carlito"/>
                <a:cs typeface="Carlito"/>
              </a:rPr>
              <a:t>Öğrenme sürecinin </a:t>
            </a:r>
            <a:r>
              <a:rPr sz="2311" b="1" spc="36" dirty="0">
                <a:latin typeface="Carlito"/>
                <a:cs typeface="Carlito"/>
              </a:rPr>
              <a:t>sonunda </a:t>
            </a:r>
            <a:r>
              <a:rPr sz="2311" b="1" spc="-12" dirty="0">
                <a:latin typeface="Carlito"/>
                <a:cs typeface="Carlito"/>
              </a:rPr>
              <a:t>öğrencilerin  </a:t>
            </a:r>
            <a:r>
              <a:rPr sz="2311" b="1" spc="24" dirty="0">
                <a:latin typeface="Carlito"/>
                <a:cs typeface="Carlito"/>
              </a:rPr>
              <a:t>neleri bilecekleri </a:t>
            </a:r>
            <a:r>
              <a:rPr sz="2311" b="1" spc="12" dirty="0">
                <a:latin typeface="Carlito"/>
                <a:cs typeface="Carlito"/>
              </a:rPr>
              <a:t>ya </a:t>
            </a:r>
            <a:r>
              <a:rPr sz="2311" b="1" spc="36" dirty="0">
                <a:latin typeface="Carlito"/>
                <a:cs typeface="Carlito"/>
              </a:rPr>
              <a:t>da </a:t>
            </a:r>
            <a:r>
              <a:rPr sz="2311" b="1" spc="12" dirty="0">
                <a:latin typeface="Carlito"/>
                <a:cs typeface="Carlito"/>
              </a:rPr>
              <a:t>yapabileceklerini  açıklayan</a:t>
            </a:r>
            <a:r>
              <a:rPr sz="2311" b="1" spc="73" dirty="0">
                <a:latin typeface="Carlito"/>
                <a:cs typeface="Carlito"/>
              </a:rPr>
              <a:t> </a:t>
            </a:r>
            <a:r>
              <a:rPr sz="2311" b="1" dirty="0">
                <a:latin typeface="Carlito"/>
                <a:cs typeface="Carlito"/>
              </a:rPr>
              <a:t>ifadelerdir.</a:t>
            </a:r>
            <a:endParaRPr sz="2311" dirty="0">
              <a:latin typeface="Carlito"/>
              <a:cs typeface="Carlito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861E633-3A47-4EB7-880A-A3FAC9CD2217}"/>
              </a:ext>
            </a:extLst>
          </p:cNvPr>
          <p:cNvSpPr/>
          <p:nvPr/>
        </p:nvSpPr>
        <p:spPr>
          <a:xfrm>
            <a:off x="3036733" y="3303158"/>
            <a:ext cx="4411980" cy="1005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A46473-495F-400A-86CD-0BFE4B7AC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6</a:t>
            </a:fld>
            <a:endParaRPr lang="en-US"/>
          </a:p>
        </p:txBody>
      </p:sp>
      <p:pic>
        <p:nvPicPr>
          <p:cNvPr id="10" name="İçerik Yer Tutucusu 4">
            <a:extLst>
              <a:ext uri="{FF2B5EF4-FFF2-40B4-BE49-F238E27FC236}">
                <a16:creationId xmlns:a16="http://schemas.microsoft.com/office/drawing/2014/main" id="{C1C4E240-4FA4-4691-9092-331F4C3D0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74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13597" y="1539798"/>
            <a:ext cx="452566" cy="308792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30891">
              <a:spcBef>
                <a:spcPts val="219"/>
              </a:spcBef>
            </a:pPr>
            <a:r>
              <a:rPr sz="1824" spc="-12" dirty="0">
                <a:solidFill>
                  <a:srgbClr val="002060"/>
                </a:solidFill>
                <a:latin typeface="Carlito"/>
                <a:cs typeface="Carlito"/>
              </a:rPr>
              <a:t>B</a:t>
            </a:r>
            <a:r>
              <a:rPr sz="1824" spc="-24" dirty="0">
                <a:solidFill>
                  <a:srgbClr val="002060"/>
                </a:solidFill>
                <a:latin typeface="Carlito"/>
                <a:cs typeface="Carlito"/>
              </a:rPr>
              <a:t>ilg</a:t>
            </a:r>
            <a:r>
              <a:rPr sz="1824" spc="-12" dirty="0">
                <a:solidFill>
                  <a:srgbClr val="002060"/>
                </a:solidFill>
                <a:latin typeface="Carlito"/>
                <a:cs typeface="Carlito"/>
              </a:rPr>
              <a:t>i</a:t>
            </a:r>
            <a:endParaRPr sz="1824" dirty="0">
              <a:solidFill>
                <a:srgbClr val="002060"/>
              </a:solidFill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1650" y="1718946"/>
            <a:ext cx="1087395" cy="308792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30891">
              <a:spcBef>
                <a:spcPts val="219"/>
              </a:spcBef>
            </a:pPr>
            <a:r>
              <a:rPr sz="1824" i="1" spc="-24" dirty="0">
                <a:solidFill>
                  <a:srgbClr val="083762"/>
                </a:solidFill>
                <a:latin typeface="Carlito"/>
                <a:cs typeface="Carlito"/>
              </a:rPr>
              <a:t>Knowledge</a:t>
            </a:r>
            <a:endParaRPr sz="1824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7320" y="2817770"/>
            <a:ext cx="648730" cy="566683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30891">
              <a:lnSpc>
                <a:spcPts val="2053"/>
              </a:lnSpc>
              <a:spcBef>
                <a:spcPts val="219"/>
              </a:spcBef>
            </a:pPr>
            <a:r>
              <a:rPr sz="1824" spc="-12" dirty="0">
                <a:solidFill>
                  <a:srgbClr val="536321"/>
                </a:solidFill>
                <a:latin typeface="Carlito"/>
                <a:cs typeface="Carlito"/>
              </a:rPr>
              <a:t>Beceri</a:t>
            </a:r>
            <a:endParaRPr sz="1824">
              <a:latin typeface="Carlito"/>
              <a:cs typeface="Carlito"/>
            </a:endParaRPr>
          </a:p>
          <a:p>
            <a:pPr marL="106576">
              <a:lnSpc>
                <a:spcPts val="2053"/>
              </a:lnSpc>
            </a:pPr>
            <a:r>
              <a:rPr sz="1824" i="1" spc="-24" dirty="0">
                <a:solidFill>
                  <a:srgbClr val="536321"/>
                </a:solidFill>
                <a:latin typeface="Carlito"/>
                <a:cs typeface="Carlito"/>
              </a:rPr>
              <a:t>Skill</a:t>
            </a:r>
            <a:endParaRPr sz="1824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0070" y="4046959"/>
            <a:ext cx="1220230" cy="566683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157544">
              <a:lnSpc>
                <a:spcPts val="2068"/>
              </a:lnSpc>
              <a:spcBef>
                <a:spcPts val="219"/>
              </a:spcBef>
            </a:pPr>
            <a:r>
              <a:rPr sz="1824" spc="-36" dirty="0">
                <a:solidFill>
                  <a:srgbClr val="FF66CC"/>
                </a:solidFill>
                <a:latin typeface="Carlito"/>
                <a:cs typeface="Carlito"/>
              </a:rPr>
              <a:t>Yetkinlik</a:t>
            </a:r>
            <a:endParaRPr sz="1824">
              <a:latin typeface="Carlito"/>
              <a:cs typeface="Carlito"/>
            </a:endParaRPr>
          </a:p>
          <a:p>
            <a:pPr marL="30891">
              <a:lnSpc>
                <a:spcPts val="2068"/>
              </a:lnSpc>
            </a:pPr>
            <a:r>
              <a:rPr sz="1824" i="1" spc="-24" dirty="0">
                <a:solidFill>
                  <a:srgbClr val="FF66CC"/>
                </a:solidFill>
                <a:latin typeface="Carlito"/>
                <a:cs typeface="Carlito"/>
              </a:rPr>
              <a:t>C</a:t>
            </a:r>
            <a:r>
              <a:rPr sz="1824" i="1" spc="-12" dirty="0">
                <a:solidFill>
                  <a:srgbClr val="FF66CC"/>
                </a:solidFill>
                <a:latin typeface="Carlito"/>
                <a:cs typeface="Carlito"/>
              </a:rPr>
              <a:t>ompe</a:t>
            </a:r>
            <a:r>
              <a:rPr sz="1824" i="1" spc="-36" dirty="0">
                <a:solidFill>
                  <a:srgbClr val="FF66CC"/>
                </a:solidFill>
                <a:latin typeface="Carlito"/>
                <a:cs typeface="Carlito"/>
              </a:rPr>
              <a:t>t</a:t>
            </a:r>
            <a:r>
              <a:rPr sz="1824" i="1" spc="-12" dirty="0">
                <a:solidFill>
                  <a:srgbClr val="FF66CC"/>
                </a:solidFill>
                <a:latin typeface="Carlito"/>
                <a:cs typeface="Carlito"/>
              </a:rPr>
              <a:t>e</a:t>
            </a:r>
            <a:r>
              <a:rPr sz="1824" i="1" spc="-24" dirty="0">
                <a:solidFill>
                  <a:srgbClr val="FF66CC"/>
                </a:solidFill>
                <a:latin typeface="Carlito"/>
                <a:cs typeface="Carlito"/>
              </a:rPr>
              <a:t>n</a:t>
            </a:r>
            <a:r>
              <a:rPr sz="1824" i="1" spc="-12" dirty="0">
                <a:solidFill>
                  <a:srgbClr val="FF66CC"/>
                </a:solidFill>
                <a:latin typeface="Carlito"/>
                <a:cs typeface="Carlito"/>
              </a:rPr>
              <a:t>ce</a:t>
            </a:r>
            <a:endParaRPr sz="1824">
              <a:latin typeface="Carlito"/>
              <a:cs typeface="Carlito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112377"/>
              </p:ext>
            </p:extLst>
          </p:nvPr>
        </p:nvGraphicFramePr>
        <p:xfrm>
          <a:off x="2343998" y="1404787"/>
          <a:ext cx="373792" cy="35281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6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837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6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5363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772460" y="1681874"/>
            <a:ext cx="1278924" cy="440944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30891" marR="12357">
              <a:lnSpc>
                <a:spcPct val="101800"/>
              </a:lnSpc>
              <a:spcBef>
                <a:spcPts val="219"/>
              </a:spcBef>
            </a:pPr>
            <a:r>
              <a:rPr sz="1338" dirty="0">
                <a:solidFill>
                  <a:srgbClr val="083762"/>
                </a:solidFill>
                <a:latin typeface="Carlito"/>
                <a:cs typeface="Carlito"/>
              </a:rPr>
              <a:t>İleri </a:t>
            </a:r>
            <a:r>
              <a:rPr sz="1338" spc="-12" dirty="0">
                <a:solidFill>
                  <a:srgbClr val="083762"/>
                </a:solidFill>
                <a:latin typeface="Carlito"/>
                <a:cs typeface="Carlito"/>
              </a:rPr>
              <a:t>düzeyde</a:t>
            </a:r>
            <a:r>
              <a:rPr sz="1338" spc="-109" dirty="0">
                <a:solidFill>
                  <a:srgbClr val="083762"/>
                </a:solidFill>
                <a:latin typeface="Carlito"/>
                <a:cs typeface="Carlito"/>
              </a:rPr>
              <a:t> </a:t>
            </a:r>
            <a:r>
              <a:rPr sz="1338" spc="-12" dirty="0">
                <a:solidFill>
                  <a:srgbClr val="083762"/>
                </a:solidFill>
                <a:latin typeface="Carlito"/>
                <a:cs typeface="Carlito"/>
              </a:rPr>
              <a:t>bilgi  </a:t>
            </a:r>
            <a:r>
              <a:rPr sz="1338" dirty="0">
                <a:solidFill>
                  <a:srgbClr val="083762"/>
                </a:solidFill>
                <a:latin typeface="Carlito"/>
                <a:cs typeface="Carlito"/>
              </a:rPr>
              <a:t>edinme,</a:t>
            </a:r>
            <a:r>
              <a:rPr sz="1338" spc="-49" dirty="0">
                <a:solidFill>
                  <a:srgbClr val="083762"/>
                </a:solidFill>
                <a:latin typeface="Carlito"/>
                <a:cs typeface="Carlito"/>
              </a:rPr>
              <a:t> </a:t>
            </a:r>
            <a:r>
              <a:rPr sz="1338" dirty="0">
                <a:solidFill>
                  <a:srgbClr val="083762"/>
                </a:solidFill>
                <a:latin typeface="Carlito"/>
                <a:cs typeface="Carlito"/>
              </a:rPr>
              <a:t>anlama</a:t>
            </a:r>
            <a:endParaRPr sz="1338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14387" y="2857930"/>
            <a:ext cx="1360788" cy="440944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30891" marR="12357">
              <a:lnSpc>
                <a:spcPct val="101800"/>
              </a:lnSpc>
              <a:spcBef>
                <a:spcPts val="219"/>
              </a:spcBef>
            </a:pPr>
            <a:r>
              <a:rPr sz="1338" dirty="0">
                <a:solidFill>
                  <a:srgbClr val="536321"/>
                </a:solidFill>
                <a:latin typeface="Carlito"/>
                <a:cs typeface="Carlito"/>
              </a:rPr>
              <a:t>Bilgiyi ve</a:t>
            </a:r>
            <a:r>
              <a:rPr sz="1338" spc="-146" dirty="0">
                <a:solidFill>
                  <a:srgbClr val="536321"/>
                </a:solidFill>
                <a:latin typeface="Carlito"/>
                <a:cs typeface="Carlito"/>
              </a:rPr>
              <a:t> </a:t>
            </a:r>
            <a:r>
              <a:rPr sz="1338" spc="-12" dirty="0">
                <a:solidFill>
                  <a:srgbClr val="536321"/>
                </a:solidFill>
                <a:latin typeface="Carlito"/>
                <a:cs typeface="Carlito"/>
              </a:rPr>
              <a:t>anlaşılanı  uygulama</a:t>
            </a:r>
            <a:endParaRPr sz="1338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93161" y="3880143"/>
            <a:ext cx="1394769" cy="854796"/>
          </a:xfrm>
          <a:prstGeom prst="rect">
            <a:avLst/>
          </a:prstGeom>
        </p:spPr>
        <p:txBody>
          <a:bodyPr vert="horz" wrap="square" lIns="0" tIns="29347" rIns="0" bIns="0" rtlCol="0">
            <a:spAutoFit/>
          </a:bodyPr>
          <a:lstStyle/>
          <a:p>
            <a:pPr marL="30891" marR="12357">
              <a:lnSpc>
                <a:spcPct val="101200"/>
              </a:lnSpc>
              <a:spcBef>
                <a:spcPts val="231"/>
              </a:spcBef>
            </a:pPr>
            <a:r>
              <a:rPr sz="1338" spc="-24" dirty="0">
                <a:solidFill>
                  <a:srgbClr val="FF66CC"/>
                </a:solidFill>
                <a:latin typeface="Carlito"/>
                <a:cs typeface="Carlito"/>
              </a:rPr>
              <a:t>Karar </a:t>
            </a:r>
            <a:r>
              <a:rPr sz="1338" dirty="0">
                <a:solidFill>
                  <a:srgbClr val="FF66CC"/>
                </a:solidFill>
                <a:latin typeface="Carlito"/>
                <a:cs typeface="Carlito"/>
              </a:rPr>
              <a:t>verme  </a:t>
            </a:r>
            <a:r>
              <a:rPr sz="1338" spc="-12" dirty="0">
                <a:solidFill>
                  <a:srgbClr val="FF66CC"/>
                </a:solidFill>
                <a:latin typeface="Carlito"/>
                <a:cs typeface="Carlito"/>
              </a:rPr>
              <a:t>Sorumluluk </a:t>
            </a:r>
            <a:r>
              <a:rPr sz="1338" dirty="0">
                <a:solidFill>
                  <a:srgbClr val="FF66CC"/>
                </a:solidFill>
                <a:latin typeface="Carlito"/>
                <a:cs typeface="Carlito"/>
              </a:rPr>
              <a:t>alma  Mesleki ve </a:t>
            </a:r>
            <a:r>
              <a:rPr sz="1338" spc="-12" dirty="0">
                <a:solidFill>
                  <a:srgbClr val="FF66CC"/>
                </a:solidFill>
                <a:latin typeface="Carlito"/>
                <a:cs typeface="Carlito"/>
              </a:rPr>
              <a:t>sosyal  </a:t>
            </a:r>
            <a:r>
              <a:rPr sz="1338" dirty="0">
                <a:solidFill>
                  <a:srgbClr val="FF66CC"/>
                </a:solidFill>
                <a:latin typeface="Carlito"/>
                <a:cs typeface="Carlito"/>
              </a:rPr>
              <a:t>beceriler</a:t>
            </a:r>
            <a:r>
              <a:rPr sz="1338" spc="-109" dirty="0">
                <a:solidFill>
                  <a:srgbClr val="FF66CC"/>
                </a:solidFill>
                <a:latin typeface="Carlito"/>
                <a:cs typeface="Carlito"/>
              </a:rPr>
              <a:t> </a:t>
            </a:r>
            <a:r>
              <a:rPr sz="1338" spc="-12" dirty="0">
                <a:solidFill>
                  <a:srgbClr val="FF66CC"/>
                </a:solidFill>
                <a:latin typeface="Carlito"/>
                <a:cs typeface="Carlito"/>
              </a:rPr>
              <a:t>sergileme</a:t>
            </a:r>
            <a:endParaRPr sz="1338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60652" y="1818000"/>
            <a:ext cx="6521279" cy="3325500"/>
            <a:chOff x="55181" y="680344"/>
            <a:chExt cx="2680970" cy="1367150"/>
          </a:xfrm>
        </p:grpSpPr>
        <p:sp>
          <p:nvSpPr>
            <p:cNvPr id="12" name="object 12"/>
            <p:cNvSpPr/>
            <p:nvPr/>
          </p:nvSpPr>
          <p:spPr>
            <a:xfrm>
              <a:off x="1868937" y="680344"/>
              <a:ext cx="134863" cy="958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3" name="object 13"/>
            <p:cNvSpPr/>
            <p:nvPr/>
          </p:nvSpPr>
          <p:spPr>
            <a:xfrm>
              <a:off x="1868937" y="1163833"/>
              <a:ext cx="134863" cy="958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4" name="object 14"/>
            <p:cNvSpPr/>
            <p:nvPr/>
          </p:nvSpPr>
          <p:spPr>
            <a:xfrm>
              <a:off x="1864111" y="1647449"/>
              <a:ext cx="139689" cy="957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81" y="2046859"/>
              <a:ext cx="2680970" cy="635"/>
            </a:xfrm>
            <a:custGeom>
              <a:avLst/>
              <a:gdLst/>
              <a:ahLst/>
              <a:cxnLst/>
              <a:rect l="l" t="t" r="r" b="b"/>
              <a:pathLst>
                <a:path w="2680970" h="635">
                  <a:moveTo>
                    <a:pt x="0" y="0"/>
                  </a:moveTo>
                  <a:lnTo>
                    <a:pt x="2680652" y="508"/>
                  </a:lnTo>
                </a:path>
              </a:pathLst>
            </a:custGeom>
            <a:ln w="8749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372373" y="301075"/>
            <a:ext cx="6009558" cy="594549"/>
          </a:xfrm>
          <a:prstGeom prst="rect">
            <a:avLst/>
          </a:prstGeom>
        </p:spPr>
        <p:txBody>
          <a:bodyPr vert="horz" wrap="square" lIns="0" tIns="40159" rIns="0" bIns="0" rtlCol="0" anchor="ctr">
            <a:spAutoFit/>
          </a:bodyPr>
          <a:lstStyle/>
          <a:p>
            <a:pPr marL="30891">
              <a:spcBef>
                <a:spcPts val="316"/>
              </a:spcBef>
            </a:pPr>
            <a:r>
              <a:rPr sz="3600" b="1" spc="36" dirty="0">
                <a:latin typeface="Carlito"/>
                <a:cs typeface="Carlito"/>
              </a:rPr>
              <a:t>ÖĞRENİM</a:t>
            </a:r>
            <a:r>
              <a:rPr sz="3600" b="1" spc="-24" dirty="0">
                <a:latin typeface="Carlito"/>
                <a:cs typeface="Carlito"/>
              </a:rPr>
              <a:t> </a:t>
            </a:r>
            <a:r>
              <a:rPr sz="3600" b="1" spc="24" dirty="0">
                <a:latin typeface="Carlito"/>
                <a:cs typeface="Carlito"/>
              </a:rPr>
              <a:t>ÇIKTILARI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848080" y="1676933"/>
            <a:ext cx="807823" cy="442973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R="26258" algn="ctr">
              <a:spcBef>
                <a:spcPts val="243"/>
              </a:spcBef>
            </a:pPr>
            <a:r>
              <a:rPr sz="1338" dirty="0">
                <a:solidFill>
                  <a:srgbClr val="083762"/>
                </a:solidFill>
                <a:latin typeface="Carlito"/>
                <a:cs typeface="Carlito"/>
              </a:rPr>
              <a:t>Ne</a:t>
            </a:r>
            <a:endParaRPr sz="1338">
              <a:latin typeface="Carlito"/>
              <a:cs typeface="Carlito"/>
            </a:endParaRPr>
          </a:p>
          <a:p>
            <a:pPr algn="ctr">
              <a:spcBef>
                <a:spcPts val="36"/>
              </a:spcBef>
            </a:pPr>
            <a:r>
              <a:rPr sz="1338" dirty="0">
                <a:solidFill>
                  <a:srgbClr val="083762"/>
                </a:solidFill>
                <a:latin typeface="Carlito"/>
                <a:cs typeface="Carlito"/>
              </a:rPr>
              <a:t>Bile</a:t>
            </a:r>
            <a:r>
              <a:rPr sz="1338" spc="-24" dirty="0">
                <a:solidFill>
                  <a:srgbClr val="083762"/>
                </a:solidFill>
                <a:latin typeface="Carlito"/>
                <a:cs typeface="Carlito"/>
              </a:rPr>
              <a:t>c</a:t>
            </a:r>
            <a:r>
              <a:rPr sz="1338" dirty="0">
                <a:solidFill>
                  <a:srgbClr val="083762"/>
                </a:solidFill>
                <a:latin typeface="Carlito"/>
                <a:cs typeface="Carlito"/>
              </a:rPr>
              <a:t>eği</a:t>
            </a:r>
            <a:r>
              <a:rPr sz="1338" spc="-12" dirty="0">
                <a:solidFill>
                  <a:srgbClr val="083762"/>
                </a:solidFill>
                <a:latin typeface="Carlito"/>
                <a:cs typeface="Carlito"/>
              </a:rPr>
              <a:t>n</a:t>
            </a:r>
            <a:r>
              <a:rPr sz="1338" dirty="0">
                <a:solidFill>
                  <a:srgbClr val="083762"/>
                </a:solidFill>
                <a:latin typeface="Carlito"/>
                <a:cs typeface="Carlito"/>
              </a:rPr>
              <a:t>i?</a:t>
            </a:r>
            <a:endParaRPr sz="1338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72546" y="2853296"/>
            <a:ext cx="1127554" cy="440944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30891" marR="12357" indent="432481">
              <a:lnSpc>
                <a:spcPct val="101800"/>
              </a:lnSpc>
              <a:spcBef>
                <a:spcPts val="219"/>
              </a:spcBef>
            </a:pPr>
            <a:r>
              <a:rPr sz="1338" dirty="0">
                <a:solidFill>
                  <a:srgbClr val="536321"/>
                </a:solidFill>
                <a:latin typeface="Carlito"/>
                <a:cs typeface="Carlito"/>
              </a:rPr>
              <a:t>Ne  </a:t>
            </a:r>
            <a:r>
              <a:rPr sz="1338" spc="-109" dirty="0">
                <a:solidFill>
                  <a:srgbClr val="536321"/>
                </a:solidFill>
                <a:latin typeface="Carlito"/>
                <a:cs typeface="Carlito"/>
              </a:rPr>
              <a:t>Y</a:t>
            </a:r>
            <a:r>
              <a:rPr sz="1338" dirty="0">
                <a:solidFill>
                  <a:srgbClr val="536321"/>
                </a:solidFill>
                <a:latin typeface="Carlito"/>
                <a:cs typeface="Carlito"/>
              </a:rPr>
              <a:t>a</a:t>
            </a:r>
            <a:r>
              <a:rPr sz="1338" spc="-12" dirty="0">
                <a:solidFill>
                  <a:srgbClr val="536321"/>
                </a:solidFill>
                <a:latin typeface="Carlito"/>
                <a:cs typeface="Carlito"/>
              </a:rPr>
              <a:t>p</a:t>
            </a:r>
            <a:r>
              <a:rPr sz="1338" dirty="0">
                <a:solidFill>
                  <a:srgbClr val="536321"/>
                </a:solidFill>
                <a:latin typeface="Carlito"/>
                <a:cs typeface="Carlito"/>
              </a:rPr>
              <a:t>a</a:t>
            </a:r>
            <a:r>
              <a:rPr sz="1338" spc="-12" dirty="0">
                <a:solidFill>
                  <a:srgbClr val="536321"/>
                </a:solidFill>
                <a:latin typeface="Carlito"/>
                <a:cs typeface="Carlito"/>
              </a:rPr>
              <a:t>b</a:t>
            </a:r>
            <a:r>
              <a:rPr sz="1338" dirty="0">
                <a:solidFill>
                  <a:srgbClr val="536321"/>
                </a:solidFill>
                <a:latin typeface="Carlito"/>
                <a:cs typeface="Carlito"/>
              </a:rPr>
              <a:t>ile</a:t>
            </a:r>
            <a:r>
              <a:rPr sz="1338" spc="-12" dirty="0">
                <a:solidFill>
                  <a:srgbClr val="536321"/>
                </a:solidFill>
                <a:latin typeface="Carlito"/>
                <a:cs typeface="Carlito"/>
              </a:rPr>
              <a:t>c</a:t>
            </a:r>
            <a:r>
              <a:rPr sz="1338" dirty="0">
                <a:solidFill>
                  <a:srgbClr val="536321"/>
                </a:solidFill>
                <a:latin typeface="Carlito"/>
                <a:cs typeface="Carlito"/>
              </a:rPr>
              <a:t>eği</a:t>
            </a:r>
            <a:r>
              <a:rPr sz="1338" spc="-12" dirty="0">
                <a:solidFill>
                  <a:srgbClr val="536321"/>
                </a:solidFill>
                <a:latin typeface="Carlito"/>
                <a:cs typeface="Carlito"/>
              </a:rPr>
              <a:t>n</a:t>
            </a:r>
            <a:r>
              <a:rPr sz="1338" dirty="0">
                <a:solidFill>
                  <a:srgbClr val="536321"/>
                </a:solidFill>
                <a:latin typeface="Carlito"/>
                <a:cs typeface="Carlito"/>
              </a:rPr>
              <a:t>i?</a:t>
            </a:r>
            <a:endParaRPr sz="1338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58460" y="4029225"/>
            <a:ext cx="1334530" cy="444532"/>
          </a:xfrm>
          <a:prstGeom prst="rect">
            <a:avLst/>
          </a:prstGeom>
        </p:spPr>
        <p:txBody>
          <a:bodyPr vert="horz" wrap="square" lIns="0" tIns="32436" rIns="0" bIns="0" rtlCol="0">
            <a:spAutoFit/>
          </a:bodyPr>
          <a:lstStyle/>
          <a:p>
            <a:pPr marR="26258" algn="ctr">
              <a:spcBef>
                <a:spcPts val="255"/>
              </a:spcBef>
            </a:pPr>
            <a:r>
              <a:rPr sz="1338" dirty="0">
                <a:solidFill>
                  <a:srgbClr val="FF66CC"/>
                </a:solidFill>
                <a:latin typeface="Carlito"/>
                <a:cs typeface="Carlito"/>
              </a:rPr>
              <a:t>Ne</a:t>
            </a:r>
            <a:endParaRPr sz="1338">
              <a:latin typeface="Carlito"/>
              <a:cs typeface="Carlito"/>
            </a:endParaRPr>
          </a:p>
          <a:p>
            <a:pPr algn="ctr">
              <a:spcBef>
                <a:spcPts val="24"/>
              </a:spcBef>
            </a:pPr>
            <a:r>
              <a:rPr sz="1338" spc="-12" dirty="0">
                <a:solidFill>
                  <a:srgbClr val="FF66CC"/>
                </a:solidFill>
                <a:latin typeface="Carlito"/>
                <a:cs typeface="Carlito"/>
              </a:rPr>
              <a:t>Kavrayabileceğini?</a:t>
            </a:r>
            <a:endParaRPr sz="1338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87081" y="1018318"/>
            <a:ext cx="2628900" cy="308792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30891">
              <a:spcBef>
                <a:spcPts val="219"/>
              </a:spcBef>
            </a:pPr>
            <a:r>
              <a:rPr sz="1824" spc="-12" dirty="0">
                <a:solidFill>
                  <a:srgbClr val="FF0000"/>
                </a:solidFill>
                <a:latin typeface="Carlito"/>
                <a:cs typeface="Carlito"/>
              </a:rPr>
              <a:t>sürecini </a:t>
            </a:r>
            <a:r>
              <a:rPr sz="1824" spc="-24" dirty="0">
                <a:solidFill>
                  <a:srgbClr val="FF0000"/>
                </a:solidFill>
                <a:latin typeface="Carlito"/>
                <a:cs typeface="Carlito"/>
              </a:rPr>
              <a:t>takiben</a:t>
            </a:r>
            <a:r>
              <a:rPr sz="1824" spc="-219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24" spc="-12" dirty="0">
                <a:solidFill>
                  <a:srgbClr val="FF0000"/>
                </a:solidFill>
                <a:latin typeface="Carlito"/>
                <a:cs typeface="Carlito"/>
              </a:rPr>
              <a:t>öğrencinin;</a:t>
            </a:r>
            <a:endParaRPr sz="1824" dirty="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333869" y="1832330"/>
            <a:ext cx="435576" cy="2585651"/>
            <a:chOff x="1099825" y="680344"/>
            <a:chExt cx="179070" cy="1062990"/>
          </a:xfrm>
        </p:grpSpPr>
        <p:sp>
          <p:nvSpPr>
            <p:cNvPr id="23" name="object 23"/>
            <p:cNvSpPr/>
            <p:nvPr/>
          </p:nvSpPr>
          <p:spPr>
            <a:xfrm>
              <a:off x="1099825" y="680344"/>
              <a:ext cx="134863" cy="958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4" name="object 24"/>
            <p:cNvSpPr/>
            <p:nvPr/>
          </p:nvSpPr>
          <p:spPr>
            <a:xfrm>
              <a:off x="1121796" y="1163833"/>
              <a:ext cx="134863" cy="958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5" name="object 25"/>
            <p:cNvSpPr/>
            <p:nvPr/>
          </p:nvSpPr>
          <p:spPr>
            <a:xfrm>
              <a:off x="1138814" y="1647449"/>
              <a:ext cx="139816" cy="957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7" name="Veri Yer Tutucusu 26">
            <a:extLst>
              <a:ext uri="{FF2B5EF4-FFF2-40B4-BE49-F238E27FC236}">
                <a16:creationId xmlns:a16="http://schemas.microsoft.com/office/drawing/2014/main" id="{C334C567-B965-4990-8CA3-D7C0F16D7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89D2-3BAA-4856-B184-353D10F1D1C1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Slayt Numarası Yer Tutucusu 27">
            <a:extLst>
              <a:ext uri="{FF2B5EF4-FFF2-40B4-BE49-F238E27FC236}">
                <a16:creationId xmlns:a16="http://schemas.microsoft.com/office/drawing/2014/main" id="{898FD355-D4B7-4AF9-B170-0D89BA59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7</a:t>
            </a:fld>
            <a:endParaRPr lang="en-US"/>
          </a:p>
        </p:txBody>
      </p:sp>
      <p:pic>
        <p:nvPicPr>
          <p:cNvPr id="29" name="İçerik Yer Tutucusu 4">
            <a:extLst>
              <a:ext uri="{FF2B5EF4-FFF2-40B4-BE49-F238E27FC236}">
                <a16:creationId xmlns:a16="http://schemas.microsoft.com/office/drawing/2014/main" id="{EA6EE00D-3E98-4131-AF8C-CDA998D4A0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59832" y="483518"/>
            <a:ext cx="4337222" cy="491337"/>
          </a:xfrm>
          <a:prstGeom prst="rect">
            <a:avLst/>
          </a:prstGeom>
        </p:spPr>
        <p:txBody>
          <a:bodyPr vert="horz" wrap="square" lIns="0" tIns="41704" rIns="0" bIns="0" rtlCol="0" anchor="ctr">
            <a:spAutoFit/>
          </a:bodyPr>
          <a:lstStyle/>
          <a:p>
            <a:pPr marL="30891">
              <a:spcBef>
                <a:spcPts val="328"/>
              </a:spcBef>
            </a:pPr>
            <a:r>
              <a:rPr sz="2919" b="1" spc="49" dirty="0">
                <a:solidFill>
                  <a:srgbClr val="004E6C"/>
                </a:solidFill>
                <a:latin typeface="Carlito"/>
                <a:cs typeface="Carlito"/>
              </a:rPr>
              <a:t>ÖĞRENME </a:t>
            </a:r>
            <a:r>
              <a:rPr sz="2919" b="1" spc="24" dirty="0">
                <a:solidFill>
                  <a:srgbClr val="004E6C"/>
                </a:solidFill>
                <a:latin typeface="Carlito"/>
                <a:cs typeface="Carlito"/>
              </a:rPr>
              <a:t>ÇIKTISI</a:t>
            </a:r>
            <a:r>
              <a:rPr sz="2919" b="1" spc="-219" dirty="0">
                <a:solidFill>
                  <a:srgbClr val="004E6C"/>
                </a:solidFill>
                <a:latin typeface="Carlito"/>
                <a:cs typeface="Carlito"/>
              </a:rPr>
              <a:t> </a:t>
            </a:r>
            <a:r>
              <a:rPr sz="2919" b="1" dirty="0">
                <a:solidFill>
                  <a:srgbClr val="004E6C"/>
                </a:solidFill>
                <a:latin typeface="Carlito"/>
                <a:cs typeface="Carlito"/>
              </a:rPr>
              <a:t>YAZMAK</a:t>
            </a:r>
            <a:endParaRPr sz="2919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9134" y="1314742"/>
            <a:ext cx="5540461" cy="630076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237864" marR="12357" indent="-208517">
              <a:spcBef>
                <a:spcPts val="243"/>
              </a:spcBef>
            </a:pPr>
            <a:r>
              <a:rPr sz="1824" spc="-474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1946" b="1" dirty="0">
                <a:solidFill>
                  <a:srgbClr val="004E6C"/>
                </a:solidFill>
                <a:latin typeface="Carlito"/>
                <a:cs typeface="Carlito"/>
              </a:rPr>
              <a:t>Öğrenme </a:t>
            </a:r>
            <a:r>
              <a:rPr sz="1946" b="1" spc="-12" dirty="0">
                <a:solidFill>
                  <a:srgbClr val="004E6C"/>
                </a:solidFill>
                <a:latin typeface="Carlito"/>
                <a:cs typeface="Carlito"/>
              </a:rPr>
              <a:t>çıktıları </a:t>
            </a:r>
            <a:r>
              <a:rPr sz="1946" b="1" spc="-24" dirty="0">
                <a:solidFill>
                  <a:srgbClr val="004E6C"/>
                </a:solidFill>
                <a:latin typeface="Carlito"/>
                <a:cs typeface="Carlito"/>
              </a:rPr>
              <a:t>yazılırken </a:t>
            </a:r>
            <a:r>
              <a:rPr sz="1946" b="1" spc="-12" dirty="0">
                <a:solidFill>
                  <a:srgbClr val="004E6C"/>
                </a:solidFill>
                <a:latin typeface="Carlito"/>
                <a:cs typeface="Carlito"/>
              </a:rPr>
              <a:t>öncelikle </a:t>
            </a:r>
            <a:r>
              <a:rPr sz="1946" b="1" spc="-36" dirty="0">
                <a:solidFill>
                  <a:srgbClr val="004E6C"/>
                </a:solidFill>
                <a:latin typeface="Carlito"/>
                <a:cs typeface="Carlito"/>
              </a:rPr>
              <a:t>kazandırılmak  </a:t>
            </a:r>
            <a:r>
              <a:rPr sz="1946" b="1" spc="-12" dirty="0">
                <a:solidFill>
                  <a:srgbClr val="004E6C"/>
                </a:solidFill>
                <a:latin typeface="Carlito"/>
                <a:cs typeface="Carlito"/>
              </a:rPr>
              <a:t>istenen özellikler</a:t>
            </a:r>
            <a:r>
              <a:rPr sz="1946" b="1" spc="24" dirty="0">
                <a:solidFill>
                  <a:srgbClr val="004E6C"/>
                </a:solidFill>
                <a:latin typeface="Carlito"/>
                <a:cs typeface="Carlito"/>
              </a:rPr>
              <a:t> </a:t>
            </a:r>
            <a:r>
              <a:rPr sz="1946" b="1" spc="-24" dirty="0">
                <a:solidFill>
                  <a:srgbClr val="004E6C"/>
                </a:solidFill>
                <a:latin typeface="Carlito"/>
                <a:cs typeface="Carlito"/>
              </a:rPr>
              <a:t>tanımlanmalıdır.</a:t>
            </a:r>
            <a:endParaRPr sz="1946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9134" y="3750443"/>
            <a:ext cx="5781418" cy="631635"/>
          </a:xfrm>
          <a:prstGeom prst="rect">
            <a:avLst/>
          </a:prstGeom>
        </p:spPr>
        <p:txBody>
          <a:bodyPr vert="horz" wrap="square" lIns="0" tIns="32436" rIns="0" bIns="0" rtlCol="0">
            <a:spAutoFit/>
          </a:bodyPr>
          <a:lstStyle/>
          <a:p>
            <a:pPr marL="30891">
              <a:spcBef>
                <a:spcPts val="255"/>
              </a:spcBef>
            </a:pPr>
            <a:r>
              <a:rPr sz="1824" spc="-462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1946" b="1" dirty="0">
                <a:solidFill>
                  <a:srgbClr val="004E6C"/>
                </a:solidFill>
                <a:latin typeface="Carlito"/>
                <a:cs typeface="Carlito"/>
              </a:rPr>
              <a:t>Bu soruya </a:t>
            </a:r>
            <a:r>
              <a:rPr sz="1946" b="1" spc="-12" dirty="0">
                <a:solidFill>
                  <a:srgbClr val="004E6C"/>
                </a:solidFill>
                <a:latin typeface="Carlito"/>
                <a:cs typeface="Carlito"/>
              </a:rPr>
              <a:t>verilen yanıt, öğrenme çıktılarının ilgili</a:t>
            </a:r>
            <a:r>
              <a:rPr sz="1946" b="1" dirty="0">
                <a:solidFill>
                  <a:srgbClr val="004E6C"/>
                </a:solidFill>
                <a:latin typeface="Carlito"/>
                <a:cs typeface="Carlito"/>
              </a:rPr>
              <a:t> alan</a:t>
            </a:r>
            <a:endParaRPr sz="1946">
              <a:latin typeface="Carlito"/>
              <a:cs typeface="Carlito"/>
            </a:endParaRPr>
          </a:p>
          <a:p>
            <a:pPr marL="237864"/>
            <a:r>
              <a:rPr sz="1946" b="1" spc="-24" dirty="0">
                <a:solidFill>
                  <a:srgbClr val="004E6C"/>
                </a:solidFill>
                <a:latin typeface="Carlito"/>
                <a:cs typeface="Carlito"/>
              </a:rPr>
              <a:t>dikkate </a:t>
            </a:r>
            <a:r>
              <a:rPr sz="1946" b="1" spc="-12" dirty="0">
                <a:solidFill>
                  <a:srgbClr val="004E6C"/>
                </a:solidFill>
                <a:latin typeface="Carlito"/>
                <a:cs typeface="Carlito"/>
              </a:rPr>
              <a:t>alınarak yazılmasını</a:t>
            </a:r>
            <a:r>
              <a:rPr sz="1946" b="1" spc="49" dirty="0">
                <a:solidFill>
                  <a:srgbClr val="004E6C"/>
                </a:solidFill>
                <a:latin typeface="Carlito"/>
                <a:cs typeface="Carlito"/>
              </a:rPr>
              <a:t> </a:t>
            </a:r>
            <a:r>
              <a:rPr sz="1946" b="1" spc="-24" dirty="0">
                <a:solidFill>
                  <a:srgbClr val="004E6C"/>
                </a:solidFill>
                <a:latin typeface="Carlito"/>
                <a:cs typeface="Carlito"/>
              </a:rPr>
              <a:t>gerektirir.</a:t>
            </a:r>
            <a:endParaRPr sz="1946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80235" y="2441553"/>
            <a:ext cx="5203121" cy="1119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8" name="Veri Yer Tutucusu 7">
            <a:extLst>
              <a:ext uri="{FF2B5EF4-FFF2-40B4-BE49-F238E27FC236}">
                <a16:creationId xmlns:a16="http://schemas.microsoft.com/office/drawing/2014/main" id="{3A04F293-6DB4-4C98-B1F9-1CD2A0D62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945A-11C0-4E9E-BE48-AAC2F632FC3D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6F60DB3-5407-4BBC-85AD-A3FB703D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8</a:t>
            </a:fld>
            <a:endParaRPr lang="en-US"/>
          </a:p>
        </p:txBody>
      </p:sp>
      <p:pic>
        <p:nvPicPr>
          <p:cNvPr id="10" name="İçerik Yer Tutucusu 4">
            <a:extLst>
              <a:ext uri="{FF2B5EF4-FFF2-40B4-BE49-F238E27FC236}">
                <a16:creationId xmlns:a16="http://schemas.microsoft.com/office/drawing/2014/main" id="{95EC9310-1C75-479D-AADD-7C5C2EB68D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92674" y="349543"/>
            <a:ext cx="2041952" cy="4581268"/>
            <a:chOff x="144399" y="58039"/>
            <a:chExt cx="839469" cy="1883410"/>
          </a:xfrm>
        </p:grpSpPr>
        <p:sp>
          <p:nvSpPr>
            <p:cNvPr id="4" name="object 4"/>
            <p:cNvSpPr/>
            <p:nvPr/>
          </p:nvSpPr>
          <p:spPr>
            <a:xfrm>
              <a:off x="144399" y="58039"/>
              <a:ext cx="839469" cy="1883410"/>
            </a:xfrm>
            <a:custGeom>
              <a:avLst/>
              <a:gdLst/>
              <a:ahLst/>
              <a:cxnLst/>
              <a:rect l="l" t="t" r="r" b="b"/>
              <a:pathLst>
                <a:path w="839469" h="1883410">
                  <a:moveTo>
                    <a:pt x="755395" y="0"/>
                  </a:moveTo>
                  <a:lnTo>
                    <a:pt x="83946" y="0"/>
                  </a:lnTo>
                  <a:lnTo>
                    <a:pt x="51274" y="6598"/>
                  </a:lnTo>
                  <a:lnTo>
                    <a:pt x="24590" y="24590"/>
                  </a:lnTo>
                  <a:lnTo>
                    <a:pt x="6598" y="51274"/>
                  </a:lnTo>
                  <a:lnTo>
                    <a:pt x="0" y="83947"/>
                  </a:lnTo>
                  <a:lnTo>
                    <a:pt x="0" y="1798955"/>
                  </a:lnTo>
                  <a:lnTo>
                    <a:pt x="6598" y="1831627"/>
                  </a:lnTo>
                  <a:lnTo>
                    <a:pt x="24590" y="1858311"/>
                  </a:lnTo>
                  <a:lnTo>
                    <a:pt x="51274" y="1876303"/>
                  </a:lnTo>
                  <a:lnTo>
                    <a:pt x="83946" y="1882902"/>
                  </a:lnTo>
                  <a:lnTo>
                    <a:pt x="755395" y="1882902"/>
                  </a:lnTo>
                  <a:lnTo>
                    <a:pt x="788068" y="1876303"/>
                  </a:lnTo>
                  <a:lnTo>
                    <a:pt x="814752" y="1858311"/>
                  </a:lnTo>
                  <a:lnTo>
                    <a:pt x="832744" y="1831627"/>
                  </a:lnTo>
                  <a:lnTo>
                    <a:pt x="839342" y="1798955"/>
                  </a:lnTo>
                  <a:lnTo>
                    <a:pt x="839342" y="83947"/>
                  </a:lnTo>
                  <a:lnTo>
                    <a:pt x="832744" y="51274"/>
                  </a:lnTo>
                  <a:lnTo>
                    <a:pt x="814752" y="24590"/>
                  </a:lnTo>
                  <a:lnTo>
                    <a:pt x="788068" y="6598"/>
                  </a:lnTo>
                  <a:lnTo>
                    <a:pt x="755395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5" name="object 5"/>
            <p:cNvSpPr/>
            <p:nvPr/>
          </p:nvSpPr>
          <p:spPr>
            <a:xfrm>
              <a:off x="144399" y="58039"/>
              <a:ext cx="839469" cy="1883410"/>
            </a:xfrm>
            <a:custGeom>
              <a:avLst/>
              <a:gdLst/>
              <a:ahLst/>
              <a:cxnLst/>
              <a:rect l="l" t="t" r="r" b="b"/>
              <a:pathLst>
                <a:path w="839469" h="1883410">
                  <a:moveTo>
                    <a:pt x="0" y="83947"/>
                  </a:moveTo>
                  <a:lnTo>
                    <a:pt x="6598" y="51274"/>
                  </a:lnTo>
                  <a:lnTo>
                    <a:pt x="24590" y="24590"/>
                  </a:lnTo>
                  <a:lnTo>
                    <a:pt x="51274" y="6598"/>
                  </a:lnTo>
                  <a:lnTo>
                    <a:pt x="83946" y="0"/>
                  </a:lnTo>
                  <a:lnTo>
                    <a:pt x="755395" y="0"/>
                  </a:lnTo>
                  <a:lnTo>
                    <a:pt x="788068" y="6598"/>
                  </a:lnTo>
                  <a:lnTo>
                    <a:pt x="814752" y="24590"/>
                  </a:lnTo>
                  <a:lnTo>
                    <a:pt x="832744" y="51274"/>
                  </a:lnTo>
                  <a:lnTo>
                    <a:pt x="839342" y="83947"/>
                  </a:lnTo>
                  <a:lnTo>
                    <a:pt x="839342" y="1798955"/>
                  </a:lnTo>
                  <a:lnTo>
                    <a:pt x="832744" y="1831627"/>
                  </a:lnTo>
                  <a:lnTo>
                    <a:pt x="814752" y="1858311"/>
                  </a:lnTo>
                  <a:lnTo>
                    <a:pt x="788068" y="1876303"/>
                  </a:lnTo>
                  <a:lnTo>
                    <a:pt x="755395" y="1882902"/>
                  </a:lnTo>
                  <a:lnTo>
                    <a:pt x="83946" y="1882902"/>
                  </a:lnTo>
                  <a:lnTo>
                    <a:pt x="51274" y="1876303"/>
                  </a:lnTo>
                  <a:lnTo>
                    <a:pt x="24590" y="1858311"/>
                  </a:lnTo>
                  <a:lnTo>
                    <a:pt x="6598" y="1831627"/>
                  </a:lnTo>
                  <a:lnTo>
                    <a:pt x="0" y="1798955"/>
                  </a:lnTo>
                  <a:lnTo>
                    <a:pt x="0" y="83947"/>
                  </a:lnTo>
                  <a:close/>
                </a:path>
              </a:pathLst>
            </a:custGeom>
            <a:ln w="7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05827" y="2396871"/>
            <a:ext cx="1618735" cy="352541"/>
          </a:xfrm>
          <a:prstGeom prst="rect">
            <a:avLst/>
          </a:prstGeom>
        </p:spPr>
        <p:txBody>
          <a:bodyPr vert="horz" wrap="square" lIns="0" tIns="33981" rIns="0" bIns="0" rtlCol="0" anchor="ctr">
            <a:spAutoFit/>
          </a:bodyPr>
          <a:lstStyle/>
          <a:p>
            <a:pPr marL="30891">
              <a:spcBef>
                <a:spcPts val="268"/>
              </a:spcBef>
            </a:pPr>
            <a:r>
              <a:rPr sz="2068" b="1" spc="-12" dirty="0">
                <a:solidFill>
                  <a:srgbClr val="FF0000"/>
                </a:solidFill>
                <a:latin typeface="Arial"/>
                <a:cs typeface="Arial"/>
              </a:rPr>
              <a:t>Bilişsel</a:t>
            </a:r>
            <a:r>
              <a:rPr sz="2068" b="1" spc="-2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68" b="1" spc="12" dirty="0">
                <a:solidFill>
                  <a:srgbClr val="FF0000"/>
                </a:solidFill>
                <a:latin typeface="Arial"/>
                <a:cs typeface="Arial"/>
              </a:rPr>
              <a:t>Alan</a:t>
            </a:r>
            <a:endParaRPr sz="2068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9102" y="2800507"/>
            <a:ext cx="1759293" cy="928182"/>
          </a:xfrm>
          <a:prstGeom prst="rect">
            <a:avLst/>
          </a:prstGeom>
        </p:spPr>
        <p:txBody>
          <a:bodyPr vert="horz" wrap="square" lIns="0" tIns="55605" rIns="0" bIns="0" rtlCol="0">
            <a:spAutoFit/>
          </a:bodyPr>
          <a:lstStyle/>
          <a:p>
            <a:pPr marL="30891" marR="12357" indent="-4634" algn="ctr">
              <a:lnSpc>
                <a:spcPts val="1727"/>
              </a:lnSpc>
              <a:spcBef>
                <a:spcPts val="438"/>
              </a:spcBef>
            </a:pPr>
            <a:r>
              <a:rPr sz="1581" spc="-36" dirty="0">
                <a:solidFill>
                  <a:srgbClr val="FFFFFF"/>
                </a:solidFill>
                <a:latin typeface="Georgia"/>
                <a:cs typeface="Georgia"/>
              </a:rPr>
              <a:t>bilgilerle ve  </a:t>
            </a:r>
            <a:r>
              <a:rPr sz="1581" spc="-24" dirty="0">
                <a:solidFill>
                  <a:srgbClr val="FFFFFF"/>
                </a:solidFill>
                <a:latin typeface="Georgia"/>
                <a:cs typeface="Georgia"/>
              </a:rPr>
              <a:t>bilgilerden doğan  </a:t>
            </a:r>
            <a:r>
              <a:rPr sz="1581" spc="-12" dirty="0">
                <a:solidFill>
                  <a:srgbClr val="FFFFFF"/>
                </a:solidFill>
                <a:latin typeface="Georgia"/>
                <a:cs typeface="Georgia"/>
              </a:rPr>
              <a:t>zihin </a:t>
            </a:r>
            <a:r>
              <a:rPr sz="1581" spc="-24" dirty="0">
                <a:solidFill>
                  <a:srgbClr val="FFFFFF"/>
                </a:solidFill>
                <a:latin typeface="Georgia"/>
                <a:cs typeface="Georgia"/>
              </a:rPr>
              <a:t>yetenekleri</a:t>
            </a:r>
            <a:r>
              <a:rPr sz="1581" spc="-1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81" spc="-24" dirty="0">
                <a:solidFill>
                  <a:srgbClr val="FFFFFF"/>
                </a:solidFill>
                <a:latin typeface="Georgia"/>
                <a:cs typeface="Georgia"/>
              </a:rPr>
              <a:t>ile  </a:t>
            </a:r>
            <a:r>
              <a:rPr sz="1581" spc="-49" dirty="0">
                <a:solidFill>
                  <a:srgbClr val="FFFFFF"/>
                </a:solidFill>
                <a:latin typeface="Georgia"/>
                <a:cs typeface="Georgia"/>
              </a:rPr>
              <a:t>ilgilidir.</a:t>
            </a:r>
            <a:endParaRPr sz="1581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40888" y="339502"/>
            <a:ext cx="3907824" cy="4601345"/>
            <a:chOff x="246443" y="53911"/>
            <a:chExt cx="1606550" cy="1891664"/>
          </a:xfrm>
        </p:grpSpPr>
        <p:sp>
          <p:nvSpPr>
            <p:cNvPr id="9" name="object 9"/>
            <p:cNvSpPr/>
            <p:nvPr/>
          </p:nvSpPr>
          <p:spPr>
            <a:xfrm>
              <a:off x="250571" y="171069"/>
              <a:ext cx="626999" cy="626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0" name="object 10"/>
            <p:cNvSpPr/>
            <p:nvPr/>
          </p:nvSpPr>
          <p:spPr>
            <a:xfrm>
              <a:off x="250571" y="171069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80" h="627380">
                  <a:moveTo>
                    <a:pt x="0" y="313435"/>
                  </a:moveTo>
                  <a:lnTo>
                    <a:pt x="3398" y="267119"/>
                  </a:lnTo>
                  <a:lnTo>
                    <a:pt x="13271" y="222913"/>
                  </a:lnTo>
                  <a:lnTo>
                    <a:pt x="29134" y="181301"/>
                  </a:lnTo>
                  <a:lnTo>
                    <a:pt x="50503" y="142768"/>
                  </a:lnTo>
                  <a:lnTo>
                    <a:pt x="76894" y="107800"/>
                  </a:lnTo>
                  <a:lnTo>
                    <a:pt x="107821" y="76882"/>
                  </a:lnTo>
                  <a:lnTo>
                    <a:pt x="142801" y="50497"/>
                  </a:lnTo>
                  <a:lnTo>
                    <a:pt x="181350" y="29132"/>
                  </a:lnTo>
                  <a:lnTo>
                    <a:pt x="222982" y="13270"/>
                  </a:lnTo>
                  <a:lnTo>
                    <a:pt x="267215" y="3398"/>
                  </a:lnTo>
                  <a:lnTo>
                    <a:pt x="313563" y="0"/>
                  </a:lnTo>
                  <a:lnTo>
                    <a:pt x="359879" y="3398"/>
                  </a:lnTo>
                  <a:lnTo>
                    <a:pt x="404085" y="13270"/>
                  </a:lnTo>
                  <a:lnTo>
                    <a:pt x="445697" y="29132"/>
                  </a:lnTo>
                  <a:lnTo>
                    <a:pt x="484230" y="50497"/>
                  </a:lnTo>
                  <a:lnTo>
                    <a:pt x="519198" y="76882"/>
                  </a:lnTo>
                  <a:lnTo>
                    <a:pt x="550116" y="107800"/>
                  </a:lnTo>
                  <a:lnTo>
                    <a:pt x="576501" y="142768"/>
                  </a:lnTo>
                  <a:lnTo>
                    <a:pt x="597866" y="181301"/>
                  </a:lnTo>
                  <a:lnTo>
                    <a:pt x="613728" y="222913"/>
                  </a:lnTo>
                  <a:lnTo>
                    <a:pt x="623600" y="267119"/>
                  </a:lnTo>
                  <a:lnTo>
                    <a:pt x="626999" y="313435"/>
                  </a:lnTo>
                  <a:lnTo>
                    <a:pt x="623600" y="359783"/>
                  </a:lnTo>
                  <a:lnTo>
                    <a:pt x="613728" y="404016"/>
                  </a:lnTo>
                  <a:lnTo>
                    <a:pt x="597866" y="445648"/>
                  </a:lnTo>
                  <a:lnTo>
                    <a:pt x="576501" y="484197"/>
                  </a:lnTo>
                  <a:lnTo>
                    <a:pt x="550116" y="519177"/>
                  </a:lnTo>
                  <a:lnTo>
                    <a:pt x="519198" y="550104"/>
                  </a:lnTo>
                  <a:lnTo>
                    <a:pt x="484230" y="576495"/>
                  </a:lnTo>
                  <a:lnTo>
                    <a:pt x="445697" y="597864"/>
                  </a:lnTo>
                  <a:lnTo>
                    <a:pt x="404085" y="613727"/>
                  </a:lnTo>
                  <a:lnTo>
                    <a:pt x="359879" y="623600"/>
                  </a:lnTo>
                  <a:lnTo>
                    <a:pt x="313563" y="626999"/>
                  </a:lnTo>
                  <a:lnTo>
                    <a:pt x="267215" y="623600"/>
                  </a:lnTo>
                  <a:lnTo>
                    <a:pt x="222982" y="613727"/>
                  </a:lnTo>
                  <a:lnTo>
                    <a:pt x="181350" y="597864"/>
                  </a:lnTo>
                  <a:lnTo>
                    <a:pt x="142801" y="576495"/>
                  </a:lnTo>
                  <a:lnTo>
                    <a:pt x="107821" y="550104"/>
                  </a:lnTo>
                  <a:lnTo>
                    <a:pt x="76894" y="519177"/>
                  </a:lnTo>
                  <a:lnTo>
                    <a:pt x="50503" y="484197"/>
                  </a:lnTo>
                  <a:lnTo>
                    <a:pt x="29134" y="445648"/>
                  </a:lnTo>
                  <a:lnTo>
                    <a:pt x="13271" y="404016"/>
                  </a:lnTo>
                  <a:lnTo>
                    <a:pt x="3398" y="359783"/>
                  </a:lnTo>
                  <a:lnTo>
                    <a:pt x="0" y="313435"/>
                  </a:lnTo>
                  <a:close/>
                </a:path>
              </a:pathLst>
            </a:custGeom>
            <a:ln w="7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1" name="object 11"/>
            <p:cNvSpPr/>
            <p:nvPr/>
          </p:nvSpPr>
          <p:spPr>
            <a:xfrm>
              <a:off x="1009015" y="58039"/>
              <a:ext cx="839469" cy="1883410"/>
            </a:xfrm>
            <a:custGeom>
              <a:avLst/>
              <a:gdLst/>
              <a:ahLst/>
              <a:cxnLst/>
              <a:rect l="l" t="t" r="r" b="b"/>
              <a:pathLst>
                <a:path w="839469" h="1883410">
                  <a:moveTo>
                    <a:pt x="755396" y="0"/>
                  </a:moveTo>
                  <a:lnTo>
                    <a:pt x="83947" y="0"/>
                  </a:lnTo>
                  <a:lnTo>
                    <a:pt x="51274" y="6598"/>
                  </a:lnTo>
                  <a:lnTo>
                    <a:pt x="24590" y="24590"/>
                  </a:lnTo>
                  <a:lnTo>
                    <a:pt x="6598" y="51274"/>
                  </a:lnTo>
                  <a:lnTo>
                    <a:pt x="0" y="83947"/>
                  </a:lnTo>
                  <a:lnTo>
                    <a:pt x="0" y="1798955"/>
                  </a:lnTo>
                  <a:lnTo>
                    <a:pt x="6598" y="1831627"/>
                  </a:lnTo>
                  <a:lnTo>
                    <a:pt x="24590" y="1858311"/>
                  </a:lnTo>
                  <a:lnTo>
                    <a:pt x="51274" y="1876303"/>
                  </a:lnTo>
                  <a:lnTo>
                    <a:pt x="83947" y="1882902"/>
                  </a:lnTo>
                  <a:lnTo>
                    <a:pt x="755396" y="1882902"/>
                  </a:lnTo>
                  <a:lnTo>
                    <a:pt x="788068" y="1876303"/>
                  </a:lnTo>
                  <a:lnTo>
                    <a:pt x="814752" y="1858311"/>
                  </a:lnTo>
                  <a:lnTo>
                    <a:pt x="832744" y="1831627"/>
                  </a:lnTo>
                  <a:lnTo>
                    <a:pt x="839342" y="1798955"/>
                  </a:lnTo>
                  <a:lnTo>
                    <a:pt x="839342" y="83947"/>
                  </a:lnTo>
                  <a:lnTo>
                    <a:pt x="832744" y="51274"/>
                  </a:lnTo>
                  <a:lnTo>
                    <a:pt x="814752" y="24590"/>
                  </a:lnTo>
                  <a:lnTo>
                    <a:pt x="788068" y="6598"/>
                  </a:lnTo>
                  <a:lnTo>
                    <a:pt x="755396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9015" y="58039"/>
              <a:ext cx="839469" cy="1883410"/>
            </a:xfrm>
            <a:custGeom>
              <a:avLst/>
              <a:gdLst/>
              <a:ahLst/>
              <a:cxnLst/>
              <a:rect l="l" t="t" r="r" b="b"/>
              <a:pathLst>
                <a:path w="839469" h="1883410">
                  <a:moveTo>
                    <a:pt x="0" y="83947"/>
                  </a:moveTo>
                  <a:lnTo>
                    <a:pt x="6598" y="51274"/>
                  </a:lnTo>
                  <a:lnTo>
                    <a:pt x="24590" y="24590"/>
                  </a:lnTo>
                  <a:lnTo>
                    <a:pt x="51274" y="6598"/>
                  </a:lnTo>
                  <a:lnTo>
                    <a:pt x="83947" y="0"/>
                  </a:lnTo>
                  <a:lnTo>
                    <a:pt x="755396" y="0"/>
                  </a:lnTo>
                  <a:lnTo>
                    <a:pt x="788068" y="6598"/>
                  </a:lnTo>
                  <a:lnTo>
                    <a:pt x="814752" y="24590"/>
                  </a:lnTo>
                  <a:lnTo>
                    <a:pt x="832744" y="51274"/>
                  </a:lnTo>
                  <a:lnTo>
                    <a:pt x="839342" y="83947"/>
                  </a:lnTo>
                  <a:lnTo>
                    <a:pt x="839342" y="1798955"/>
                  </a:lnTo>
                  <a:lnTo>
                    <a:pt x="832744" y="1831627"/>
                  </a:lnTo>
                  <a:lnTo>
                    <a:pt x="814752" y="1858311"/>
                  </a:lnTo>
                  <a:lnTo>
                    <a:pt x="788068" y="1876303"/>
                  </a:lnTo>
                  <a:lnTo>
                    <a:pt x="755396" y="1882902"/>
                  </a:lnTo>
                  <a:lnTo>
                    <a:pt x="83947" y="1882902"/>
                  </a:lnTo>
                  <a:lnTo>
                    <a:pt x="51274" y="1876303"/>
                  </a:lnTo>
                  <a:lnTo>
                    <a:pt x="24590" y="1858311"/>
                  </a:lnTo>
                  <a:lnTo>
                    <a:pt x="6598" y="1831627"/>
                  </a:lnTo>
                  <a:lnTo>
                    <a:pt x="0" y="1798955"/>
                  </a:lnTo>
                  <a:lnTo>
                    <a:pt x="0" y="83947"/>
                  </a:lnTo>
                  <a:close/>
                </a:path>
              </a:pathLst>
            </a:custGeom>
            <a:ln w="7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527702" y="2530821"/>
            <a:ext cx="1787096" cy="1458646"/>
          </a:xfrm>
          <a:prstGeom prst="rect">
            <a:avLst/>
          </a:prstGeom>
        </p:spPr>
        <p:txBody>
          <a:bodyPr vert="horz" wrap="square" lIns="0" tIns="60239" rIns="0" bIns="0" rtlCol="0">
            <a:spAutoFit/>
          </a:bodyPr>
          <a:lstStyle/>
          <a:p>
            <a:pPr marL="312004" marR="299645" algn="ctr">
              <a:lnSpc>
                <a:spcPts val="2335"/>
              </a:lnSpc>
              <a:spcBef>
                <a:spcPts val="474"/>
              </a:spcBef>
            </a:pPr>
            <a:r>
              <a:rPr sz="2068" b="1" spc="109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068" b="1" spc="61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068" b="1" spc="-97" dirty="0">
                <a:solidFill>
                  <a:srgbClr val="FF0000"/>
                </a:solidFill>
                <a:latin typeface="Arial"/>
                <a:cs typeface="Arial"/>
              </a:rPr>
              <a:t>yuşs</a:t>
            </a:r>
            <a:r>
              <a:rPr sz="2068" b="1" spc="-73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68" b="1" spc="109" dirty="0">
                <a:solidFill>
                  <a:srgbClr val="FF0000"/>
                </a:solidFill>
                <a:latin typeface="Arial"/>
                <a:cs typeface="Arial"/>
              </a:rPr>
              <a:t>l  </a:t>
            </a:r>
            <a:r>
              <a:rPr sz="2068" b="1" spc="73" dirty="0">
                <a:solidFill>
                  <a:srgbClr val="FF0000"/>
                </a:solidFill>
                <a:latin typeface="Times New Roman"/>
                <a:cs typeface="Times New Roman"/>
              </a:rPr>
              <a:t>Alan</a:t>
            </a:r>
            <a:endParaRPr sz="2068">
              <a:latin typeface="Times New Roman"/>
              <a:cs typeface="Times New Roman"/>
            </a:endParaRPr>
          </a:p>
          <a:p>
            <a:pPr marL="30891" marR="12357" indent="-7723" algn="ctr">
              <a:lnSpc>
                <a:spcPts val="1800"/>
              </a:lnSpc>
              <a:spcBef>
                <a:spcPts val="924"/>
              </a:spcBef>
            </a:pPr>
            <a:r>
              <a:rPr sz="1581" dirty="0">
                <a:solidFill>
                  <a:srgbClr val="FFFFFF"/>
                </a:solidFill>
                <a:latin typeface="Georgia"/>
                <a:cs typeface="Georgia"/>
              </a:rPr>
              <a:t>insanın </a:t>
            </a:r>
            <a:r>
              <a:rPr sz="1581" spc="-12" dirty="0">
                <a:solidFill>
                  <a:srgbClr val="FFFFFF"/>
                </a:solidFill>
                <a:latin typeface="Georgia"/>
                <a:cs typeface="Georgia"/>
              </a:rPr>
              <a:t>geliştirdiği  duygu ve</a:t>
            </a:r>
            <a:r>
              <a:rPr sz="1581" spc="-13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81" spc="-12" dirty="0">
                <a:solidFill>
                  <a:srgbClr val="FFFFFF"/>
                </a:solidFill>
                <a:latin typeface="Georgia"/>
                <a:cs typeface="Georgia"/>
              </a:rPr>
              <a:t>değerlerle  </a:t>
            </a:r>
            <a:r>
              <a:rPr sz="1581" spc="-24" dirty="0">
                <a:solidFill>
                  <a:srgbClr val="FFFFFF"/>
                </a:solidFill>
                <a:latin typeface="Georgia"/>
                <a:cs typeface="Georgia"/>
              </a:rPr>
              <a:t>ilgilidir.</a:t>
            </a:r>
            <a:endParaRPr sz="1581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644008" y="339502"/>
            <a:ext cx="3907824" cy="4601345"/>
            <a:chOff x="1111059" y="53911"/>
            <a:chExt cx="1606550" cy="1891664"/>
          </a:xfrm>
        </p:grpSpPr>
        <p:sp>
          <p:nvSpPr>
            <p:cNvPr id="15" name="object 15"/>
            <p:cNvSpPr/>
            <p:nvPr/>
          </p:nvSpPr>
          <p:spPr>
            <a:xfrm>
              <a:off x="1115187" y="171069"/>
              <a:ext cx="626999" cy="626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15187" y="171069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80" h="627380">
                  <a:moveTo>
                    <a:pt x="0" y="313435"/>
                  </a:moveTo>
                  <a:lnTo>
                    <a:pt x="3398" y="267119"/>
                  </a:lnTo>
                  <a:lnTo>
                    <a:pt x="13270" y="222913"/>
                  </a:lnTo>
                  <a:lnTo>
                    <a:pt x="29132" y="181301"/>
                  </a:lnTo>
                  <a:lnTo>
                    <a:pt x="50497" y="142768"/>
                  </a:lnTo>
                  <a:lnTo>
                    <a:pt x="76882" y="107800"/>
                  </a:lnTo>
                  <a:lnTo>
                    <a:pt x="107800" y="76882"/>
                  </a:lnTo>
                  <a:lnTo>
                    <a:pt x="142768" y="50497"/>
                  </a:lnTo>
                  <a:lnTo>
                    <a:pt x="181301" y="29132"/>
                  </a:lnTo>
                  <a:lnTo>
                    <a:pt x="222913" y="13270"/>
                  </a:lnTo>
                  <a:lnTo>
                    <a:pt x="267119" y="3398"/>
                  </a:lnTo>
                  <a:lnTo>
                    <a:pt x="313436" y="0"/>
                  </a:lnTo>
                  <a:lnTo>
                    <a:pt x="359783" y="3398"/>
                  </a:lnTo>
                  <a:lnTo>
                    <a:pt x="404016" y="13270"/>
                  </a:lnTo>
                  <a:lnTo>
                    <a:pt x="445648" y="29132"/>
                  </a:lnTo>
                  <a:lnTo>
                    <a:pt x="484197" y="50497"/>
                  </a:lnTo>
                  <a:lnTo>
                    <a:pt x="519177" y="76882"/>
                  </a:lnTo>
                  <a:lnTo>
                    <a:pt x="550104" y="107800"/>
                  </a:lnTo>
                  <a:lnTo>
                    <a:pt x="576495" y="142768"/>
                  </a:lnTo>
                  <a:lnTo>
                    <a:pt x="597864" y="181301"/>
                  </a:lnTo>
                  <a:lnTo>
                    <a:pt x="613727" y="222913"/>
                  </a:lnTo>
                  <a:lnTo>
                    <a:pt x="623600" y="267119"/>
                  </a:lnTo>
                  <a:lnTo>
                    <a:pt x="626999" y="313435"/>
                  </a:lnTo>
                  <a:lnTo>
                    <a:pt x="623600" y="359783"/>
                  </a:lnTo>
                  <a:lnTo>
                    <a:pt x="613727" y="404016"/>
                  </a:lnTo>
                  <a:lnTo>
                    <a:pt x="597864" y="445648"/>
                  </a:lnTo>
                  <a:lnTo>
                    <a:pt x="576495" y="484197"/>
                  </a:lnTo>
                  <a:lnTo>
                    <a:pt x="550104" y="519177"/>
                  </a:lnTo>
                  <a:lnTo>
                    <a:pt x="519177" y="550104"/>
                  </a:lnTo>
                  <a:lnTo>
                    <a:pt x="484197" y="576495"/>
                  </a:lnTo>
                  <a:lnTo>
                    <a:pt x="445648" y="597864"/>
                  </a:lnTo>
                  <a:lnTo>
                    <a:pt x="404016" y="613727"/>
                  </a:lnTo>
                  <a:lnTo>
                    <a:pt x="359783" y="623600"/>
                  </a:lnTo>
                  <a:lnTo>
                    <a:pt x="313436" y="626999"/>
                  </a:lnTo>
                  <a:lnTo>
                    <a:pt x="267119" y="623600"/>
                  </a:lnTo>
                  <a:lnTo>
                    <a:pt x="222913" y="613727"/>
                  </a:lnTo>
                  <a:lnTo>
                    <a:pt x="181301" y="597864"/>
                  </a:lnTo>
                  <a:lnTo>
                    <a:pt x="142768" y="576495"/>
                  </a:lnTo>
                  <a:lnTo>
                    <a:pt x="107800" y="550104"/>
                  </a:lnTo>
                  <a:lnTo>
                    <a:pt x="76882" y="519177"/>
                  </a:lnTo>
                  <a:lnTo>
                    <a:pt x="50497" y="484197"/>
                  </a:lnTo>
                  <a:lnTo>
                    <a:pt x="29132" y="445648"/>
                  </a:lnTo>
                  <a:lnTo>
                    <a:pt x="13270" y="404016"/>
                  </a:lnTo>
                  <a:lnTo>
                    <a:pt x="3398" y="359783"/>
                  </a:lnTo>
                  <a:lnTo>
                    <a:pt x="0" y="313435"/>
                  </a:lnTo>
                  <a:close/>
                </a:path>
              </a:pathLst>
            </a:custGeom>
            <a:ln w="7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7" name="object 17"/>
            <p:cNvSpPr/>
            <p:nvPr/>
          </p:nvSpPr>
          <p:spPr>
            <a:xfrm>
              <a:off x="1873504" y="58039"/>
              <a:ext cx="839469" cy="1883410"/>
            </a:xfrm>
            <a:custGeom>
              <a:avLst/>
              <a:gdLst/>
              <a:ahLst/>
              <a:cxnLst/>
              <a:rect l="l" t="t" r="r" b="b"/>
              <a:pathLst>
                <a:path w="839469" h="1883410">
                  <a:moveTo>
                    <a:pt x="755523" y="0"/>
                  </a:moveTo>
                  <a:lnTo>
                    <a:pt x="83947" y="0"/>
                  </a:lnTo>
                  <a:lnTo>
                    <a:pt x="51274" y="6598"/>
                  </a:lnTo>
                  <a:lnTo>
                    <a:pt x="24590" y="24590"/>
                  </a:lnTo>
                  <a:lnTo>
                    <a:pt x="6598" y="51274"/>
                  </a:lnTo>
                  <a:lnTo>
                    <a:pt x="0" y="83947"/>
                  </a:lnTo>
                  <a:lnTo>
                    <a:pt x="0" y="1798955"/>
                  </a:lnTo>
                  <a:lnTo>
                    <a:pt x="6598" y="1831627"/>
                  </a:lnTo>
                  <a:lnTo>
                    <a:pt x="24590" y="1858311"/>
                  </a:lnTo>
                  <a:lnTo>
                    <a:pt x="51274" y="1876303"/>
                  </a:lnTo>
                  <a:lnTo>
                    <a:pt x="83947" y="1882902"/>
                  </a:lnTo>
                  <a:lnTo>
                    <a:pt x="755523" y="1882902"/>
                  </a:lnTo>
                  <a:lnTo>
                    <a:pt x="788195" y="1876303"/>
                  </a:lnTo>
                  <a:lnTo>
                    <a:pt x="814879" y="1858311"/>
                  </a:lnTo>
                  <a:lnTo>
                    <a:pt x="832871" y="1831627"/>
                  </a:lnTo>
                  <a:lnTo>
                    <a:pt x="839470" y="1798955"/>
                  </a:lnTo>
                  <a:lnTo>
                    <a:pt x="839470" y="83947"/>
                  </a:lnTo>
                  <a:lnTo>
                    <a:pt x="832871" y="51274"/>
                  </a:lnTo>
                  <a:lnTo>
                    <a:pt x="814879" y="24590"/>
                  </a:lnTo>
                  <a:lnTo>
                    <a:pt x="788195" y="6598"/>
                  </a:lnTo>
                  <a:lnTo>
                    <a:pt x="755523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8" name="object 18"/>
            <p:cNvSpPr/>
            <p:nvPr/>
          </p:nvSpPr>
          <p:spPr>
            <a:xfrm>
              <a:off x="1873504" y="58039"/>
              <a:ext cx="839469" cy="1883410"/>
            </a:xfrm>
            <a:custGeom>
              <a:avLst/>
              <a:gdLst/>
              <a:ahLst/>
              <a:cxnLst/>
              <a:rect l="l" t="t" r="r" b="b"/>
              <a:pathLst>
                <a:path w="839469" h="1883410">
                  <a:moveTo>
                    <a:pt x="0" y="83947"/>
                  </a:moveTo>
                  <a:lnTo>
                    <a:pt x="6598" y="51274"/>
                  </a:lnTo>
                  <a:lnTo>
                    <a:pt x="24590" y="24590"/>
                  </a:lnTo>
                  <a:lnTo>
                    <a:pt x="51274" y="6598"/>
                  </a:lnTo>
                  <a:lnTo>
                    <a:pt x="83947" y="0"/>
                  </a:lnTo>
                  <a:lnTo>
                    <a:pt x="755523" y="0"/>
                  </a:lnTo>
                  <a:lnTo>
                    <a:pt x="788195" y="6598"/>
                  </a:lnTo>
                  <a:lnTo>
                    <a:pt x="814879" y="24590"/>
                  </a:lnTo>
                  <a:lnTo>
                    <a:pt x="832871" y="51274"/>
                  </a:lnTo>
                  <a:lnTo>
                    <a:pt x="839470" y="83947"/>
                  </a:lnTo>
                  <a:lnTo>
                    <a:pt x="839470" y="1798955"/>
                  </a:lnTo>
                  <a:lnTo>
                    <a:pt x="832871" y="1831627"/>
                  </a:lnTo>
                  <a:lnTo>
                    <a:pt x="814879" y="1858311"/>
                  </a:lnTo>
                  <a:lnTo>
                    <a:pt x="788195" y="1876303"/>
                  </a:lnTo>
                  <a:lnTo>
                    <a:pt x="755523" y="1882902"/>
                  </a:lnTo>
                  <a:lnTo>
                    <a:pt x="83947" y="1882902"/>
                  </a:lnTo>
                  <a:lnTo>
                    <a:pt x="51274" y="1876303"/>
                  </a:lnTo>
                  <a:lnTo>
                    <a:pt x="24590" y="1858311"/>
                  </a:lnTo>
                  <a:lnTo>
                    <a:pt x="6598" y="1831627"/>
                  </a:lnTo>
                  <a:lnTo>
                    <a:pt x="0" y="1798955"/>
                  </a:lnTo>
                  <a:lnTo>
                    <a:pt x="0" y="83947"/>
                  </a:lnTo>
                  <a:close/>
                </a:path>
              </a:pathLst>
            </a:custGeom>
            <a:ln w="7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620009" y="2405398"/>
            <a:ext cx="1807176" cy="1715126"/>
          </a:xfrm>
          <a:prstGeom prst="rect">
            <a:avLst/>
          </a:prstGeom>
        </p:spPr>
        <p:txBody>
          <a:bodyPr vert="horz" wrap="square" lIns="0" tIns="60239" rIns="0" bIns="0" rtlCol="0">
            <a:spAutoFit/>
          </a:bodyPr>
          <a:lstStyle/>
          <a:p>
            <a:pPr marL="166814" marR="139012" algn="ctr">
              <a:lnSpc>
                <a:spcPts val="2335"/>
              </a:lnSpc>
              <a:spcBef>
                <a:spcPts val="474"/>
              </a:spcBef>
            </a:pPr>
            <a:r>
              <a:rPr sz="2068" b="1" spc="49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68" b="1" spc="109" dirty="0">
                <a:solidFill>
                  <a:srgbClr val="FF0000"/>
                </a:solidFill>
                <a:latin typeface="Times New Roman"/>
                <a:cs typeface="Times New Roman"/>
              </a:rPr>
              <a:t>si</a:t>
            </a:r>
            <a:r>
              <a:rPr sz="2068" b="1" spc="158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68" b="1" spc="17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68" b="1" spc="26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68" b="1" spc="207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68" b="1" spc="97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68" b="1" spc="73" dirty="0">
                <a:solidFill>
                  <a:srgbClr val="FF0000"/>
                </a:solidFill>
                <a:latin typeface="Times New Roman"/>
                <a:cs typeface="Times New Roman"/>
              </a:rPr>
              <a:t>or  Alan</a:t>
            </a:r>
            <a:endParaRPr sz="2068">
              <a:latin typeface="Times New Roman"/>
              <a:cs typeface="Times New Roman"/>
            </a:endParaRPr>
          </a:p>
          <a:p>
            <a:pPr marL="145190" marR="126653" indent="-1545" algn="ctr">
              <a:lnSpc>
                <a:spcPts val="1484"/>
              </a:lnSpc>
              <a:spcBef>
                <a:spcPts val="912"/>
              </a:spcBef>
            </a:pP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insanın kas 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ve 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zihin  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koordinasyonuyla  yaptığı becerilerle</a:t>
            </a:r>
            <a:r>
              <a:rPr sz="1338" spc="-61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ve</a:t>
            </a:r>
            <a:endParaRPr sz="1338">
              <a:latin typeface="Georgia"/>
              <a:cs typeface="Georgia"/>
            </a:endParaRPr>
          </a:p>
          <a:p>
            <a:pPr algn="ctr">
              <a:lnSpc>
                <a:spcPts val="1386"/>
              </a:lnSpc>
            </a:pP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onların 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temel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öğeleriyle</a:t>
            </a:r>
            <a:endParaRPr sz="1338">
              <a:latin typeface="Georgia"/>
              <a:cs typeface="Georgia"/>
            </a:endParaRPr>
          </a:p>
          <a:p>
            <a:pPr algn="ctr">
              <a:lnSpc>
                <a:spcPts val="1545"/>
              </a:lnSpc>
            </a:pP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ilgilidir.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497250" y="614977"/>
            <a:ext cx="5795319" cy="4324865"/>
            <a:chOff x="228503" y="167162"/>
            <a:chExt cx="2382520" cy="1778000"/>
          </a:xfrm>
        </p:grpSpPr>
        <p:sp>
          <p:nvSpPr>
            <p:cNvPr id="21" name="object 21"/>
            <p:cNvSpPr/>
            <p:nvPr/>
          </p:nvSpPr>
          <p:spPr>
            <a:xfrm>
              <a:off x="1979803" y="171069"/>
              <a:ext cx="626999" cy="626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2" name="object 22"/>
            <p:cNvSpPr/>
            <p:nvPr/>
          </p:nvSpPr>
          <p:spPr>
            <a:xfrm>
              <a:off x="1979803" y="171069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80" h="627380">
                  <a:moveTo>
                    <a:pt x="0" y="313435"/>
                  </a:moveTo>
                  <a:lnTo>
                    <a:pt x="3398" y="267119"/>
                  </a:lnTo>
                  <a:lnTo>
                    <a:pt x="13270" y="222913"/>
                  </a:lnTo>
                  <a:lnTo>
                    <a:pt x="29132" y="181301"/>
                  </a:lnTo>
                  <a:lnTo>
                    <a:pt x="50497" y="142768"/>
                  </a:lnTo>
                  <a:lnTo>
                    <a:pt x="76882" y="107800"/>
                  </a:lnTo>
                  <a:lnTo>
                    <a:pt x="107800" y="76882"/>
                  </a:lnTo>
                  <a:lnTo>
                    <a:pt x="142768" y="50497"/>
                  </a:lnTo>
                  <a:lnTo>
                    <a:pt x="181301" y="29132"/>
                  </a:lnTo>
                  <a:lnTo>
                    <a:pt x="222913" y="13270"/>
                  </a:lnTo>
                  <a:lnTo>
                    <a:pt x="267119" y="3398"/>
                  </a:lnTo>
                  <a:lnTo>
                    <a:pt x="313436" y="0"/>
                  </a:lnTo>
                  <a:lnTo>
                    <a:pt x="359783" y="3398"/>
                  </a:lnTo>
                  <a:lnTo>
                    <a:pt x="404016" y="13270"/>
                  </a:lnTo>
                  <a:lnTo>
                    <a:pt x="445648" y="29132"/>
                  </a:lnTo>
                  <a:lnTo>
                    <a:pt x="484197" y="50497"/>
                  </a:lnTo>
                  <a:lnTo>
                    <a:pt x="519177" y="76882"/>
                  </a:lnTo>
                  <a:lnTo>
                    <a:pt x="550104" y="107800"/>
                  </a:lnTo>
                  <a:lnTo>
                    <a:pt x="576495" y="142768"/>
                  </a:lnTo>
                  <a:lnTo>
                    <a:pt x="597864" y="181301"/>
                  </a:lnTo>
                  <a:lnTo>
                    <a:pt x="613727" y="222913"/>
                  </a:lnTo>
                  <a:lnTo>
                    <a:pt x="623600" y="267119"/>
                  </a:lnTo>
                  <a:lnTo>
                    <a:pt x="626999" y="313435"/>
                  </a:lnTo>
                  <a:lnTo>
                    <a:pt x="623600" y="359783"/>
                  </a:lnTo>
                  <a:lnTo>
                    <a:pt x="613727" y="404016"/>
                  </a:lnTo>
                  <a:lnTo>
                    <a:pt x="597864" y="445648"/>
                  </a:lnTo>
                  <a:lnTo>
                    <a:pt x="576495" y="484197"/>
                  </a:lnTo>
                  <a:lnTo>
                    <a:pt x="550104" y="519177"/>
                  </a:lnTo>
                  <a:lnTo>
                    <a:pt x="519177" y="550104"/>
                  </a:lnTo>
                  <a:lnTo>
                    <a:pt x="484197" y="576495"/>
                  </a:lnTo>
                  <a:lnTo>
                    <a:pt x="445648" y="597864"/>
                  </a:lnTo>
                  <a:lnTo>
                    <a:pt x="404016" y="613727"/>
                  </a:lnTo>
                  <a:lnTo>
                    <a:pt x="359783" y="623600"/>
                  </a:lnTo>
                  <a:lnTo>
                    <a:pt x="313436" y="626999"/>
                  </a:lnTo>
                  <a:lnTo>
                    <a:pt x="267119" y="623600"/>
                  </a:lnTo>
                  <a:lnTo>
                    <a:pt x="222913" y="613727"/>
                  </a:lnTo>
                  <a:lnTo>
                    <a:pt x="181301" y="597864"/>
                  </a:lnTo>
                  <a:lnTo>
                    <a:pt x="142768" y="576495"/>
                  </a:lnTo>
                  <a:lnTo>
                    <a:pt x="107800" y="550104"/>
                  </a:lnTo>
                  <a:lnTo>
                    <a:pt x="76882" y="519177"/>
                  </a:lnTo>
                  <a:lnTo>
                    <a:pt x="50497" y="484197"/>
                  </a:lnTo>
                  <a:lnTo>
                    <a:pt x="29132" y="445648"/>
                  </a:lnTo>
                  <a:lnTo>
                    <a:pt x="13270" y="404016"/>
                  </a:lnTo>
                  <a:lnTo>
                    <a:pt x="3398" y="359783"/>
                  </a:lnTo>
                  <a:lnTo>
                    <a:pt x="0" y="313435"/>
                  </a:lnTo>
                  <a:close/>
                </a:path>
              </a:pathLst>
            </a:custGeom>
            <a:ln w="7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3" name="object 23"/>
            <p:cNvSpPr/>
            <p:nvPr/>
          </p:nvSpPr>
          <p:spPr>
            <a:xfrm>
              <a:off x="232410" y="1658493"/>
              <a:ext cx="2364105" cy="282575"/>
            </a:xfrm>
            <a:custGeom>
              <a:avLst/>
              <a:gdLst/>
              <a:ahLst/>
              <a:cxnLst/>
              <a:rect l="l" t="t" r="r" b="b"/>
              <a:pathLst>
                <a:path w="2364105" h="282575">
                  <a:moveTo>
                    <a:pt x="2222880" y="0"/>
                  </a:moveTo>
                  <a:lnTo>
                    <a:pt x="2222880" y="70612"/>
                  </a:lnTo>
                  <a:lnTo>
                    <a:pt x="141224" y="70612"/>
                  </a:lnTo>
                  <a:lnTo>
                    <a:pt x="141224" y="0"/>
                  </a:lnTo>
                  <a:lnTo>
                    <a:pt x="0" y="141224"/>
                  </a:lnTo>
                  <a:lnTo>
                    <a:pt x="141224" y="282448"/>
                  </a:lnTo>
                  <a:lnTo>
                    <a:pt x="141224" y="211836"/>
                  </a:lnTo>
                  <a:lnTo>
                    <a:pt x="2222880" y="211836"/>
                  </a:lnTo>
                  <a:lnTo>
                    <a:pt x="2222880" y="282448"/>
                  </a:lnTo>
                  <a:lnTo>
                    <a:pt x="2364104" y="141224"/>
                  </a:lnTo>
                  <a:lnTo>
                    <a:pt x="2222880" y="0"/>
                  </a:lnTo>
                  <a:close/>
                </a:path>
              </a:pathLst>
            </a:custGeom>
            <a:solidFill>
              <a:srgbClr val="AABAD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4" name="object 24"/>
            <p:cNvSpPr/>
            <p:nvPr/>
          </p:nvSpPr>
          <p:spPr>
            <a:xfrm>
              <a:off x="232410" y="1658493"/>
              <a:ext cx="2364105" cy="282575"/>
            </a:xfrm>
            <a:custGeom>
              <a:avLst/>
              <a:gdLst/>
              <a:ahLst/>
              <a:cxnLst/>
              <a:rect l="l" t="t" r="r" b="b"/>
              <a:pathLst>
                <a:path w="2364105" h="282575">
                  <a:moveTo>
                    <a:pt x="0" y="141224"/>
                  </a:moveTo>
                  <a:lnTo>
                    <a:pt x="141224" y="0"/>
                  </a:lnTo>
                  <a:lnTo>
                    <a:pt x="141224" y="70612"/>
                  </a:lnTo>
                  <a:lnTo>
                    <a:pt x="2222880" y="70612"/>
                  </a:lnTo>
                  <a:lnTo>
                    <a:pt x="2222880" y="0"/>
                  </a:lnTo>
                  <a:lnTo>
                    <a:pt x="2364104" y="141224"/>
                  </a:lnTo>
                  <a:lnTo>
                    <a:pt x="2222880" y="282448"/>
                  </a:lnTo>
                  <a:lnTo>
                    <a:pt x="2222880" y="211836"/>
                  </a:lnTo>
                  <a:lnTo>
                    <a:pt x="141224" y="211836"/>
                  </a:lnTo>
                  <a:lnTo>
                    <a:pt x="141224" y="282448"/>
                  </a:lnTo>
                  <a:lnTo>
                    <a:pt x="0" y="141224"/>
                  </a:lnTo>
                  <a:close/>
                </a:path>
              </a:pathLst>
            </a:custGeom>
            <a:ln w="7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6" name="Veri Yer Tutucusu 25">
            <a:extLst>
              <a:ext uri="{FF2B5EF4-FFF2-40B4-BE49-F238E27FC236}">
                <a16:creationId xmlns:a16="http://schemas.microsoft.com/office/drawing/2014/main" id="{EEA408DD-263B-4E5F-A290-610768AE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2E1E-B4E3-4B29-97B3-D3E9AC0E6A94}" type="datetime1">
              <a:rPr lang="tr-TR" smtClean="0">
                <a:solidFill>
                  <a:schemeClr val="bg1"/>
                </a:solidFill>
              </a:rPr>
              <a:t>18.03.2021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Slayt Numarası Yer Tutucusu 26">
            <a:extLst>
              <a:ext uri="{FF2B5EF4-FFF2-40B4-BE49-F238E27FC236}">
                <a16:creationId xmlns:a16="http://schemas.microsoft.com/office/drawing/2014/main" id="{D3840E80-DEED-4D8D-BE70-10E80486B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9</a:t>
            </a:fld>
            <a:endParaRPr lang="en-US"/>
          </a:p>
        </p:txBody>
      </p:sp>
      <p:pic>
        <p:nvPicPr>
          <p:cNvPr id="28" name="İçerik Yer Tutucusu 4">
            <a:extLst>
              <a:ext uri="{FF2B5EF4-FFF2-40B4-BE49-F238E27FC236}">
                <a16:creationId xmlns:a16="http://schemas.microsoft.com/office/drawing/2014/main" id="{8779D4F0-8B39-4F3D-8DBC-C8B2A1EC47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2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226</Template>
  <TotalTime>739</TotalTime>
  <Words>1958</Words>
  <Application>Microsoft Office PowerPoint</Application>
  <PresentationFormat>Ekran Gösterisi (16:9)</PresentationFormat>
  <Paragraphs>480</Paragraphs>
  <Slides>50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60" baseType="lpstr">
      <vt:lpstr>Arial</vt:lpstr>
      <vt:lpstr>Baskerville Old Face</vt:lpstr>
      <vt:lpstr>Calibri</vt:lpstr>
      <vt:lpstr>Carlito</vt:lpstr>
      <vt:lpstr>Georgia</vt:lpstr>
      <vt:lpstr>Liberation Sans Narrow</vt:lpstr>
      <vt:lpstr>Tahoma</vt:lpstr>
      <vt:lpstr>Times New Roman</vt:lpstr>
      <vt:lpstr>Wingdings</vt:lpstr>
      <vt:lpstr>226</vt:lpstr>
      <vt:lpstr>PROGRAM GELİŞTİRME VE İYİLEŞTİRME GRUP TOPLANTISI</vt:lpstr>
      <vt:lpstr>PowerPoint Sunusu</vt:lpstr>
      <vt:lpstr>GİRİŞ</vt:lpstr>
      <vt:lpstr>Örnek Program: A Üniversitesi B Okulu İlk ve Acil Yardım Programı</vt:lpstr>
      <vt:lpstr>HER BİR DERS İÇİN YAPILACAKLAR</vt:lpstr>
      <vt:lpstr>ÖĞRENME ÇIKTISI NEDİR?</vt:lpstr>
      <vt:lpstr>ÖĞRENİM ÇIKTILARI</vt:lpstr>
      <vt:lpstr>ÖĞRENME ÇIKTISI YAZMAK</vt:lpstr>
      <vt:lpstr>Bilişsel Alan</vt:lpstr>
      <vt:lpstr>BİLİŞSEL ALAN ALT BÖLÜMLERİ</vt:lpstr>
      <vt:lpstr>Kognitif (Bilişsel) Alanda Öğrenim Çıktılarının Yazılması</vt:lpstr>
      <vt:lpstr>Kognitif (Bilişsel) Alanda Öğrenim Çıktılarının Yazılması</vt:lpstr>
      <vt:lpstr>Öğrenim Çıktıları Örnekleri</vt:lpstr>
      <vt:lpstr>Kognitif (bilişsel) Alanda Öğrenim  Çıktılarının Yazılması</vt:lpstr>
      <vt:lpstr>Öğrenim Çıktıları Örnekleri</vt:lpstr>
      <vt:lpstr>Kognitif (bilişsel) Alanda Öğrenim  Çıktılarının Yazılması</vt:lpstr>
      <vt:lpstr>Öğrenim Çıktıları Örnekleri</vt:lpstr>
      <vt:lpstr>Kognitif (bilişsel) Alanda Öğrenim  Çıktılarının Yazılması</vt:lpstr>
      <vt:lpstr>Öğrenim Çıktıları Örnekleri</vt:lpstr>
      <vt:lpstr>Kognitif (bilişsel) Alanda Öğrenim  Çıktılarının Yazılması</vt:lpstr>
      <vt:lpstr>Öğrenim Çıktıları Örnekleri</vt:lpstr>
      <vt:lpstr>Kognitif (bilişsel) Alanda Öğrenim  Çıktılarının Yazılması</vt:lpstr>
      <vt:lpstr>Öğrenim Çıktıları Örnekleri</vt:lpstr>
      <vt:lpstr>Bilişsel Alan</vt:lpstr>
      <vt:lpstr>Duyuşsal (Duygu – Durumsal) Alanda Öğrenim  Çıktılarının Yazılması</vt:lpstr>
      <vt:lpstr>Duyuşsal (Duygu – Durumsal) Alanda Öğrenim  Çıktılarının Yazılması</vt:lpstr>
      <vt:lpstr>Duyuşsal (Duygu – Durumsal) Alanda Öğrenim  Çıktılarının Yazılması</vt:lpstr>
      <vt:lpstr>Duyuşsal (Duygu – Durumsal) Alanda Öğrenim  Çıktılarının Yazılması</vt:lpstr>
      <vt:lpstr>Duyuşsal (Duygu – Durumsal) Alanda Öğrenim  Çıktılarının Yazılması</vt:lpstr>
      <vt:lpstr>Öğrenim Çıktılarına İlişkin Bazı Örnekler</vt:lpstr>
      <vt:lpstr>Duyuşsal Alan</vt:lpstr>
      <vt:lpstr>Psikomotor Alanda Öğrenim Çıktılarının Yazılması</vt:lpstr>
      <vt:lpstr>Psikomotor Alanda Öğrenim Çıktılarının Yazılması</vt:lpstr>
      <vt:lpstr>Psikomotor Alanda Öğrenim Çıktılarının Yazılması</vt:lpstr>
      <vt:lpstr>Psikomotor Alanda Öğrenim Çıktılarının Yazılması</vt:lpstr>
      <vt:lpstr>Psikomotor Alanda Öğrenim Çıktılarının Yazılması</vt:lpstr>
      <vt:lpstr>Öğrenim Çıktılarına İlişkin Bazı Örnekler</vt:lpstr>
      <vt:lpstr>Psikomotor Alan</vt:lpstr>
      <vt:lpstr>Öğrenme Çıktıları Nasıl Yazılır?</vt:lpstr>
      <vt:lpstr>Öğrenme Çıktıları Nasıl Yazılır?</vt:lpstr>
      <vt:lpstr>Öğrenme Çıktılarının İfadesinde Kullanılabilecek Ve Kaçınılması Gereken Fiiller</vt:lpstr>
      <vt:lpstr>PowerPoint Sunusu</vt:lpstr>
      <vt:lpstr>PROGRAMLA  İLGİLİ BİLGİLERİN TAMAMLANMASI</vt:lpstr>
      <vt:lpstr>PROGRAMLA  İLGİLİ BİLGİLERİN TAMAMLANMASI</vt:lpstr>
      <vt:lpstr>PROGRAMLA  İLGİLİ BİLGİLERİN TAMAMLANMASI</vt:lpstr>
      <vt:lpstr>PROGRAMLA  İLGİLİ BİLGİLERİN TAMAMLANMASI</vt:lpstr>
      <vt:lpstr>PROGRAMLA  İLGİLİ BİLGİLERİN TAMAMLANMASI</vt:lpstr>
      <vt:lpstr>Program Çıktısı Matriksini Oluşturmak</vt:lpstr>
      <vt:lpstr>PowerPoint Sunusu</vt:lpstr>
      <vt:lpstr>Her Şey İçin, Teşekkürler…  Saygılarımla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ALİ KAPLAN</dc:creator>
  <cp:lastModifiedBy>ACER</cp:lastModifiedBy>
  <cp:revision>102</cp:revision>
  <dcterms:created xsi:type="dcterms:W3CDTF">2016-07-18T10:10:40Z</dcterms:created>
  <dcterms:modified xsi:type="dcterms:W3CDTF">2021-03-18T13:16:42Z</dcterms:modified>
</cp:coreProperties>
</file>