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33.jpg" ContentType="image/jpg"/>
  <Override PartName="/ppt/media/image3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302" r:id="rId3"/>
    <p:sldId id="410" r:id="rId4"/>
    <p:sldId id="262" r:id="rId5"/>
    <p:sldId id="266" r:id="rId6"/>
    <p:sldId id="386" r:id="rId7"/>
    <p:sldId id="387" r:id="rId8"/>
    <p:sldId id="389" r:id="rId9"/>
    <p:sldId id="393" r:id="rId10"/>
    <p:sldId id="391" r:id="rId11"/>
    <p:sldId id="270" r:id="rId12"/>
    <p:sldId id="381" r:id="rId13"/>
    <p:sldId id="392" r:id="rId14"/>
    <p:sldId id="282" r:id="rId15"/>
    <p:sldId id="316" r:id="rId16"/>
    <p:sldId id="281" r:id="rId17"/>
    <p:sldId id="396" r:id="rId18"/>
    <p:sldId id="411" r:id="rId19"/>
    <p:sldId id="397" r:id="rId20"/>
    <p:sldId id="412" r:id="rId21"/>
    <p:sldId id="343" r:id="rId22"/>
    <p:sldId id="413" r:id="rId23"/>
    <p:sldId id="351" r:id="rId24"/>
    <p:sldId id="390" r:id="rId25"/>
    <p:sldId id="394" r:id="rId26"/>
    <p:sldId id="398" r:id="rId27"/>
    <p:sldId id="399" r:id="rId28"/>
    <p:sldId id="358" r:id="rId29"/>
    <p:sldId id="359" r:id="rId30"/>
    <p:sldId id="384" r:id="rId31"/>
    <p:sldId id="400" r:id="rId32"/>
    <p:sldId id="395" r:id="rId33"/>
    <p:sldId id="401" r:id="rId34"/>
    <p:sldId id="402" r:id="rId35"/>
    <p:sldId id="403" r:id="rId36"/>
    <p:sldId id="404" r:id="rId37"/>
    <p:sldId id="405" r:id="rId38"/>
    <p:sldId id="406" r:id="rId39"/>
    <p:sldId id="407" r:id="rId40"/>
    <p:sldId id="408" r:id="rId41"/>
    <p:sldId id="409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6374" autoAdjust="0"/>
  </p:normalViewPr>
  <p:slideViewPr>
    <p:cSldViewPr>
      <p:cViewPr varScale="1">
        <p:scale>
          <a:sx n="76" d="100"/>
          <a:sy n="76" d="100"/>
        </p:scale>
        <p:origin x="114" y="10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6B439-260A-4F4C-A3EA-115B7628E35C}" type="datetimeFigureOut">
              <a:rPr lang="tr-TR" smtClean="0"/>
              <a:t>1.07.2020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53A61-6768-4A17-B62B-244A4AECB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574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63838"/>
            <a:ext cx="7772400" cy="6858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67894"/>
            <a:ext cx="6400800" cy="59320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27FF-12B6-435B-8397-61B10ABD7470}" type="datetime1">
              <a:rPr lang="tr-TR" smtClean="0"/>
              <a:t>1.07.2020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2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5736" y="205979"/>
            <a:ext cx="6491064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5736" y="1200151"/>
            <a:ext cx="6491064" cy="3394472"/>
          </a:xfrm>
        </p:spPr>
        <p:txBody>
          <a:bodyPr/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smtClean="0"/>
              <a:t>1.07.2020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8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2753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1629"/>
            <a:ext cx="8229600" cy="310299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D873-45F4-46F5-A057-C7DBCF86D2AB}" type="datetime1">
              <a:rPr lang="tr-TR" smtClean="0"/>
              <a:t>1.07.2020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9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noProof="0"/>
              <a:t>Asıl başlık stili için tıklatın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0E1E4-AB93-46CE-AEC0-F6D7413D9154}" type="datetime1">
              <a:rPr lang="tr-TR" noProof="0" smtClean="0"/>
              <a:t>1.07.2020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13451-F6E1-4628-A8E3-1405590B0C3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84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bys.kayseri.edu.tr/enVision/DocumentModule/Task.aspx?value=kMmDgMjmVUyXJdjW5ZEUlZwTEP5TMOxTYOhlRJU2tclXBemTIPjnJRzW5ShWZPlHNb0mVUuXJdnGFUuT0ZQi9L03JbuWwYwXNYPCZeyGVcpXRY924bUiZMrXNY9UQS0TAM3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bys.kayseri.edu.tr/enVision/DocumentModule/Task.aspx?value=kMmDgMjmVUyXJdjW5ZEUlZwTEP5TMOxTYOhlRJU2tclXBemTIPjnJRzW5ShWZPlHNb0mVUuXJdnGFUuT0ZQi9L03JbuWwYwXNYPCZeyGVcpXRY924bUiZMrXNY9UQS0TAM3D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bp.kayseri.edu.tr/Default.aspx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B3416529-9E64-4B7E-9940-FEEEB50FFF35}"/>
              </a:ext>
            </a:extLst>
          </p:cNvPr>
          <p:cNvSpPr/>
          <p:nvPr/>
        </p:nvSpPr>
        <p:spPr>
          <a:xfrm>
            <a:off x="1799692" y="332578"/>
            <a:ext cx="5544616" cy="114051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07654"/>
            <a:ext cx="6400800" cy="1368152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tr-TR" sz="36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 GELİŞTİRME VE İYİLEŞTİRME GRUP TOPLANTISI</a:t>
            </a:r>
            <a:endParaRPr lang="en-US" sz="28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CEC8B6D-F084-47AC-AC7D-BDCCE2BE1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390035"/>
            <a:ext cx="3816424" cy="108306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758652C-7FD0-4EC2-95F6-06E45C9BB856}"/>
              </a:ext>
            </a:extLst>
          </p:cNvPr>
          <p:cNvSpPr txBox="1"/>
          <p:nvPr/>
        </p:nvSpPr>
        <p:spPr>
          <a:xfrm>
            <a:off x="2501770" y="3435846"/>
            <a:ext cx="414046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b="1" dirty="0">
                <a:solidFill>
                  <a:schemeClr val="bg1"/>
                </a:solidFill>
              </a:rPr>
              <a:t>Doç. Dr. Özgür DEMİRTAŞ</a:t>
            </a:r>
          </a:p>
          <a:p>
            <a:pPr algn="ctr">
              <a:lnSpc>
                <a:spcPct val="150000"/>
              </a:lnSpc>
            </a:pPr>
            <a:r>
              <a:rPr lang="tr-TR" b="1" dirty="0" err="1">
                <a:solidFill>
                  <a:schemeClr val="bg1"/>
                </a:solidFill>
              </a:rPr>
              <a:t>Öğr</a:t>
            </a:r>
            <a:r>
              <a:rPr lang="tr-TR" b="1" dirty="0">
                <a:solidFill>
                  <a:schemeClr val="bg1"/>
                </a:solidFill>
              </a:rPr>
              <a:t>. Gör. Ali KAPLAN</a:t>
            </a:r>
          </a:p>
        </p:txBody>
      </p:sp>
    </p:spTree>
    <p:extLst>
      <p:ext uri="{BB962C8B-B14F-4D97-AF65-F5344CB8AC3E}">
        <p14:creationId xmlns:p14="http://schemas.microsoft.com/office/powerpoint/2010/main" val="39790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A7EB214-0698-4FA1-8A60-7BE468BE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/>
              <a:t>AMAÇLAR, HEDEFLER VE ÖĞRENİM ÇIKTILARI  ARASINDAKİ FARKLAR NELERDİR?</a:t>
            </a:r>
            <a:endParaRPr lang="tr-TR" sz="2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9226F6-9AB0-4E4B-8313-439D64BD0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736" y="1509713"/>
            <a:ext cx="6491064" cy="3394472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Öğrenim Çıktıları ise hedeflerle  karşılaştırıldığında daha kesin,  oluşturulması daha kolay ve daha açık  ifadelerdir.</a:t>
            </a:r>
          </a:p>
          <a:p>
            <a:pPr algn="just"/>
            <a:r>
              <a:rPr lang="tr-TR" sz="2400" dirty="0"/>
              <a:t>Öğrenim Çıktıları öğrenenin ne  başarmasının beklendiği ve bu başarıyı  nasıl ortaya koyacağı konusunda açık ifadelerdir.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31BA87-1B60-48EB-A71D-859882031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AC591AA-7B66-4639-9066-CFD146BC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10</a:t>
            </a:fld>
            <a:endParaRPr lang="en-US"/>
          </a:p>
        </p:txBody>
      </p:sp>
      <p:pic>
        <p:nvPicPr>
          <p:cNvPr id="6" name="İçerik Yer Tutucusu 4">
            <a:extLst>
              <a:ext uri="{FF2B5EF4-FFF2-40B4-BE49-F238E27FC236}">
                <a16:creationId xmlns:a16="http://schemas.microsoft.com/office/drawing/2014/main" id="{7C69B67B-4188-483C-809D-B8D473D223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83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15816" y="1923678"/>
            <a:ext cx="5483311" cy="480741"/>
          </a:xfrm>
          <a:prstGeom prst="rect">
            <a:avLst/>
          </a:prstGeom>
        </p:spPr>
        <p:txBody>
          <a:bodyPr vert="horz" wrap="square" lIns="0" tIns="26258" rIns="0" bIns="0" rtlCol="0">
            <a:spAutoFit/>
          </a:bodyPr>
          <a:lstStyle/>
          <a:p>
            <a:pPr marL="30891" marR="12357">
              <a:lnSpc>
                <a:spcPct val="103299"/>
              </a:lnSpc>
              <a:spcBef>
                <a:spcPts val="207"/>
              </a:spcBef>
            </a:pPr>
            <a:r>
              <a:rPr sz="1459" b="1" i="1" spc="24" dirty="0">
                <a:solidFill>
                  <a:srgbClr val="083762"/>
                </a:solidFill>
                <a:cs typeface="Arial"/>
              </a:rPr>
              <a:t>(Öğretenin </a:t>
            </a:r>
            <a:r>
              <a:rPr sz="1459" b="1" i="1" spc="109" dirty="0">
                <a:solidFill>
                  <a:srgbClr val="083762"/>
                </a:solidFill>
                <a:cs typeface="Times New Roman"/>
              </a:rPr>
              <a:t>ne </a:t>
            </a:r>
            <a:r>
              <a:rPr sz="1459" b="1" i="1" spc="49" dirty="0">
                <a:solidFill>
                  <a:srgbClr val="083762"/>
                </a:solidFill>
                <a:cs typeface="Arial"/>
              </a:rPr>
              <a:t>anlattığına </a:t>
            </a:r>
            <a:r>
              <a:rPr sz="1459" b="1" i="1" dirty="0">
                <a:solidFill>
                  <a:srgbClr val="083762"/>
                </a:solidFill>
                <a:cs typeface="Arial"/>
              </a:rPr>
              <a:t>değil, öğrenenin </a:t>
            </a:r>
            <a:r>
              <a:rPr sz="1459" b="1" i="1" spc="109" dirty="0">
                <a:solidFill>
                  <a:srgbClr val="083762"/>
                </a:solidFill>
                <a:cs typeface="Times New Roman"/>
              </a:rPr>
              <a:t>ne </a:t>
            </a:r>
            <a:r>
              <a:rPr sz="1459" b="1" i="1" spc="24" dirty="0">
                <a:solidFill>
                  <a:srgbClr val="083762"/>
                </a:solidFill>
                <a:cs typeface="Arial"/>
              </a:rPr>
              <a:t>kazandığına  </a:t>
            </a:r>
            <a:r>
              <a:rPr sz="1459" b="1" i="1" spc="122" dirty="0">
                <a:solidFill>
                  <a:srgbClr val="083762"/>
                </a:solidFill>
                <a:cs typeface="Times New Roman"/>
              </a:rPr>
              <a:t>dayanan</a:t>
            </a:r>
            <a:r>
              <a:rPr sz="1459" b="1" i="1" spc="-36" dirty="0">
                <a:solidFill>
                  <a:srgbClr val="083762"/>
                </a:solidFill>
                <a:cs typeface="Times New Roman"/>
              </a:rPr>
              <a:t> </a:t>
            </a:r>
            <a:r>
              <a:rPr sz="1459" b="1" i="1" spc="-12" dirty="0">
                <a:solidFill>
                  <a:srgbClr val="083762"/>
                </a:solidFill>
                <a:cs typeface="Arial"/>
              </a:rPr>
              <a:t>öğrenme)</a:t>
            </a:r>
            <a:endParaRPr sz="1459" dirty="0"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0700" y="1383996"/>
            <a:ext cx="4749652" cy="523636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126653" indent="-97308">
              <a:spcBef>
                <a:spcPts val="243"/>
              </a:spcBef>
              <a:buChar char="•"/>
              <a:tabLst>
                <a:tab pos="128200" algn="l"/>
              </a:tabLst>
            </a:pPr>
            <a:r>
              <a:rPr sz="1600" spc="-12" dirty="0">
                <a:cs typeface="Georgia"/>
              </a:rPr>
              <a:t>Öğrenenin ne </a:t>
            </a:r>
            <a:r>
              <a:rPr sz="1600" spc="-24" dirty="0">
                <a:cs typeface="Georgia"/>
              </a:rPr>
              <a:t>öğrenmesi gerektiğinin</a:t>
            </a:r>
            <a:r>
              <a:rPr sz="1600" spc="134" dirty="0">
                <a:cs typeface="Georgia"/>
              </a:rPr>
              <a:t> </a:t>
            </a:r>
            <a:r>
              <a:rPr sz="1600" spc="-24" dirty="0">
                <a:cs typeface="Georgia"/>
              </a:rPr>
              <a:t>beklentisidir</a:t>
            </a:r>
            <a:endParaRPr sz="1600" dirty="0">
              <a:cs typeface="Georgia"/>
            </a:endParaRPr>
          </a:p>
          <a:p>
            <a:pPr marL="126653" indent="-97308">
              <a:spcBef>
                <a:spcPts val="24"/>
              </a:spcBef>
              <a:buChar char="•"/>
              <a:tabLst>
                <a:tab pos="128200" algn="l"/>
              </a:tabLst>
            </a:pPr>
            <a:r>
              <a:rPr sz="1600" spc="-12" dirty="0">
                <a:cs typeface="Georgia"/>
              </a:rPr>
              <a:t>Çıktı </a:t>
            </a:r>
            <a:r>
              <a:rPr sz="1600" spc="-36" dirty="0">
                <a:cs typeface="Georgia"/>
              </a:rPr>
              <a:t>Temelli </a:t>
            </a:r>
            <a:r>
              <a:rPr sz="1600" spc="-12" dirty="0">
                <a:cs typeface="Georgia"/>
              </a:rPr>
              <a:t>Öğrenme </a:t>
            </a:r>
            <a:r>
              <a:rPr sz="1600" dirty="0">
                <a:cs typeface="Georgia"/>
              </a:rPr>
              <a:t>(Output </a:t>
            </a:r>
            <a:r>
              <a:rPr sz="1600" spc="-36" dirty="0">
                <a:cs typeface="Georgia"/>
              </a:rPr>
              <a:t>Based</a:t>
            </a:r>
            <a:r>
              <a:rPr sz="1600" spc="170" dirty="0">
                <a:cs typeface="Georgia"/>
              </a:rPr>
              <a:t> </a:t>
            </a:r>
            <a:r>
              <a:rPr sz="1600" spc="-24" dirty="0">
                <a:cs typeface="Georgia"/>
              </a:rPr>
              <a:t>Learning)</a:t>
            </a:r>
            <a:endParaRPr sz="1600" dirty="0"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3364" y="3546309"/>
            <a:ext cx="863428" cy="243322"/>
          </a:xfrm>
          <a:prstGeom prst="rect">
            <a:avLst/>
          </a:prstGeom>
          <a:ln w="3175">
            <a:solidFill>
              <a:srgbClr val="5F5F5F"/>
            </a:solidFill>
          </a:ln>
        </p:spPr>
        <p:txBody>
          <a:bodyPr vert="horz" wrap="square" lIns="0" tIns="37070" rIns="0" bIns="0" rtlCol="0">
            <a:spAutoFit/>
          </a:bodyPr>
          <a:lstStyle/>
          <a:p>
            <a:pPr marL="67961">
              <a:spcBef>
                <a:spcPts val="292"/>
              </a:spcBef>
            </a:pPr>
            <a:r>
              <a:rPr sz="1338" b="1" dirty="0">
                <a:solidFill>
                  <a:srgbClr val="FF9900"/>
                </a:solidFill>
                <a:latin typeface="Verdana"/>
                <a:cs typeface="Verdana"/>
              </a:rPr>
              <a:t>Ders</a:t>
            </a:r>
            <a:r>
              <a:rPr sz="1338" b="1" spc="-49" dirty="0">
                <a:solidFill>
                  <a:srgbClr val="FF9900"/>
                </a:solidFill>
                <a:latin typeface="Verdana"/>
                <a:cs typeface="Verdana"/>
              </a:rPr>
              <a:t> </a:t>
            </a:r>
            <a:r>
              <a:rPr sz="1338" b="1" dirty="0">
                <a:solidFill>
                  <a:srgbClr val="FF9900"/>
                </a:solidFill>
                <a:latin typeface="Verdana"/>
                <a:cs typeface="Verdana"/>
              </a:rPr>
              <a:t>A</a:t>
            </a:r>
            <a:endParaRPr sz="1338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31797" y="2683725"/>
            <a:ext cx="3880022" cy="243322"/>
          </a:xfrm>
          <a:prstGeom prst="rect">
            <a:avLst/>
          </a:prstGeom>
          <a:ln w="3175">
            <a:solidFill>
              <a:srgbClr val="5F5F5F"/>
            </a:solidFill>
          </a:ln>
        </p:spPr>
        <p:txBody>
          <a:bodyPr vert="horz" wrap="square" lIns="0" tIns="37070" rIns="0" bIns="0" rtlCol="0">
            <a:spAutoFit/>
          </a:bodyPr>
          <a:lstStyle/>
          <a:p>
            <a:pPr marL="67961">
              <a:spcBef>
                <a:spcPts val="292"/>
              </a:spcBef>
            </a:pPr>
            <a:r>
              <a:rPr sz="1338" b="1" dirty="0">
                <a:solidFill>
                  <a:srgbClr val="990000"/>
                </a:solidFill>
                <a:latin typeface="Verdana"/>
                <a:cs typeface="Verdana"/>
              </a:rPr>
              <a:t>Program Çıktıları</a:t>
            </a:r>
            <a:endParaRPr sz="1338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92487" y="4354097"/>
            <a:ext cx="1024066" cy="402744"/>
          </a:xfrm>
          <a:prstGeom prst="rect">
            <a:avLst/>
          </a:prstGeom>
          <a:ln w="3175">
            <a:solidFill>
              <a:srgbClr val="5F5F5F"/>
            </a:solidFill>
          </a:ln>
        </p:spPr>
        <p:txBody>
          <a:bodyPr vert="horz" wrap="square" lIns="0" tIns="43249" rIns="0" bIns="0" rtlCol="0">
            <a:spAutoFit/>
          </a:bodyPr>
          <a:lstStyle/>
          <a:p>
            <a:pPr marL="67961" marR="156002">
              <a:lnSpc>
                <a:spcPts val="1435"/>
              </a:lnSpc>
              <a:spcBef>
                <a:spcPts val="341"/>
              </a:spcBef>
            </a:pPr>
            <a:r>
              <a:rPr sz="1216" b="1" spc="-24" dirty="0">
                <a:solidFill>
                  <a:srgbClr val="990000"/>
                </a:solidFill>
                <a:latin typeface="Verdana"/>
                <a:cs typeface="Verdana"/>
              </a:rPr>
              <a:t>Öğ</a:t>
            </a:r>
            <a:r>
              <a:rPr sz="1216" b="1" spc="-36" dirty="0">
                <a:solidFill>
                  <a:srgbClr val="990000"/>
                </a:solidFill>
                <a:latin typeface="Verdana"/>
                <a:cs typeface="Verdana"/>
              </a:rPr>
              <a:t>renm</a:t>
            </a:r>
            <a:r>
              <a:rPr sz="1216" b="1" spc="-12" dirty="0">
                <a:solidFill>
                  <a:srgbClr val="990000"/>
                </a:solidFill>
                <a:latin typeface="Verdana"/>
                <a:cs typeface="Verdana"/>
              </a:rPr>
              <a:t>e  Çıktıları</a:t>
            </a:r>
            <a:endParaRPr sz="1216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17337" y="3546309"/>
            <a:ext cx="915945" cy="243322"/>
          </a:xfrm>
          <a:prstGeom prst="rect">
            <a:avLst/>
          </a:prstGeom>
          <a:ln w="3175">
            <a:solidFill>
              <a:srgbClr val="5F5F5F"/>
            </a:solidFill>
          </a:ln>
        </p:spPr>
        <p:txBody>
          <a:bodyPr vert="horz" wrap="square" lIns="0" tIns="37070" rIns="0" bIns="0" rtlCol="0">
            <a:spAutoFit/>
          </a:bodyPr>
          <a:lstStyle/>
          <a:p>
            <a:pPr marL="69506">
              <a:spcBef>
                <a:spcPts val="292"/>
              </a:spcBef>
            </a:pPr>
            <a:r>
              <a:rPr sz="1338" b="1" dirty="0">
                <a:solidFill>
                  <a:srgbClr val="009DD9"/>
                </a:solidFill>
                <a:latin typeface="Verdana"/>
                <a:cs typeface="Verdana"/>
              </a:rPr>
              <a:t>Ders</a:t>
            </a:r>
            <a:r>
              <a:rPr sz="1338" b="1" spc="-36" dirty="0">
                <a:solidFill>
                  <a:srgbClr val="009DD9"/>
                </a:solidFill>
                <a:latin typeface="Verdana"/>
                <a:cs typeface="Verdana"/>
              </a:rPr>
              <a:t> </a:t>
            </a:r>
            <a:r>
              <a:rPr sz="1338" b="1" dirty="0">
                <a:solidFill>
                  <a:srgbClr val="009DD9"/>
                </a:solidFill>
                <a:latin typeface="Verdana"/>
                <a:cs typeface="Verdana"/>
              </a:rPr>
              <a:t>B</a:t>
            </a:r>
            <a:endParaRPr sz="1338" dirty="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793362" y="3050614"/>
            <a:ext cx="4204386" cy="1303638"/>
            <a:chOff x="675424" y="965073"/>
            <a:chExt cx="1728470" cy="535940"/>
          </a:xfrm>
        </p:grpSpPr>
        <p:sp>
          <p:nvSpPr>
            <p:cNvPr id="13" name="object 13"/>
            <p:cNvSpPr/>
            <p:nvPr/>
          </p:nvSpPr>
          <p:spPr>
            <a:xfrm>
              <a:off x="675424" y="1364361"/>
              <a:ext cx="115404" cy="136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4" name="object 14"/>
            <p:cNvSpPr/>
            <p:nvPr/>
          </p:nvSpPr>
          <p:spPr>
            <a:xfrm>
              <a:off x="1074420" y="1342390"/>
              <a:ext cx="115315" cy="1365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5" name="object 15"/>
            <p:cNvSpPr/>
            <p:nvPr/>
          </p:nvSpPr>
          <p:spPr>
            <a:xfrm>
              <a:off x="963549" y="987806"/>
              <a:ext cx="115315" cy="1365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29233" y="987806"/>
              <a:ext cx="115315" cy="1365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7" name="object 17"/>
            <p:cNvSpPr/>
            <p:nvPr/>
          </p:nvSpPr>
          <p:spPr>
            <a:xfrm>
              <a:off x="1823720" y="1341628"/>
              <a:ext cx="159131" cy="1372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8" name="object 18"/>
            <p:cNvSpPr/>
            <p:nvPr/>
          </p:nvSpPr>
          <p:spPr>
            <a:xfrm>
              <a:off x="2244725" y="1341628"/>
              <a:ext cx="159003" cy="1372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9" name="object 19"/>
            <p:cNvSpPr/>
            <p:nvPr/>
          </p:nvSpPr>
          <p:spPr>
            <a:xfrm>
              <a:off x="1580006" y="987044"/>
              <a:ext cx="159131" cy="1372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0" name="object 20"/>
            <p:cNvSpPr/>
            <p:nvPr/>
          </p:nvSpPr>
          <p:spPr>
            <a:xfrm>
              <a:off x="1890141" y="965073"/>
              <a:ext cx="159131" cy="1372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002966" y="3546309"/>
            <a:ext cx="863428" cy="243322"/>
          </a:xfrm>
          <a:prstGeom prst="rect">
            <a:avLst/>
          </a:prstGeom>
          <a:ln w="3175">
            <a:solidFill>
              <a:srgbClr val="5F5F5F"/>
            </a:solidFill>
          </a:ln>
        </p:spPr>
        <p:txBody>
          <a:bodyPr vert="horz" wrap="square" lIns="0" tIns="37070" rIns="0" bIns="0" rtlCol="0">
            <a:spAutoFit/>
          </a:bodyPr>
          <a:lstStyle/>
          <a:p>
            <a:pPr marL="69506">
              <a:spcBef>
                <a:spcPts val="292"/>
              </a:spcBef>
            </a:pPr>
            <a:r>
              <a:rPr sz="1338" b="1" dirty="0">
                <a:solidFill>
                  <a:srgbClr val="996633"/>
                </a:solidFill>
                <a:latin typeface="Verdana"/>
                <a:cs typeface="Verdana"/>
              </a:rPr>
              <a:t>Ders</a:t>
            </a:r>
            <a:r>
              <a:rPr sz="1338" b="1" spc="-49" dirty="0">
                <a:solidFill>
                  <a:srgbClr val="996633"/>
                </a:solidFill>
                <a:latin typeface="Verdana"/>
                <a:cs typeface="Verdana"/>
              </a:rPr>
              <a:t> </a:t>
            </a:r>
            <a:r>
              <a:rPr sz="1338" b="1" dirty="0">
                <a:solidFill>
                  <a:srgbClr val="996633"/>
                </a:solidFill>
                <a:latin typeface="Verdana"/>
                <a:cs typeface="Verdana"/>
              </a:rPr>
              <a:t>C</a:t>
            </a:r>
            <a:endParaRPr sz="1338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80475" y="3546309"/>
            <a:ext cx="863428" cy="243322"/>
          </a:xfrm>
          <a:prstGeom prst="rect">
            <a:avLst/>
          </a:prstGeom>
          <a:ln w="3175">
            <a:solidFill>
              <a:srgbClr val="5F5F5F"/>
            </a:solidFill>
          </a:ln>
        </p:spPr>
        <p:txBody>
          <a:bodyPr vert="horz" wrap="square" lIns="0" tIns="37070" rIns="0" bIns="0" rtlCol="0">
            <a:spAutoFit/>
          </a:bodyPr>
          <a:lstStyle/>
          <a:p>
            <a:pPr marL="69506">
              <a:spcBef>
                <a:spcPts val="292"/>
              </a:spcBef>
            </a:pPr>
            <a:r>
              <a:rPr sz="1338" b="1" dirty="0">
                <a:solidFill>
                  <a:srgbClr val="E1D600"/>
                </a:solidFill>
                <a:latin typeface="Verdana"/>
                <a:cs typeface="Verdana"/>
              </a:rPr>
              <a:t>Ders</a:t>
            </a:r>
            <a:r>
              <a:rPr sz="1338" b="1" spc="-49" dirty="0">
                <a:solidFill>
                  <a:srgbClr val="E1D600"/>
                </a:solidFill>
                <a:latin typeface="Verdana"/>
                <a:cs typeface="Verdana"/>
              </a:rPr>
              <a:t> </a:t>
            </a:r>
            <a:r>
              <a:rPr sz="1338" b="1" dirty="0">
                <a:solidFill>
                  <a:srgbClr val="E1D600"/>
                </a:solidFill>
                <a:latin typeface="Verdana"/>
                <a:cs typeface="Verdana"/>
              </a:rPr>
              <a:t>D</a:t>
            </a:r>
            <a:endParaRPr sz="1338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86086" y="4354096"/>
            <a:ext cx="1079672" cy="402744"/>
          </a:xfrm>
          <a:prstGeom prst="rect">
            <a:avLst/>
          </a:prstGeom>
          <a:ln w="3175">
            <a:solidFill>
              <a:srgbClr val="5F5F5F"/>
            </a:solidFill>
          </a:ln>
        </p:spPr>
        <p:txBody>
          <a:bodyPr vert="horz" wrap="square" lIns="0" tIns="43249" rIns="0" bIns="0" rtlCol="0">
            <a:spAutoFit/>
          </a:bodyPr>
          <a:lstStyle/>
          <a:p>
            <a:pPr marL="69506" marR="210062">
              <a:lnSpc>
                <a:spcPts val="1435"/>
              </a:lnSpc>
              <a:spcBef>
                <a:spcPts val="341"/>
              </a:spcBef>
            </a:pPr>
            <a:r>
              <a:rPr sz="1216" b="1" spc="-24" dirty="0">
                <a:solidFill>
                  <a:srgbClr val="990000"/>
                </a:solidFill>
                <a:latin typeface="Verdana"/>
                <a:cs typeface="Verdana"/>
              </a:rPr>
              <a:t>Öğ</a:t>
            </a:r>
            <a:r>
              <a:rPr sz="1216" b="1" spc="-36" dirty="0">
                <a:solidFill>
                  <a:srgbClr val="990000"/>
                </a:solidFill>
                <a:latin typeface="Verdana"/>
                <a:cs typeface="Verdana"/>
              </a:rPr>
              <a:t>renm</a:t>
            </a:r>
            <a:r>
              <a:rPr sz="1216" b="1" spc="-12" dirty="0">
                <a:solidFill>
                  <a:srgbClr val="990000"/>
                </a:solidFill>
                <a:latin typeface="Verdana"/>
                <a:cs typeface="Verdana"/>
              </a:rPr>
              <a:t>e  Çıktıları</a:t>
            </a:r>
            <a:endParaRPr sz="1216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26095" y="4354097"/>
            <a:ext cx="1024066" cy="402744"/>
          </a:xfrm>
          <a:prstGeom prst="rect">
            <a:avLst/>
          </a:prstGeom>
          <a:ln w="3175">
            <a:solidFill>
              <a:srgbClr val="5F5F5F"/>
            </a:solidFill>
          </a:ln>
        </p:spPr>
        <p:txBody>
          <a:bodyPr vert="horz" wrap="square" lIns="0" tIns="43249" rIns="0" bIns="0" rtlCol="0">
            <a:spAutoFit/>
          </a:bodyPr>
          <a:lstStyle/>
          <a:p>
            <a:pPr marL="69506" marR="156002">
              <a:lnSpc>
                <a:spcPts val="1435"/>
              </a:lnSpc>
              <a:spcBef>
                <a:spcPts val="341"/>
              </a:spcBef>
            </a:pPr>
            <a:r>
              <a:rPr sz="1216" b="1" spc="-24" dirty="0">
                <a:solidFill>
                  <a:srgbClr val="990000"/>
                </a:solidFill>
                <a:latin typeface="Verdana"/>
                <a:cs typeface="Verdana"/>
              </a:rPr>
              <a:t>Öğ</a:t>
            </a:r>
            <a:r>
              <a:rPr sz="1216" b="1" spc="-36" dirty="0">
                <a:solidFill>
                  <a:srgbClr val="990000"/>
                </a:solidFill>
                <a:latin typeface="Verdana"/>
                <a:cs typeface="Verdana"/>
              </a:rPr>
              <a:t>renm</a:t>
            </a:r>
            <a:r>
              <a:rPr sz="1216" b="1" spc="-12" dirty="0">
                <a:solidFill>
                  <a:srgbClr val="990000"/>
                </a:solidFill>
                <a:latin typeface="Verdana"/>
                <a:cs typeface="Verdana"/>
              </a:rPr>
              <a:t>e  Çıktıları</a:t>
            </a:r>
            <a:endParaRPr sz="1216" dirty="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19849" y="4352862"/>
            <a:ext cx="970005" cy="402744"/>
          </a:xfrm>
          <a:prstGeom prst="rect">
            <a:avLst/>
          </a:prstGeom>
          <a:ln w="3175">
            <a:solidFill>
              <a:srgbClr val="5F5F5F"/>
            </a:solidFill>
          </a:ln>
        </p:spPr>
        <p:txBody>
          <a:bodyPr vert="horz" wrap="square" lIns="0" tIns="43249" rIns="0" bIns="0" rtlCol="0">
            <a:spAutoFit/>
          </a:bodyPr>
          <a:lstStyle/>
          <a:p>
            <a:pPr marL="69506" marR="101942">
              <a:lnSpc>
                <a:spcPts val="1435"/>
              </a:lnSpc>
              <a:spcBef>
                <a:spcPts val="341"/>
              </a:spcBef>
            </a:pPr>
            <a:r>
              <a:rPr sz="1216" b="1" spc="-24" dirty="0">
                <a:solidFill>
                  <a:srgbClr val="990000"/>
                </a:solidFill>
                <a:latin typeface="Verdana"/>
                <a:cs typeface="Verdana"/>
              </a:rPr>
              <a:t>Öğ</a:t>
            </a:r>
            <a:r>
              <a:rPr sz="1216" b="1" spc="-36" dirty="0">
                <a:solidFill>
                  <a:srgbClr val="990000"/>
                </a:solidFill>
                <a:latin typeface="Verdana"/>
                <a:cs typeface="Verdana"/>
              </a:rPr>
              <a:t>renm</a:t>
            </a:r>
            <a:r>
              <a:rPr sz="1216" b="1" spc="-12" dirty="0">
                <a:solidFill>
                  <a:srgbClr val="990000"/>
                </a:solidFill>
                <a:latin typeface="Verdana"/>
                <a:cs typeface="Verdana"/>
              </a:rPr>
              <a:t>e  Çıktıları</a:t>
            </a:r>
            <a:endParaRPr sz="1216">
              <a:latin typeface="Verdana"/>
              <a:cs typeface="Verdana"/>
            </a:endParaRPr>
          </a:p>
        </p:txBody>
      </p:sp>
      <p:sp>
        <p:nvSpPr>
          <p:cNvPr id="27" name="Unvan 26">
            <a:extLst>
              <a:ext uri="{FF2B5EF4-FFF2-40B4-BE49-F238E27FC236}">
                <a16:creationId xmlns:a16="http://schemas.microsoft.com/office/drawing/2014/main" id="{865B1170-D7F5-45D7-BF74-E14421C7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/>
              <a:t>ÖĞRENİM ÇIKTILARI</a:t>
            </a:r>
          </a:p>
        </p:txBody>
      </p:sp>
      <p:pic>
        <p:nvPicPr>
          <p:cNvPr id="28" name="İçerik Yer Tutucusu 4">
            <a:extLst>
              <a:ext uri="{FF2B5EF4-FFF2-40B4-BE49-F238E27FC236}">
                <a16:creationId xmlns:a16="http://schemas.microsoft.com/office/drawing/2014/main" id="{2CE5DC56-ACD4-4ADC-BA62-667F8BCA2A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29" name="Veri Yer Tutucusu 3">
            <a:extLst>
              <a:ext uri="{FF2B5EF4-FFF2-40B4-BE49-F238E27FC236}">
                <a16:creationId xmlns:a16="http://schemas.microsoft.com/office/drawing/2014/main" id="{B8F58212-89BA-4AF0-A84F-8F307EAD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C7472A4-B88E-411E-BBB5-E8956A6C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/>
              <a:t>ÖĞRENME ÇIKTISI NEDİR?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8B31A4C-4540-416D-AE97-B0DE300A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A1B6-FCF7-4085-929E-D18AA5EFA8D5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C8A26660-8EB3-4790-84D6-6BBD62B818B6}"/>
              </a:ext>
            </a:extLst>
          </p:cNvPr>
          <p:cNvSpPr txBox="1"/>
          <p:nvPr/>
        </p:nvSpPr>
        <p:spPr>
          <a:xfrm>
            <a:off x="2623675" y="1840342"/>
            <a:ext cx="5381368" cy="1123374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237864" marR="12357" indent="-208517" algn="just">
              <a:lnSpc>
                <a:spcPct val="103699"/>
              </a:lnSpc>
              <a:spcBef>
                <a:spcPts val="219"/>
              </a:spcBef>
            </a:pPr>
            <a:r>
              <a:rPr lang="tr-TR" sz="2189" spc="-511" dirty="0">
                <a:latin typeface="Arial"/>
                <a:cs typeface="Arial"/>
              </a:rPr>
              <a:t>               </a:t>
            </a:r>
            <a:r>
              <a:rPr sz="2311" spc="24" dirty="0">
                <a:latin typeface="Carlito"/>
                <a:cs typeface="Carlito"/>
              </a:rPr>
              <a:t>Ö</a:t>
            </a:r>
            <a:r>
              <a:rPr lang="tr-TR" sz="2311" spc="24" dirty="0">
                <a:latin typeface="Carlito"/>
                <a:cs typeface="Carlito"/>
              </a:rPr>
              <a:t>ğ</a:t>
            </a:r>
            <a:r>
              <a:rPr sz="2311" spc="24" dirty="0" err="1">
                <a:latin typeface="Carlito"/>
                <a:cs typeface="Carlito"/>
              </a:rPr>
              <a:t>renme</a:t>
            </a:r>
            <a:r>
              <a:rPr sz="2311" spc="24" dirty="0">
                <a:latin typeface="Carlito"/>
                <a:cs typeface="Carlito"/>
              </a:rPr>
              <a:t> sürecinin </a:t>
            </a:r>
            <a:r>
              <a:rPr sz="2311" spc="36" dirty="0" err="1">
                <a:latin typeface="Carlito"/>
                <a:cs typeface="Carlito"/>
              </a:rPr>
              <a:t>sonunda</a:t>
            </a:r>
            <a:r>
              <a:rPr sz="2311" spc="36" dirty="0">
                <a:latin typeface="Carlito"/>
                <a:cs typeface="Carlito"/>
              </a:rPr>
              <a:t> </a:t>
            </a:r>
            <a:r>
              <a:rPr sz="2311" spc="-12" dirty="0" err="1">
                <a:latin typeface="Carlito"/>
                <a:cs typeface="Carlito"/>
              </a:rPr>
              <a:t>öğrencilerin</a:t>
            </a:r>
            <a:r>
              <a:rPr lang="tr-TR" sz="2311" spc="-12" dirty="0">
                <a:latin typeface="Carlito"/>
                <a:cs typeface="Carlito"/>
              </a:rPr>
              <a:t> </a:t>
            </a:r>
            <a:r>
              <a:rPr sz="2311" spc="24" dirty="0" err="1">
                <a:latin typeface="Carlito"/>
                <a:cs typeface="Carlito"/>
              </a:rPr>
              <a:t>neleri</a:t>
            </a:r>
            <a:r>
              <a:rPr sz="2311" spc="24" dirty="0">
                <a:latin typeface="Carlito"/>
                <a:cs typeface="Carlito"/>
              </a:rPr>
              <a:t> bilecekleri </a:t>
            </a:r>
            <a:r>
              <a:rPr sz="2311" spc="12" dirty="0">
                <a:latin typeface="Carlito"/>
                <a:cs typeface="Carlito"/>
              </a:rPr>
              <a:t>ya </a:t>
            </a:r>
            <a:r>
              <a:rPr sz="2311" spc="36" dirty="0">
                <a:latin typeface="Carlito"/>
                <a:cs typeface="Carlito"/>
              </a:rPr>
              <a:t>da </a:t>
            </a:r>
            <a:r>
              <a:rPr sz="2311" spc="12" dirty="0">
                <a:latin typeface="Carlito"/>
                <a:cs typeface="Carlito"/>
              </a:rPr>
              <a:t>yapabileceklerini  açıklayan</a:t>
            </a:r>
            <a:r>
              <a:rPr sz="2311" spc="73" dirty="0">
                <a:latin typeface="Carlito"/>
                <a:cs typeface="Carlito"/>
              </a:rPr>
              <a:t> </a:t>
            </a:r>
            <a:r>
              <a:rPr sz="2311" dirty="0">
                <a:latin typeface="Carlito"/>
                <a:cs typeface="Carlito"/>
              </a:rPr>
              <a:t>ifadelerdir.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861E633-3A47-4EB7-880A-A3FAC9CD2217}"/>
              </a:ext>
            </a:extLst>
          </p:cNvPr>
          <p:cNvSpPr/>
          <p:nvPr/>
        </p:nvSpPr>
        <p:spPr>
          <a:xfrm>
            <a:off x="3036733" y="3303158"/>
            <a:ext cx="4411980" cy="1005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A46473-495F-400A-86CD-0BFE4B7AC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12</a:t>
            </a:fld>
            <a:endParaRPr lang="en-US"/>
          </a:p>
        </p:txBody>
      </p:sp>
      <p:pic>
        <p:nvPicPr>
          <p:cNvPr id="10" name="İçerik Yer Tutucusu 4">
            <a:extLst>
              <a:ext uri="{FF2B5EF4-FFF2-40B4-BE49-F238E27FC236}">
                <a16:creationId xmlns:a16="http://schemas.microsoft.com/office/drawing/2014/main" id="{C1C4E240-4FA4-4691-9092-331F4C3D0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74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1945A9D-FF04-4A6A-85BB-F96FEBC7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/>
              <a:t>ÖĞRENME ÇIKTISI YAZMAK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9D6286-F04E-497A-87EB-6D554E0A5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dirty="0"/>
              <a:t>Öğrenme çıktıları yazılırken 5 ayrı aşama dikkate alınmalıdır:</a:t>
            </a:r>
          </a:p>
          <a:p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Öğrencinin neyi yapabilir olmasını istiyorsunuz ?  (çıktılar = kazanımlar) -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Bu kazanımları sağlamak için öğrenci neyi bilmek zorundadır ? (içerik)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Öğrenmeyi sağlamak için hangi aktiviteler kullanılacak ?  (pedagojik yöntemler)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Öğrenci, kazanımları sağladığını (öğrendiğini) nasıl gösterecek ? (Ölçme)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Öğrencinin öğrenmeyi başardığını nasıl bileceğim ?  (değerlendirme)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FD35F31-9E43-4151-B774-4B8B5A87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278B4F2-3E7F-40E7-BD53-DD677434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13</a:t>
            </a:fld>
            <a:endParaRPr lang="en-US"/>
          </a:p>
        </p:txBody>
      </p:sp>
      <p:pic>
        <p:nvPicPr>
          <p:cNvPr id="6" name="İçerik Yer Tutucusu 4">
            <a:extLst>
              <a:ext uri="{FF2B5EF4-FFF2-40B4-BE49-F238E27FC236}">
                <a16:creationId xmlns:a16="http://schemas.microsoft.com/office/drawing/2014/main" id="{FBBC847F-A7F9-4C74-B119-3ED006567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64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79134" y="431132"/>
            <a:ext cx="5604222" cy="596109"/>
          </a:xfrm>
          <a:prstGeom prst="rect">
            <a:avLst/>
          </a:prstGeom>
        </p:spPr>
        <p:txBody>
          <a:bodyPr vert="horz" wrap="square" lIns="0" tIns="41704" rIns="0" bIns="0" rtlCol="0" anchor="ctr">
            <a:spAutoFit/>
          </a:bodyPr>
          <a:lstStyle/>
          <a:p>
            <a:pPr marL="30891">
              <a:spcBef>
                <a:spcPts val="328"/>
              </a:spcBef>
            </a:pPr>
            <a:r>
              <a:rPr sz="3600" b="1" spc="49" dirty="0">
                <a:latin typeface="Carlito"/>
                <a:cs typeface="Carlito"/>
              </a:rPr>
              <a:t>ÖĞRENME </a:t>
            </a:r>
            <a:r>
              <a:rPr sz="3600" b="1" spc="24" dirty="0">
                <a:latin typeface="Carlito"/>
                <a:cs typeface="Carlito"/>
              </a:rPr>
              <a:t>ÇIKTISI</a:t>
            </a:r>
            <a:r>
              <a:rPr sz="3600" b="1" spc="-219" dirty="0">
                <a:latin typeface="Carlito"/>
                <a:cs typeface="Carlito"/>
              </a:rPr>
              <a:t> </a:t>
            </a:r>
            <a:r>
              <a:rPr sz="3600" b="1" dirty="0">
                <a:latin typeface="Carlito"/>
                <a:cs typeface="Carlito"/>
              </a:rPr>
              <a:t>YAZMAK</a:t>
            </a:r>
            <a:endParaRPr sz="36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9134" y="1314742"/>
            <a:ext cx="5540461" cy="630076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237864" marR="12357" indent="-208517">
              <a:spcBef>
                <a:spcPts val="243"/>
              </a:spcBef>
            </a:pPr>
            <a:r>
              <a:rPr lang="tr-TR" sz="1824" spc="-474" dirty="0">
                <a:latin typeface="Arial"/>
                <a:cs typeface="Arial"/>
              </a:rPr>
              <a:t>                                      </a:t>
            </a:r>
            <a:r>
              <a:rPr sz="1946" dirty="0" err="1">
                <a:latin typeface="Carlito"/>
                <a:cs typeface="Carlito"/>
              </a:rPr>
              <a:t>Öğrenme</a:t>
            </a:r>
            <a:r>
              <a:rPr sz="1946" dirty="0">
                <a:latin typeface="Carlito"/>
                <a:cs typeface="Carlito"/>
              </a:rPr>
              <a:t> </a:t>
            </a:r>
            <a:r>
              <a:rPr sz="1946" spc="-12" dirty="0">
                <a:latin typeface="Carlito"/>
                <a:cs typeface="Carlito"/>
              </a:rPr>
              <a:t>çıktıları </a:t>
            </a:r>
            <a:r>
              <a:rPr sz="1946" spc="-24" dirty="0">
                <a:latin typeface="Carlito"/>
                <a:cs typeface="Carlito"/>
              </a:rPr>
              <a:t>yazılırken </a:t>
            </a:r>
            <a:r>
              <a:rPr sz="1946" spc="-12" dirty="0">
                <a:latin typeface="Carlito"/>
                <a:cs typeface="Carlito"/>
              </a:rPr>
              <a:t>öncelikle </a:t>
            </a:r>
            <a:r>
              <a:rPr sz="1946" spc="-36" dirty="0">
                <a:latin typeface="Carlito"/>
                <a:cs typeface="Carlito"/>
              </a:rPr>
              <a:t>kazandırılmak  </a:t>
            </a:r>
            <a:r>
              <a:rPr sz="1946" spc="-12" dirty="0">
                <a:latin typeface="Carlito"/>
                <a:cs typeface="Carlito"/>
              </a:rPr>
              <a:t>istenen özellikler</a:t>
            </a:r>
            <a:r>
              <a:rPr sz="1946" spc="24" dirty="0">
                <a:latin typeface="Carlito"/>
                <a:cs typeface="Carlito"/>
              </a:rPr>
              <a:t> </a:t>
            </a:r>
            <a:r>
              <a:rPr sz="1946" spc="-24" dirty="0">
                <a:latin typeface="Carlito"/>
                <a:cs typeface="Carlito"/>
              </a:rPr>
              <a:t>tanımlanmalıdır.</a:t>
            </a:r>
            <a:endParaRPr sz="1946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9134" y="3750443"/>
            <a:ext cx="5781418" cy="631635"/>
          </a:xfrm>
          <a:prstGeom prst="rect">
            <a:avLst/>
          </a:prstGeom>
        </p:spPr>
        <p:txBody>
          <a:bodyPr vert="horz" wrap="square" lIns="0" tIns="32436" rIns="0" bIns="0" rtlCol="0">
            <a:spAutoFit/>
          </a:bodyPr>
          <a:lstStyle/>
          <a:p>
            <a:pPr marL="30891">
              <a:spcBef>
                <a:spcPts val="255"/>
              </a:spcBef>
            </a:pPr>
            <a:r>
              <a:rPr lang="tr-TR" sz="1824" spc="-462" dirty="0">
                <a:latin typeface="Arial"/>
                <a:cs typeface="Arial"/>
              </a:rPr>
              <a:t>                               </a:t>
            </a:r>
            <a:r>
              <a:rPr sz="1946" dirty="0">
                <a:latin typeface="Carlito"/>
                <a:cs typeface="Carlito"/>
              </a:rPr>
              <a:t>Bu soruya </a:t>
            </a:r>
            <a:r>
              <a:rPr sz="1946" spc="-12" dirty="0">
                <a:latin typeface="Carlito"/>
                <a:cs typeface="Carlito"/>
              </a:rPr>
              <a:t>verilen yanıt, öğrenme çıktılarının ilgili</a:t>
            </a:r>
            <a:r>
              <a:rPr sz="1946" dirty="0">
                <a:latin typeface="Carlito"/>
                <a:cs typeface="Carlito"/>
              </a:rPr>
              <a:t> alan</a:t>
            </a:r>
          </a:p>
          <a:p>
            <a:pPr marL="237864"/>
            <a:r>
              <a:rPr sz="1946" spc="-24" dirty="0">
                <a:latin typeface="Carlito"/>
                <a:cs typeface="Carlito"/>
              </a:rPr>
              <a:t>dikkate </a:t>
            </a:r>
            <a:r>
              <a:rPr sz="1946" spc="-12" dirty="0">
                <a:latin typeface="Carlito"/>
                <a:cs typeface="Carlito"/>
              </a:rPr>
              <a:t>alınarak yazılmasını</a:t>
            </a:r>
            <a:r>
              <a:rPr sz="1946" spc="49" dirty="0">
                <a:latin typeface="Carlito"/>
                <a:cs typeface="Carlito"/>
              </a:rPr>
              <a:t> </a:t>
            </a:r>
            <a:r>
              <a:rPr sz="1946" spc="-24" dirty="0">
                <a:latin typeface="Carlito"/>
                <a:cs typeface="Carlito"/>
              </a:rPr>
              <a:t>gerektirir.</a:t>
            </a:r>
            <a:endParaRPr sz="1946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80235" y="2441553"/>
            <a:ext cx="5203121" cy="1119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8" name="Veri Yer Tutucusu 7">
            <a:extLst>
              <a:ext uri="{FF2B5EF4-FFF2-40B4-BE49-F238E27FC236}">
                <a16:creationId xmlns:a16="http://schemas.microsoft.com/office/drawing/2014/main" id="{3A04F293-6DB4-4C98-B1F9-1CD2A0D62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945A-11C0-4E9E-BE48-AAC2F632FC3D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6F60DB3-5407-4BBC-85AD-A3FB703D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14</a:t>
            </a:fld>
            <a:endParaRPr lang="en-US"/>
          </a:p>
        </p:txBody>
      </p:sp>
      <p:pic>
        <p:nvPicPr>
          <p:cNvPr id="10" name="İçerik Yer Tutucusu 4">
            <a:extLst>
              <a:ext uri="{FF2B5EF4-FFF2-40B4-BE49-F238E27FC236}">
                <a16:creationId xmlns:a16="http://schemas.microsoft.com/office/drawing/2014/main" id="{95EC9310-1C75-479D-AADD-7C5C2EB68D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13597" y="1539798"/>
            <a:ext cx="452566" cy="308792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30891">
              <a:spcBef>
                <a:spcPts val="219"/>
              </a:spcBef>
            </a:pPr>
            <a:r>
              <a:rPr sz="1824" spc="-12" dirty="0">
                <a:solidFill>
                  <a:srgbClr val="002060"/>
                </a:solidFill>
                <a:latin typeface="Carlito"/>
                <a:cs typeface="Carlito"/>
              </a:rPr>
              <a:t>B</a:t>
            </a:r>
            <a:r>
              <a:rPr sz="1824" spc="-24" dirty="0">
                <a:solidFill>
                  <a:srgbClr val="002060"/>
                </a:solidFill>
                <a:latin typeface="Carlito"/>
                <a:cs typeface="Carlito"/>
              </a:rPr>
              <a:t>ilg</a:t>
            </a:r>
            <a:r>
              <a:rPr sz="1824" spc="-12" dirty="0">
                <a:solidFill>
                  <a:srgbClr val="002060"/>
                </a:solidFill>
                <a:latin typeface="Carlito"/>
                <a:cs typeface="Carlito"/>
              </a:rPr>
              <a:t>i</a:t>
            </a:r>
            <a:endParaRPr sz="1824" dirty="0">
              <a:solidFill>
                <a:srgbClr val="002060"/>
              </a:solidFill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1650" y="1718946"/>
            <a:ext cx="1087395" cy="308792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30891">
              <a:spcBef>
                <a:spcPts val="219"/>
              </a:spcBef>
            </a:pPr>
            <a:r>
              <a:rPr sz="1824" i="1" spc="-24" dirty="0">
                <a:solidFill>
                  <a:srgbClr val="083762"/>
                </a:solidFill>
                <a:latin typeface="Carlito"/>
                <a:cs typeface="Carlito"/>
              </a:rPr>
              <a:t>Knowledge</a:t>
            </a:r>
            <a:endParaRPr sz="1824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7320" y="2817770"/>
            <a:ext cx="648730" cy="566683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30891">
              <a:lnSpc>
                <a:spcPts val="2053"/>
              </a:lnSpc>
              <a:spcBef>
                <a:spcPts val="219"/>
              </a:spcBef>
            </a:pPr>
            <a:r>
              <a:rPr sz="1824" spc="-12" dirty="0">
                <a:solidFill>
                  <a:srgbClr val="536321"/>
                </a:solidFill>
                <a:latin typeface="Carlito"/>
                <a:cs typeface="Carlito"/>
              </a:rPr>
              <a:t>Beceri</a:t>
            </a:r>
            <a:endParaRPr sz="1824">
              <a:latin typeface="Carlito"/>
              <a:cs typeface="Carlito"/>
            </a:endParaRPr>
          </a:p>
          <a:p>
            <a:pPr marL="106576">
              <a:lnSpc>
                <a:spcPts val="2053"/>
              </a:lnSpc>
            </a:pPr>
            <a:r>
              <a:rPr sz="1824" i="1" spc="-24" dirty="0">
                <a:solidFill>
                  <a:srgbClr val="536321"/>
                </a:solidFill>
                <a:latin typeface="Carlito"/>
                <a:cs typeface="Carlito"/>
              </a:rPr>
              <a:t>Skill</a:t>
            </a:r>
            <a:endParaRPr sz="1824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0070" y="4046959"/>
            <a:ext cx="1220230" cy="566683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157544">
              <a:lnSpc>
                <a:spcPts val="2068"/>
              </a:lnSpc>
              <a:spcBef>
                <a:spcPts val="219"/>
              </a:spcBef>
            </a:pPr>
            <a:r>
              <a:rPr sz="1824" spc="-36" dirty="0">
                <a:solidFill>
                  <a:srgbClr val="FF66CC"/>
                </a:solidFill>
                <a:latin typeface="Carlito"/>
                <a:cs typeface="Carlito"/>
              </a:rPr>
              <a:t>Yetkinlik</a:t>
            </a:r>
            <a:endParaRPr sz="1824">
              <a:latin typeface="Carlito"/>
              <a:cs typeface="Carlito"/>
            </a:endParaRPr>
          </a:p>
          <a:p>
            <a:pPr marL="30891">
              <a:lnSpc>
                <a:spcPts val="2068"/>
              </a:lnSpc>
            </a:pPr>
            <a:r>
              <a:rPr sz="1824" i="1" spc="-24" dirty="0">
                <a:solidFill>
                  <a:srgbClr val="FF66CC"/>
                </a:solidFill>
                <a:latin typeface="Carlito"/>
                <a:cs typeface="Carlito"/>
              </a:rPr>
              <a:t>C</a:t>
            </a:r>
            <a:r>
              <a:rPr sz="1824" i="1" spc="-12" dirty="0">
                <a:solidFill>
                  <a:srgbClr val="FF66CC"/>
                </a:solidFill>
                <a:latin typeface="Carlito"/>
                <a:cs typeface="Carlito"/>
              </a:rPr>
              <a:t>ompe</a:t>
            </a:r>
            <a:r>
              <a:rPr sz="1824" i="1" spc="-36" dirty="0">
                <a:solidFill>
                  <a:srgbClr val="FF66CC"/>
                </a:solidFill>
                <a:latin typeface="Carlito"/>
                <a:cs typeface="Carlito"/>
              </a:rPr>
              <a:t>t</a:t>
            </a:r>
            <a:r>
              <a:rPr sz="1824" i="1" spc="-12" dirty="0">
                <a:solidFill>
                  <a:srgbClr val="FF66CC"/>
                </a:solidFill>
                <a:latin typeface="Carlito"/>
                <a:cs typeface="Carlito"/>
              </a:rPr>
              <a:t>e</a:t>
            </a:r>
            <a:r>
              <a:rPr sz="1824" i="1" spc="-24" dirty="0">
                <a:solidFill>
                  <a:srgbClr val="FF66CC"/>
                </a:solidFill>
                <a:latin typeface="Carlito"/>
                <a:cs typeface="Carlito"/>
              </a:rPr>
              <a:t>n</a:t>
            </a:r>
            <a:r>
              <a:rPr sz="1824" i="1" spc="-12" dirty="0">
                <a:solidFill>
                  <a:srgbClr val="FF66CC"/>
                </a:solidFill>
                <a:latin typeface="Carlito"/>
                <a:cs typeface="Carlito"/>
              </a:rPr>
              <a:t>ce</a:t>
            </a:r>
            <a:endParaRPr sz="1824">
              <a:latin typeface="Carlito"/>
              <a:cs typeface="Carlito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112377"/>
              </p:ext>
            </p:extLst>
          </p:nvPr>
        </p:nvGraphicFramePr>
        <p:xfrm>
          <a:off x="2343998" y="1404787"/>
          <a:ext cx="373792" cy="35281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6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837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6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5363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772460" y="1681874"/>
            <a:ext cx="1278924" cy="440944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30891" marR="12357">
              <a:lnSpc>
                <a:spcPct val="101800"/>
              </a:lnSpc>
              <a:spcBef>
                <a:spcPts val="219"/>
              </a:spcBef>
            </a:pPr>
            <a:r>
              <a:rPr sz="1338" dirty="0">
                <a:solidFill>
                  <a:srgbClr val="083762"/>
                </a:solidFill>
                <a:latin typeface="Carlito"/>
                <a:cs typeface="Carlito"/>
              </a:rPr>
              <a:t>İleri </a:t>
            </a:r>
            <a:r>
              <a:rPr sz="1338" spc="-12" dirty="0">
                <a:solidFill>
                  <a:srgbClr val="083762"/>
                </a:solidFill>
                <a:latin typeface="Carlito"/>
                <a:cs typeface="Carlito"/>
              </a:rPr>
              <a:t>düzeyde</a:t>
            </a:r>
            <a:r>
              <a:rPr sz="1338" spc="-109" dirty="0">
                <a:solidFill>
                  <a:srgbClr val="083762"/>
                </a:solidFill>
                <a:latin typeface="Carlito"/>
                <a:cs typeface="Carlito"/>
              </a:rPr>
              <a:t> </a:t>
            </a:r>
            <a:r>
              <a:rPr sz="1338" spc="-12" dirty="0">
                <a:solidFill>
                  <a:srgbClr val="083762"/>
                </a:solidFill>
                <a:latin typeface="Carlito"/>
                <a:cs typeface="Carlito"/>
              </a:rPr>
              <a:t>bilgi  </a:t>
            </a:r>
            <a:r>
              <a:rPr sz="1338" dirty="0">
                <a:solidFill>
                  <a:srgbClr val="083762"/>
                </a:solidFill>
                <a:latin typeface="Carlito"/>
                <a:cs typeface="Carlito"/>
              </a:rPr>
              <a:t>edinme,</a:t>
            </a:r>
            <a:r>
              <a:rPr sz="1338" spc="-49" dirty="0">
                <a:solidFill>
                  <a:srgbClr val="083762"/>
                </a:solidFill>
                <a:latin typeface="Carlito"/>
                <a:cs typeface="Carlito"/>
              </a:rPr>
              <a:t> </a:t>
            </a:r>
            <a:r>
              <a:rPr sz="1338" dirty="0">
                <a:solidFill>
                  <a:srgbClr val="083762"/>
                </a:solidFill>
                <a:latin typeface="Carlito"/>
                <a:cs typeface="Carlito"/>
              </a:rPr>
              <a:t>anlama</a:t>
            </a:r>
            <a:endParaRPr sz="1338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14387" y="2857930"/>
            <a:ext cx="1360788" cy="440944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30891" marR="12357">
              <a:lnSpc>
                <a:spcPct val="101800"/>
              </a:lnSpc>
              <a:spcBef>
                <a:spcPts val="219"/>
              </a:spcBef>
            </a:pPr>
            <a:r>
              <a:rPr sz="1338" dirty="0">
                <a:solidFill>
                  <a:srgbClr val="536321"/>
                </a:solidFill>
                <a:latin typeface="Carlito"/>
                <a:cs typeface="Carlito"/>
              </a:rPr>
              <a:t>Bilgiyi ve</a:t>
            </a:r>
            <a:r>
              <a:rPr sz="1338" spc="-146" dirty="0">
                <a:solidFill>
                  <a:srgbClr val="536321"/>
                </a:solidFill>
                <a:latin typeface="Carlito"/>
                <a:cs typeface="Carlito"/>
              </a:rPr>
              <a:t> </a:t>
            </a:r>
            <a:r>
              <a:rPr sz="1338" spc="-12" dirty="0">
                <a:solidFill>
                  <a:srgbClr val="536321"/>
                </a:solidFill>
                <a:latin typeface="Carlito"/>
                <a:cs typeface="Carlito"/>
              </a:rPr>
              <a:t>anlaşılanı  uygulama</a:t>
            </a:r>
            <a:endParaRPr sz="1338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93161" y="3880143"/>
            <a:ext cx="1394769" cy="854796"/>
          </a:xfrm>
          <a:prstGeom prst="rect">
            <a:avLst/>
          </a:prstGeom>
        </p:spPr>
        <p:txBody>
          <a:bodyPr vert="horz" wrap="square" lIns="0" tIns="29347" rIns="0" bIns="0" rtlCol="0">
            <a:spAutoFit/>
          </a:bodyPr>
          <a:lstStyle/>
          <a:p>
            <a:pPr marL="30891" marR="12357">
              <a:lnSpc>
                <a:spcPct val="101200"/>
              </a:lnSpc>
              <a:spcBef>
                <a:spcPts val="231"/>
              </a:spcBef>
            </a:pPr>
            <a:r>
              <a:rPr sz="1338" spc="-24" dirty="0">
                <a:solidFill>
                  <a:srgbClr val="FF66CC"/>
                </a:solidFill>
                <a:latin typeface="Carlito"/>
                <a:cs typeface="Carlito"/>
              </a:rPr>
              <a:t>Karar </a:t>
            </a:r>
            <a:r>
              <a:rPr sz="1338" dirty="0">
                <a:solidFill>
                  <a:srgbClr val="FF66CC"/>
                </a:solidFill>
                <a:latin typeface="Carlito"/>
                <a:cs typeface="Carlito"/>
              </a:rPr>
              <a:t>verme  </a:t>
            </a:r>
            <a:r>
              <a:rPr sz="1338" spc="-12" dirty="0">
                <a:solidFill>
                  <a:srgbClr val="FF66CC"/>
                </a:solidFill>
                <a:latin typeface="Carlito"/>
                <a:cs typeface="Carlito"/>
              </a:rPr>
              <a:t>Sorumluluk </a:t>
            </a:r>
            <a:r>
              <a:rPr sz="1338" dirty="0">
                <a:solidFill>
                  <a:srgbClr val="FF66CC"/>
                </a:solidFill>
                <a:latin typeface="Carlito"/>
                <a:cs typeface="Carlito"/>
              </a:rPr>
              <a:t>alma  Mesleki ve </a:t>
            </a:r>
            <a:r>
              <a:rPr sz="1338" spc="-12" dirty="0">
                <a:solidFill>
                  <a:srgbClr val="FF66CC"/>
                </a:solidFill>
                <a:latin typeface="Carlito"/>
                <a:cs typeface="Carlito"/>
              </a:rPr>
              <a:t>sosyal  </a:t>
            </a:r>
            <a:r>
              <a:rPr sz="1338" dirty="0">
                <a:solidFill>
                  <a:srgbClr val="FF66CC"/>
                </a:solidFill>
                <a:latin typeface="Carlito"/>
                <a:cs typeface="Carlito"/>
              </a:rPr>
              <a:t>beceriler</a:t>
            </a:r>
            <a:r>
              <a:rPr sz="1338" spc="-109" dirty="0">
                <a:solidFill>
                  <a:srgbClr val="FF66CC"/>
                </a:solidFill>
                <a:latin typeface="Carlito"/>
                <a:cs typeface="Carlito"/>
              </a:rPr>
              <a:t> </a:t>
            </a:r>
            <a:r>
              <a:rPr sz="1338" spc="-12" dirty="0">
                <a:solidFill>
                  <a:srgbClr val="FF66CC"/>
                </a:solidFill>
                <a:latin typeface="Carlito"/>
                <a:cs typeface="Carlito"/>
              </a:rPr>
              <a:t>sergileme</a:t>
            </a:r>
            <a:endParaRPr sz="1338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60652" y="1818000"/>
            <a:ext cx="6521279" cy="3325500"/>
            <a:chOff x="55181" y="680344"/>
            <a:chExt cx="2680970" cy="1367150"/>
          </a:xfrm>
        </p:grpSpPr>
        <p:sp>
          <p:nvSpPr>
            <p:cNvPr id="12" name="object 12"/>
            <p:cNvSpPr/>
            <p:nvPr/>
          </p:nvSpPr>
          <p:spPr>
            <a:xfrm>
              <a:off x="1868937" y="680344"/>
              <a:ext cx="134863" cy="958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3" name="object 13"/>
            <p:cNvSpPr/>
            <p:nvPr/>
          </p:nvSpPr>
          <p:spPr>
            <a:xfrm>
              <a:off x="1868937" y="1163833"/>
              <a:ext cx="134863" cy="958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4" name="object 14"/>
            <p:cNvSpPr/>
            <p:nvPr/>
          </p:nvSpPr>
          <p:spPr>
            <a:xfrm>
              <a:off x="1864111" y="1647449"/>
              <a:ext cx="139689" cy="957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81" y="2046859"/>
              <a:ext cx="2680970" cy="635"/>
            </a:xfrm>
            <a:custGeom>
              <a:avLst/>
              <a:gdLst/>
              <a:ahLst/>
              <a:cxnLst/>
              <a:rect l="l" t="t" r="r" b="b"/>
              <a:pathLst>
                <a:path w="2680970" h="635">
                  <a:moveTo>
                    <a:pt x="0" y="0"/>
                  </a:moveTo>
                  <a:lnTo>
                    <a:pt x="2680652" y="508"/>
                  </a:lnTo>
                </a:path>
              </a:pathLst>
            </a:custGeom>
            <a:ln w="8749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372373" y="301075"/>
            <a:ext cx="6009558" cy="594549"/>
          </a:xfrm>
          <a:prstGeom prst="rect">
            <a:avLst/>
          </a:prstGeom>
        </p:spPr>
        <p:txBody>
          <a:bodyPr vert="horz" wrap="square" lIns="0" tIns="40159" rIns="0" bIns="0" rtlCol="0" anchor="ctr">
            <a:spAutoFit/>
          </a:bodyPr>
          <a:lstStyle/>
          <a:p>
            <a:pPr marL="30891">
              <a:spcBef>
                <a:spcPts val="316"/>
              </a:spcBef>
            </a:pPr>
            <a:r>
              <a:rPr sz="3600" b="1" spc="36" dirty="0">
                <a:latin typeface="Carlito"/>
                <a:cs typeface="Carlito"/>
              </a:rPr>
              <a:t>ÖĞRENİM</a:t>
            </a:r>
            <a:r>
              <a:rPr sz="3600" b="1" spc="-24" dirty="0">
                <a:latin typeface="Carlito"/>
                <a:cs typeface="Carlito"/>
              </a:rPr>
              <a:t> </a:t>
            </a:r>
            <a:r>
              <a:rPr sz="3600" b="1" spc="24" dirty="0">
                <a:latin typeface="Carlito"/>
                <a:cs typeface="Carlito"/>
              </a:rPr>
              <a:t>ÇIKTILARI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848080" y="1676933"/>
            <a:ext cx="807823" cy="442973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R="26258" algn="ctr">
              <a:spcBef>
                <a:spcPts val="243"/>
              </a:spcBef>
            </a:pPr>
            <a:r>
              <a:rPr sz="1338" dirty="0">
                <a:solidFill>
                  <a:srgbClr val="083762"/>
                </a:solidFill>
                <a:latin typeface="Carlito"/>
                <a:cs typeface="Carlito"/>
              </a:rPr>
              <a:t>Ne</a:t>
            </a:r>
            <a:endParaRPr sz="1338">
              <a:latin typeface="Carlito"/>
              <a:cs typeface="Carlito"/>
            </a:endParaRPr>
          </a:p>
          <a:p>
            <a:pPr algn="ctr">
              <a:spcBef>
                <a:spcPts val="36"/>
              </a:spcBef>
            </a:pPr>
            <a:r>
              <a:rPr sz="1338" dirty="0">
                <a:solidFill>
                  <a:srgbClr val="083762"/>
                </a:solidFill>
                <a:latin typeface="Carlito"/>
                <a:cs typeface="Carlito"/>
              </a:rPr>
              <a:t>Bile</a:t>
            </a:r>
            <a:r>
              <a:rPr sz="1338" spc="-24" dirty="0">
                <a:solidFill>
                  <a:srgbClr val="083762"/>
                </a:solidFill>
                <a:latin typeface="Carlito"/>
                <a:cs typeface="Carlito"/>
              </a:rPr>
              <a:t>c</a:t>
            </a:r>
            <a:r>
              <a:rPr sz="1338" dirty="0">
                <a:solidFill>
                  <a:srgbClr val="083762"/>
                </a:solidFill>
                <a:latin typeface="Carlito"/>
                <a:cs typeface="Carlito"/>
              </a:rPr>
              <a:t>eği</a:t>
            </a:r>
            <a:r>
              <a:rPr sz="1338" spc="-12" dirty="0">
                <a:solidFill>
                  <a:srgbClr val="083762"/>
                </a:solidFill>
                <a:latin typeface="Carlito"/>
                <a:cs typeface="Carlito"/>
              </a:rPr>
              <a:t>n</a:t>
            </a:r>
            <a:r>
              <a:rPr sz="1338" dirty="0">
                <a:solidFill>
                  <a:srgbClr val="083762"/>
                </a:solidFill>
                <a:latin typeface="Carlito"/>
                <a:cs typeface="Carlito"/>
              </a:rPr>
              <a:t>i?</a:t>
            </a:r>
            <a:endParaRPr sz="1338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72546" y="2853296"/>
            <a:ext cx="1127554" cy="440944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30891" marR="12357" indent="432481">
              <a:lnSpc>
                <a:spcPct val="101800"/>
              </a:lnSpc>
              <a:spcBef>
                <a:spcPts val="219"/>
              </a:spcBef>
            </a:pPr>
            <a:r>
              <a:rPr sz="1338" dirty="0">
                <a:solidFill>
                  <a:srgbClr val="536321"/>
                </a:solidFill>
                <a:latin typeface="Carlito"/>
                <a:cs typeface="Carlito"/>
              </a:rPr>
              <a:t>Ne  </a:t>
            </a:r>
            <a:r>
              <a:rPr sz="1338" spc="-109" dirty="0">
                <a:solidFill>
                  <a:srgbClr val="536321"/>
                </a:solidFill>
                <a:latin typeface="Carlito"/>
                <a:cs typeface="Carlito"/>
              </a:rPr>
              <a:t>Y</a:t>
            </a:r>
            <a:r>
              <a:rPr sz="1338" dirty="0">
                <a:solidFill>
                  <a:srgbClr val="536321"/>
                </a:solidFill>
                <a:latin typeface="Carlito"/>
                <a:cs typeface="Carlito"/>
              </a:rPr>
              <a:t>a</a:t>
            </a:r>
            <a:r>
              <a:rPr sz="1338" spc="-12" dirty="0">
                <a:solidFill>
                  <a:srgbClr val="536321"/>
                </a:solidFill>
                <a:latin typeface="Carlito"/>
                <a:cs typeface="Carlito"/>
              </a:rPr>
              <a:t>p</a:t>
            </a:r>
            <a:r>
              <a:rPr sz="1338" dirty="0">
                <a:solidFill>
                  <a:srgbClr val="536321"/>
                </a:solidFill>
                <a:latin typeface="Carlito"/>
                <a:cs typeface="Carlito"/>
              </a:rPr>
              <a:t>a</a:t>
            </a:r>
            <a:r>
              <a:rPr sz="1338" spc="-12" dirty="0">
                <a:solidFill>
                  <a:srgbClr val="536321"/>
                </a:solidFill>
                <a:latin typeface="Carlito"/>
                <a:cs typeface="Carlito"/>
              </a:rPr>
              <a:t>b</a:t>
            </a:r>
            <a:r>
              <a:rPr sz="1338" dirty="0">
                <a:solidFill>
                  <a:srgbClr val="536321"/>
                </a:solidFill>
                <a:latin typeface="Carlito"/>
                <a:cs typeface="Carlito"/>
              </a:rPr>
              <a:t>ile</a:t>
            </a:r>
            <a:r>
              <a:rPr sz="1338" spc="-12" dirty="0">
                <a:solidFill>
                  <a:srgbClr val="536321"/>
                </a:solidFill>
                <a:latin typeface="Carlito"/>
                <a:cs typeface="Carlito"/>
              </a:rPr>
              <a:t>c</a:t>
            </a:r>
            <a:r>
              <a:rPr sz="1338" dirty="0">
                <a:solidFill>
                  <a:srgbClr val="536321"/>
                </a:solidFill>
                <a:latin typeface="Carlito"/>
                <a:cs typeface="Carlito"/>
              </a:rPr>
              <a:t>eği</a:t>
            </a:r>
            <a:r>
              <a:rPr sz="1338" spc="-12" dirty="0">
                <a:solidFill>
                  <a:srgbClr val="536321"/>
                </a:solidFill>
                <a:latin typeface="Carlito"/>
                <a:cs typeface="Carlito"/>
              </a:rPr>
              <a:t>n</a:t>
            </a:r>
            <a:r>
              <a:rPr sz="1338" dirty="0">
                <a:solidFill>
                  <a:srgbClr val="536321"/>
                </a:solidFill>
                <a:latin typeface="Carlito"/>
                <a:cs typeface="Carlito"/>
              </a:rPr>
              <a:t>i?</a:t>
            </a:r>
            <a:endParaRPr sz="1338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58460" y="4029225"/>
            <a:ext cx="1334530" cy="444532"/>
          </a:xfrm>
          <a:prstGeom prst="rect">
            <a:avLst/>
          </a:prstGeom>
        </p:spPr>
        <p:txBody>
          <a:bodyPr vert="horz" wrap="square" lIns="0" tIns="32436" rIns="0" bIns="0" rtlCol="0">
            <a:spAutoFit/>
          </a:bodyPr>
          <a:lstStyle/>
          <a:p>
            <a:pPr marR="26258" algn="ctr">
              <a:spcBef>
                <a:spcPts val="255"/>
              </a:spcBef>
            </a:pPr>
            <a:r>
              <a:rPr sz="1338" dirty="0">
                <a:solidFill>
                  <a:srgbClr val="FF66CC"/>
                </a:solidFill>
                <a:latin typeface="Carlito"/>
                <a:cs typeface="Carlito"/>
              </a:rPr>
              <a:t>Ne</a:t>
            </a:r>
            <a:endParaRPr sz="1338">
              <a:latin typeface="Carlito"/>
              <a:cs typeface="Carlito"/>
            </a:endParaRPr>
          </a:p>
          <a:p>
            <a:pPr algn="ctr">
              <a:spcBef>
                <a:spcPts val="24"/>
              </a:spcBef>
            </a:pPr>
            <a:r>
              <a:rPr sz="1338" spc="-12" dirty="0">
                <a:solidFill>
                  <a:srgbClr val="FF66CC"/>
                </a:solidFill>
                <a:latin typeface="Carlito"/>
                <a:cs typeface="Carlito"/>
              </a:rPr>
              <a:t>Kavrayabileceğini?</a:t>
            </a:r>
            <a:endParaRPr sz="1338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87081" y="1018318"/>
            <a:ext cx="2628900" cy="308792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30891">
              <a:spcBef>
                <a:spcPts val="219"/>
              </a:spcBef>
            </a:pPr>
            <a:r>
              <a:rPr sz="1824" spc="-12" dirty="0">
                <a:solidFill>
                  <a:srgbClr val="FF0000"/>
                </a:solidFill>
                <a:latin typeface="Carlito"/>
                <a:cs typeface="Carlito"/>
              </a:rPr>
              <a:t>sürecini </a:t>
            </a:r>
            <a:r>
              <a:rPr sz="1824" spc="-24" dirty="0">
                <a:solidFill>
                  <a:srgbClr val="FF0000"/>
                </a:solidFill>
                <a:latin typeface="Carlito"/>
                <a:cs typeface="Carlito"/>
              </a:rPr>
              <a:t>takiben</a:t>
            </a:r>
            <a:r>
              <a:rPr sz="1824" spc="-219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24" spc="-12" dirty="0">
                <a:solidFill>
                  <a:srgbClr val="FF0000"/>
                </a:solidFill>
                <a:latin typeface="Carlito"/>
                <a:cs typeface="Carlito"/>
              </a:rPr>
              <a:t>öğrencinin;</a:t>
            </a:r>
            <a:endParaRPr sz="1824" dirty="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333869" y="1832330"/>
            <a:ext cx="435576" cy="2585651"/>
            <a:chOff x="1099825" y="680344"/>
            <a:chExt cx="179070" cy="1062990"/>
          </a:xfrm>
        </p:grpSpPr>
        <p:sp>
          <p:nvSpPr>
            <p:cNvPr id="23" name="object 23"/>
            <p:cNvSpPr/>
            <p:nvPr/>
          </p:nvSpPr>
          <p:spPr>
            <a:xfrm>
              <a:off x="1099825" y="680344"/>
              <a:ext cx="134863" cy="958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4" name="object 24"/>
            <p:cNvSpPr/>
            <p:nvPr/>
          </p:nvSpPr>
          <p:spPr>
            <a:xfrm>
              <a:off x="1121796" y="1163833"/>
              <a:ext cx="134863" cy="958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5" name="object 25"/>
            <p:cNvSpPr/>
            <p:nvPr/>
          </p:nvSpPr>
          <p:spPr>
            <a:xfrm>
              <a:off x="1138814" y="1647449"/>
              <a:ext cx="139816" cy="957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7" name="Veri Yer Tutucusu 26">
            <a:extLst>
              <a:ext uri="{FF2B5EF4-FFF2-40B4-BE49-F238E27FC236}">
                <a16:creationId xmlns:a16="http://schemas.microsoft.com/office/drawing/2014/main" id="{C334C567-B965-4990-8CA3-D7C0F16D7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89D2-3BAA-4856-B184-353D10F1D1C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Slayt Numarası Yer Tutucusu 27">
            <a:extLst>
              <a:ext uri="{FF2B5EF4-FFF2-40B4-BE49-F238E27FC236}">
                <a16:creationId xmlns:a16="http://schemas.microsoft.com/office/drawing/2014/main" id="{898FD355-D4B7-4AF9-B170-0D89BA59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15</a:t>
            </a:fld>
            <a:endParaRPr lang="en-US"/>
          </a:p>
        </p:txBody>
      </p:sp>
      <p:pic>
        <p:nvPicPr>
          <p:cNvPr id="29" name="İçerik Yer Tutucusu 4">
            <a:extLst>
              <a:ext uri="{FF2B5EF4-FFF2-40B4-BE49-F238E27FC236}">
                <a16:creationId xmlns:a16="http://schemas.microsoft.com/office/drawing/2014/main" id="{EA6EE00D-3E98-4131-AF8C-CDA998D4A0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92674" y="349543"/>
            <a:ext cx="2041952" cy="4581268"/>
            <a:chOff x="144399" y="58039"/>
            <a:chExt cx="839469" cy="1883410"/>
          </a:xfrm>
        </p:grpSpPr>
        <p:sp>
          <p:nvSpPr>
            <p:cNvPr id="4" name="object 4"/>
            <p:cNvSpPr/>
            <p:nvPr/>
          </p:nvSpPr>
          <p:spPr>
            <a:xfrm>
              <a:off x="144399" y="58039"/>
              <a:ext cx="839469" cy="1883410"/>
            </a:xfrm>
            <a:custGeom>
              <a:avLst/>
              <a:gdLst/>
              <a:ahLst/>
              <a:cxnLst/>
              <a:rect l="l" t="t" r="r" b="b"/>
              <a:pathLst>
                <a:path w="839469" h="1883410">
                  <a:moveTo>
                    <a:pt x="755395" y="0"/>
                  </a:moveTo>
                  <a:lnTo>
                    <a:pt x="83946" y="0"/>
                  </a:lnTo>
                  <a:lnTo>
                    <a:pt x="51274" y="6598"/>
                  </a:lnTo>
                  <a:lnTo>
                    <a:pt x="24590" y="24590"/>
                  </a:lnTo>
                  <a:lnTo>
                    <a:pt x="6598" y="51274"/>
                  </a:lnTo>
                  <a:lnTo>
                    <a:pt x="0" y="83947"/>
                  </a:lnTo>
                  <a:lnTo>
                    <a:pt x="0" y="1798955"/>
                  </a:lnTo>
                  <a:lnTo>
                    <a:pt x="6598" y="1831627"/>
                  </a:lnTo>
                  <a:lnTo>
                    <a:pt x="24590" y="1858311"/>
                  </a:lnTo>
                  <a:lnTo>
                    <a:pt x="51274" y="1876303"/>
                  </a:lnTo>
                  <a:lnTo>
                    <a:pt x="83946" y="1882902"/>
                  </a:lnTo>
                  <a:lnTo>
                    <a:pt x="755395" y="1882902"/>
                  </a:lnTo>
                  <a:lnTo>
                    <a:pt x="788068" y="1876303"/>
                  </a:lnTo>
                  <a:lnTo>
                    <a:pt x="814752" y="1858311"/>
                  </a:lnTo>
                  <a:lnTo>
                    <a:pt x="832744" y="1831627"/>
                  </a:lnTo>
                  <a:lnTo>
                    <a:pt x="839342" y="1798955"/>
                  </a:lnTo>
                  <a:lnTo>
                    <a:pt x="839342" y="83947"/>
                  </a:lnTo>
                  <a:lnTo>
                    <a:pt x="832744" y="51274"/>
                  </a:lnTo>
                  <a:lnTo>
                    <a:pt x="814752" y="24590"/>
                  </a:lnTo>
                  <a:lnTo>
                    <a:pt x="788068" y="6598"/>
                  </a:lnTo>
                  <a:lnTo>
                    <a:pt x="755395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5" name="object 5"/>
            <p:cNvSpPr/>
            <p:nvPr/>
          </p:nvSpPr>
          <p:spPr>
            <a:xfrm>
              <a:off x="144399" y="58039"/>
              <a:ext cx="839469" cy="1883410"/>
            </a:xfrm>
            <a:custGeom>
              <a:avLst/>
              <a:gdLst/>
              <a:ahLst/>
              <a:cxnLst/>
              <a:rect l="l" t="t" r="r" b="b"/>
              <a:pathLst>
                <a:path w="839469" h="1883410">
                  <a:moveTo>
                    <a:pt x="0" y="83947"/>
                  </a:moveTo>
                  <a:lnTo>
                    <a:pt x="6598" y="51274"/>
                  </a:lnTo>
                  <a:lnTo>
                    <a:pt x="24590" y="24590"/>
                  </a:lnTo>
                  <a:lnTo>
                    <a:pt x="51274" y="6598"/>
                  </a:lnTo>
                  <a:lnTo>
                    <a:pt x="83946" y="0"/>
                  </a:lnTo>
                  <a:lnTo>
                    <a:pt x="755395" y="0"/>
                  </a:lnTo>
                  <a:lnTo>
                    <a:pt x="788068" y="6598"/>
                  </a:lnTo>
                  <a:lnTo>
                    <a:pt x="814752" y="24590"/>
                  </a:lnTo>
                  <a:lnTo>
                    <a:pt x="832744" y="51274"/>
                  </a:lnTo>
                  <a:lnTo>
                    <a:pt x="839342" y="83947"/>
                  </a:lnTo>
                  <a:lnTo>
                    <a:pt x="839342" y="1798955"/>
                  </a:lnTo>
                  <a:lnTo>
                    <a:pt x="832744" y="1831627"/>
                  </a:lnTo>
                  <a:lnTo>
                    <a:pt x="814752" y="1858311"/>
                  </a:lnTo>
                  <a:lnTo>
                    <a:pt x="788068" y="1876303"/>
                  </a:lnTo>
                  <a:lnTo>
                    <a:pt x="755395" y="1882902"/>
                  </a:lnTo>
                  <a:lnTo>
                    <a:pt x="83946" y="1882902"/>
                  </a:lnTo>
                  <a:lnTo>
                    <a:pt x="51274" y="1876303"/>
                  </a:lnTo>
                  <a:lnTo>
                    <a:pt x="24590" y="1858311"/>
                  </a:lnTo>
                  <a:lnTo>
                    <a:pt x="6598" y="1831627"/>
                  </a:lnTo>
                  <a:lnTo>
                    <a:pt x="0" y="1798955"/>
                  </a:lnTo>
                  <a:lnTo>
                    <a:pt x="0" y="83947"/>
                  </a:lnTo>
                  <a:close/>
                </a:path>
              </a:pathLst>
            </a:custGeom>
            <a:ln w="7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05827" y="2396871"/>
            <a:ext cx="1618735" cy="352541"/>
          </a:xfrm>
          <a:prstGeom prst="rect">
            <a:avLst/>
          </a:prstGeom>
        </p:spPr>
        <p:txBody>
          <a:bodyPr vert="horz" wrap="square" lIns="0" tIns="33981" rIns="0" bIns="0" rtlCol="0" anchor="ctr">
            <a:spAutoFit/>
          </a:bodyPr>
          <a:lstStyle/>
          <a:p>
            <a:pPr marL="30891">
              <a:spcBef>
                <a:spcPts val="268"/>
              </a:spcBef>
            </a:pPr>
            <a:r>
              <a:rPr sz="2068" b="1" spc="-12" dirty="0">
                <a:solidFill>
                  <a:srgbClr val="FF0000"/>
                </a:solidFill>
                <a:latin typeface="Arial"/>
                <a:cs typeface="Arial"/>
              </a:rPr>
              <a:t>Bilişsel</a:t>
            </a:r>
            <a:r>
              <a:rPr sz="2068" b="1" spc="-2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68" b="1" spc="12" dirty="0">
                <a:solidFill>
                  <a:srgbClr val="FF0000"/>
                </a:solidFill>
                <a:latin typeface="Arial"/>
                <a:cs typeface="Arial"/>
              </a:rPr>
              <a:t>Alan</a:t>
            </a:r>
            <a:endParaRPr sz="2068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9102" y="2800507"/>
            <a:ext cx="1759293" cy="928182"/>
          </a:xfrm>
          <a:prstGeom prst="rect">
            <a:avLst/>
          </a:prstGeom>
        </p:spPr>
        <p:txBody>
          <a:bodyPr vert="horz" wrap="square" lIns="0" tIns="55605" rIns="0" bIns="0" rtlCol="0">
            <a:spAutoFit/>
          </a:bodyPr>
          <a:lstStyle/>
          <a:p>
            <a:pPr marL="30891" marR="12357" indent="-4634" algn="ctr">
              <a:lnSpc>
                <a:spcPts val="1727"/>
              </a:lnSpc>
              <a:spcBef>
                <a:spcPts val="438"/>
              </a:spcBef>
            </a:pPr>
            <a:r>
              <a:rPr sz="1581" spc="-36" dirty="0">
                <a:solidFill>
                  <a:srgbClr val="FFFFFF"/>
                </a:solidFill>
                <a:latin typeface="Georgia"/>
                <a:cs typeface="Georgia"/>
              </a:rPr>
              <a:t>bilgilerle ve  </a:t>
            </a:r>
            <a:r>
              <a:rPr sz="1581" spc="-24" dirty="0">
                <a:solidFill>
                  <a:srgbClr val="FFFFFF"/>
                </a:solidFill>
                <a:latin typeface="Georgia"/>
                <a:cs typeface="Georgia"/>
              </a:rPr>
              <a:t>bilgilerden doğan  </a:t>
            </a:r>
            <a:r>
              <a:rPr sz="1581" spc="-12" dirty="0">
                <a:solidFill>
                  <a:srgbClr val="FFFFFF"/>
                </a:solidFill>
                <a:latin typeface="Georgia"/>
                <a:cs typeface="Georgia"/>
              </a:rPr>
              <a:t>zihin </a:t>
            </a:r>
            <a:r>
              <a:rPr sz="1581" spc="-24" dirty="0">
                <a:solidFill>
                  <a:srgbClr val="FFFFFF"/>
                </a:solidFill>
                <a:latin typeface="Georgia"/>
                <a:cs typeface="Georgia"/>
              </a:rPr>
              <a:t>yetenekleri</a:t>
            </a:r>
            <a:r>
              <a:rPr sz="1581" spc="-1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81" spc="-24" dirty="0">
                <a:solidFill>
                  <a:srgbClr val="FFFFFF"/>
                </a:solidFill>
                <a:latin typeface="Georgia"/>
                <a:cs typeface="Georgia"/>
              </a:rPr>
              <a:t>ile  </a:t>
            </a:r>
            <a:r>
              <a:rPr sz="1581" spc="-49" dirty="0">
                <a:solidFill>
                  <a:srgbClr val="FFFFFF"/>
                </a:solidFill>
                <a:latin typeface="Georgia"/>
                <a:cs typeface="Georgia"/>
              </a:rPr>
              <a:t>ilgilidir.</a:t>
            </a:r>
            <a:endParaRPr sz="1581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40888" y="339502"/>
            <a:ext cx="3907824" cy="4601345"/>
            <a:chOff x="246443" y="53911"/>
            <a:chExt cx="1606550" cy="1891664"/>
          </a:xfrm>
        </p:grpSpPr>
        <p:sp>
          <p:nvSpPr>
            <p:cNvPr id="9" name="object 9"/>
            <p:cNvSpPr/>
            <p:nvPr/>
          </p:nvSpPr>
          <p:spPr>
            <a:xfrm>
              <a:off x="250571" y="171069"/>
              <a:ext cx="626999" cy="626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0" name="object 10"/>
            <p:cNvSpPr/>
            <p:nvPr/>
          </p:nvSpPr>
          <p:spPr>
            <a:xfrm>
              <a:off x="250571" y="171069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80" h="627380">
                  <a:moveTo>
                    <a:pt x="0" y="313435"/>
                  </a:moveTo>
                  <a:lnTo>
                    <a:pt x="3398" y="267119"/>
                  </a:lnTo>
                  <a:lnTo>
                    <a:pt x="13271" y="222913"/>
                  </a:lnTo>
                  <a:lnTo>
                    <a:pt x="29134" y="181301"/>
                  </a:lnTo>
                  <a:lnTo>
                    <a:pt x="50503" y="142768"/>
                  </a:lnTo>
                  <a:lnTo>
                    <a:pt x="76894" y="107800"/>
                  </a:lnTo>
                  <a:lnTo>
                    <a:pt x="107821" y="76882"/>
                  </a:lnTo>
                  <a:lnTo>
                    <a:pt x="142801" y="50497"/>
                  </a:lnTo>
                  <a:lnTo>
                    <a:pt x="181350" y="29132"/>
                  </a:lnTo>
                  <a:lnTo>
                    <a:pt x="222982" y="13270"/>
                  </a:lnTo>
                  <a:lnTo>
                    <a:pt x="267215" y="3398"/>
                  </a:lnTo>
                  <a:lnTo>
                    <a:pt x="313563" y="0"/>
                  </a:lnTo>
                  <a:lnTo>
                    <a:pt x="359879" y="3398"/>
                  </a:lnTo>
                  <a:lnTo>
                    <a:pt x="404085" y="13270"/>
                  </a:lnTo>
                  <a:lnTo>
                    <a:pt x="445697" y="29132"/>
                  </a:lnTo>
                  <a:lnTo>
                    <a:pt x="484230" y="50497"/>
                  </a:lnTo>
                  <a:lnTo>
                    <a:pt x="519198" y="76882"/>
                  </a:lnTo>
                  <a:lnTo>
                    <a:pt x="550116" y="107800"/>
                  </a:lnTo>
                  <a:lnTo>
                    <a:pt x="576501" y="142768"/>
                  </a:lnTo>
                  <a:lnTo>
                    <a:pt x="597866" y="181301"/>
                  </a:lnTo>
                  <a:lnTo>
                    <a:pt x="613728" y="222913"/>
                  </a:lnTo>
                  <a:lnTo>
                    <a:pt x="623600" y="267119"/>
                  </a:lnTo>
                  <a:lnTo>
                    <a:pt x="626999" y="313435"/>
                  </a:lnTo>
                  <a:lnTo>
                    <a:pt x="623600" y="359783"/>
                  </a:lnTo>
                  <a:lnTo>
                    <a:pt x="613728" y="404016"/>
                  </a:lnTo>
                  <a:lnTo>
                    <a:pt x="597866" y="445648"/>
                  </a:lnTo>
                  <a:lnTo>
                    <a:pt x="576501" y="484197"/>
                  </a:lnTo>
                  <a:lnTo>
                    <a:pt x="550116" y="519177"/>
                  </a:lnTo>
                  <a:lnTo>
                    <a:pt x="519198" y="550104"/>
                  </a:lnTo>
                  <a:lnTo>
                    <a:pt x="484230" y="576495"/>
                  </a:lnTo>
                  <a:lnTo>
                    <a:pt x="445697" y="597864"/>
                  </a:lnTo>
                  <a:lnTo>
                    <a:pt x="404085" y="613727"/>
                  </a:lnTo>
                  <a:lnTo>
                    <a:pt x="359879" y="623600"/>
                  </a:lnTo>
                  <a:lnTo>
                    <a:pt x="313563" y="626999"/>
                  </a:lnTo>
                  <a:lnTo>
                    <a:pt x="267215" y="623600"/>
                  </a:lnTo>
                  <a:lnTo>
                    <a:pt x="222982" y="613727"/>
                  </a:lnTo>
                  <a:lnTo>
                    <a:pt x="181350" y="597864"/>
                  </a:lnTo>
                  <a:lnTo>
                    <a:pt x="142801" y="576495"/>
                  </a:lnTo>
                  <a:lnTo>
                    <a:pt x="107821" y="550104"/>
                  </a:lnTo>
                  <a:lnTo>
                    <a:pt x="76894" y="519177"/>
                  </a:lnTo>
                  <a:lnTo>
                    <a:pt x="50503" y="484197"/>
                  </a:lnTo>
                  <a:lnTo>
                    <a:pt x="29134" y="445648"/>
                  </a:lnTo>
                  <a:lnTo>
                    <a:pt x="13271" y="404016"/>
                  </a:lnTo>
                  <a:lnTo>
                    <a:pt x="3398" y="359783"/>
                  </a:lnTo>
                  <a:lnTo>
                    <a:pt x="0" y="313435"/>
                  </a:lnTo>
                  <a:close/>
                </a:path>
              </a:pathLst>
            </a:custGeom>
            <a:ln w="7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1" name="object 11"/>
            <p:cNvSpPr/>
            <p:nvPr/>
          </p:nvSpPr>
          <p:spPr>
            <a:xfrm>
              <a:off x="1009015" y="58039"/>
              <a:ext cx="839469" cy="1883410"/>
            </a:xfrm>
            <a:custGeom>
              <a:avLst/>
              <a:gdLst/>
              <a:ahLst/>
              <a:cxnLst/>
              <a:rect l="l" t="t" r="r" b="b"/>
              <a:pathLst>
                <a:path w="839469" h="1883410">
                  <a:moveTo>
                    <a:pt x="755396" y="0"/>
                  </a:moveTo>
                  <a:lnTo>
                    <a:pt x="83947" y="0"/>
                  </a:lnTo>
                  <a:lnTo>
                    <a:pt x="51274" y="6598"/>
                  </a:lnTo>
                  <a:lnTo>
                    <a:pt x="24590" y="24590"/>
                  </a:lnTo>
                  <a:lnTo>
                    <a:pt x="6598" y="51274"/>
                  </a:lnTo>
                  <a:lnTo>
                    <a:pt x="0" y="83947"/>
                  </a:lnTo>
                  <a:lnTo>
                    <a:pt x="0" y="1798955"/>
                  </a:lnTo>
                  <a:lnTo>
                    <a:pt x="6598" y="1831627"/>
                  </a:lnTo>
                  <a:lnTo>
                    <a:pt x="24590" y="1858311"/>
                  </a:lnTo>
                  <a:lnTo>
                    <a:pt x="51274" y="1876303"/>
                  </a:lnTo>
                  <a:lnTo>
                    <a:pt x="83947" y="1882902"/>
                  </a:lnTo>
                  <a:lnTo>
                    <a:pt x="755396" y="1882902"/>
                  </a:lnTo>
                  <a:lnTo>
                    <a:pt x="788068" y="1876303"/>
                  </a:lnTo>
                  <a:lnTo>
                    <a:pt x="814752" y="1858311"/>
                  </a:lnTo>
                  <a:lnTo>
                    <a:pt x="832744" y="1831627"/>
                  </a:lnTo>
                  <a:lnTo>
                    <a:pt x="839342" y="1798955"/>
                  </a:lnTo>
                  <a:lnTo>
                    <a:pt x="839342" y="83947"/>
                  </a:lnTo>
                  <a:lnTo>
                    <a:pt x="832744" y="51274"/>
                  </a:lnTo>
                  <a:lnTo>
                    <a:pt x="814752" y="24590"/>
                  </a:lnTo>
                  <a:lnTo>
                    <a:pt x="788068" y="6598"/>
                  </a:lnTo>
                  <a:lnTo>
                    <a:pt x="755396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9015" y="58039"/>
              <a:ext cx="839469" cy="1883410"/>
            </a:xfrm>
            <a:custGeom>
              <a:avLst/>
              <a:gdLst/>
              <a:ahLst/>
              <a:cxnLst/>
              <a:rect l="l" t="t" r="r" b="b"/>
              <a:pathLst>
                <a:path w="839469" h="1883410">
                  <a:moveTo>
                    <a:pt x="0" y="83947"/>
                  </a:moveTo>
                  <a:lnTo>
                    <a:pt x="6598" y="51274"/>
                  </a:lnTo>
                  <a:lnTo>
                    <a:pt x="24590" y="24590"/>
                  </a:lnTo>
                  <a:lnTo>
                    <a:pt x="51274" y="6598"/>
                  </a:lnTo>
                  <a:lnTo>
                    <a:pt x="83947" y="0"/>
                  </a:lnTo>
                  <a:lnTo>
                    <a:pt x="755396" y="0"/>
                  </a:lnTo>
                  <a:lnTo>
                    <a:pt x="788068" y="6598"/>
                  </a:lnTo>
                  <a:lnTo>
                    <a:pt x="814752" y="24590"/>
                  </a:lnTo>
                  <a:lnTo>
                    <a:pt x="832744" y="51274"/>
                  </a:lnTo>
                  <a:lnTo>
                    <a:pt x="839342" y="83947"/>
                  </a:lnTo>
                  <a:lnTo>
                    <a:pt x="839342" y="1798955"/>
                  </a:lnTo>
                  <a:lnTo>
                    <a:pt x="832744" y="1831627"/>
                  </a:lnTo>
                  <a:lnTo>
                    <a:pt x="814752" y="1858311"/>
                  </a:lnTo>
                  <a:lnTo>
                    <a:pt x="788068" y="1876303"/>
                  </a:lnTo>
                  <a:lnTo>
                    <a:pt x="755396" y="1882902"/>
                  </a:lnTo>
                  <a:lnTo>
                    <a:pt x="83947" y="1882902"/>
                  </a:lnTo>
                  <a:lnTo>
                    <a:pt x="51274" y="1876303"/>
                  </a:lnTo>
                  <a:lnTo>
                    <a:pt x="24590" y="1858311"/>
                  </a:lnTo>
                  <a:lnTo>
                    <a:pt x="6598" y="1831627"/>
                  </a:lnTo>
                  <a:lnTo>
                    <a:pt x="0" y="1798955"/>
                  </a:lnTo>
                  <a:lnTo>
                    <a:pt x="0" y="83947"/>
                  </a:lnTo>
                  <a:close/>
                </a:path>
              </a:pathLst>
            </a:custGeom>
            <a:ln w="7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527702" y="2530821"/>
            <a:ext cx="1787096" cy="1458646"/>
          </a:xfrm>
          <a:prstGeom prst="rect">
            <a:avLst/>
          </a:prstGeom>
        </p:spPr>
        <p:txBody>
          <a:bodyPr vert="horz" wrap="square" lIns="0" tIns="60239" rIns="0" bIns="0" rtlCol="0">
            <a:spAutoFit/>
          </a:bodyPr>
          <a:lstStyle/>
          <a:p>
            <a:pPr marL="312004" marR="299645" algn="ctr">
              <a:lnSpc>
                <a:spcPts val="2335"/>
              </a:lnSpc>
              <a:spcBef>
                <a:spcPts val="474"/>
              </a:spcBef>
            </a:pPr>
            <a:r>
              <a:rPr sz="2068" b="1" spc="109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068" b="1" spc="61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068" b="1" spc="-97" dirty="0">
                <a:solidFill>
                  <a:srgbClr val="FF0000"/>
                </a:solidFill>
                <a:latin typeface="Arial"/>
                <a:cs typeface="Arial"/>
              </a:rPr>
              <a:t>yuşs</a:t>
            </a:r>
            <a:r>
              <a:rPr sz="2068" b="1" spc="-73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68" b="1" spc="109" dirty="0">
                <a:solidFill>
                  <a:srgbClr val="FF0000"/>
                </a:solidFill>
                <a:latin typeface="Arial"/>
                <a:cs typeface="Arial"/>
              </a:rPr>
              <a:t>l  </a:t>
            </a:r>
            <a:r>
              <a:rPr sz="2068" b="1" spc="73" dirty="0">
                <a:solidFill>
                  <a:srgbClr val="FF0000"/>
                </a:solidFill>
                <a:latin typeface="Times New Roman"/>
                <a:cs typeface="Times New Roman"/>
              </a:rPr>
              <a:t>Alan</a:t>
            </a:r>
            <a:endParaRPr sz="2068">
              <a:latin typeface="Times New Roman"/>
              <a:cs typeface="Times New Roman"/>
            </a:endParaRPr>
          </a:p>
          <a:p>
            <a:pPr marL="30891" marR="12357" indent="-7723" algn="ctr">
              <a:lnSpc>
                <a:spcPts val="1800"/>
              </a:lnSpc>
              <a:spcBef>
                <a:spcPts val="924"/>
              </a:spcBef>
            </a:pPr>
            <a:r>
              <a:rPr sz="1581" dirty="0">
                <a:solidFill>
                  <a:srgbClr val="FFFFFF"/>
                </a:solidFill>
                <a:latin typeface="Georgia"/>
                <a:cs typeface="Georgia"/>
              </a:rPr>
              <a:t>insanın </a:t>
            </a:r>
            <a:r>
              <a:rPr sz="1581" spc="-12" dirty="0">
                <a:solidFill>
                  <a:srgbClr val="FFFFFF"/>
                </a:solidFill>
                <a:latin typeface="Georgia"/>
                <a:cs typeface="Georgia"/>
              </a:rPr>
              <a:t>geliştirdiği  duygu ve</a:t>
            </a:r>
            <a:r>
              <a:rPr sz="1581" spc="-13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81" spc="-12" dirty="0">
                <a:solidFill>
                  <a:srgbClr val="FFFFFF"/>
                </a:solidFill>
                <a:latin typeface="Georgia"/>
                <a:cs typeface="Georgia"/>
              </a:rPr>
              <a:t>değerlerle  </a:t>
            </a:r>
            <a:r>
              <a:rPr sz="1581" spc="-24" dirty="0">
                <a:solidFill>
                  <a:srgbClr val="FFFFFF"/>
                </a:solidFill>
                <a:latin typeface="Georgia"/>
                <a:cs typeface="Georgia"/>
              </a:rPr>
              <a:t>ilgilidir.</a:t>
            </a:r>
            <a:endParaRPr sz="1581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644008" y="339502"/>
            <a:ext cx="3907824" cy="4601345"/>
            <a:chOff x="1111059" y="53911"/>
            <a:chExt cx="1606550" cy="1891664"/>
          </a:xfrm>
        </p:grpSpPr>
        <p:sp>
          <p:nvSpPr>
            <p:cNvPr id="15" name="object 15"/>
            <p:cNvSpPr/>
            <p:nvPr/>
          </p:nvSpPr>
          <p:spPr>
            <a:xfrm>
              <a:off x="1115187" y="171069"/>
              <a:ext cx="626999" cy="626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15187" y="171069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80" h="627380">
                  <a:moveTo>
                    <a:pt x="0" y="313435"/>
                  </a:moveTo>
                  <a:lnTo>
                    <a:pt x="3398" y="267119"/>
                  </a:lnTo>
                  <a:lnTo>
                    <a:pt x="13270" y="222913"/>
                  </a:lnTo>
                  <a:lnTo>
                    <a:pt x="29132" y="181301"/>
                  </a:lnTo>
                  <a:lnTo>
                    <a:pt x="50497" y="142768"/>
                  </a:lnTo>
                  <a:lnTo>
                    <a:pt x="76882" y="107800"/>
                  </a:lnTo>
                  <a:lnTo>
                    <a:pt x="107800" y="76882"/>
                  </a:lnTo>
                  <a:lnTo>
                    <a:pt x="142768" y="50497"/>
                  </a:lnTo>
                  <a:lnTo>
                    <a:pt x="181301" y="29132"/>
                  </a:lnTo>
                  <a:lnTo>
                    <a:pt x="222913" y="13270"/>
                  </a:lnTo>
                  <a:lnTo>
                    <a:pt x="267119" y="3398"/>
                  </a:lnTo>
                  <a:lnTo>
                    <a:pt x="313436" y="0"/>
                  </a:lnTo>
                  <a:lnTo>
                    <a:pt x="359783" y="3398"/>
                  </a:lnTo>
                  <a:lnTo>
                    <a:pt x="404016" y="13270"/>
                  </a:lnTo>
                  <a:lnTo>
                    <a:pt x="445648" y="29132"/>
                  </a:lnTo>
                  <a:lnTo>
                    <a:pt x="484197" y="50497"/>
                  </a:lnTo>
                  <a:lnTo>
                    <a:pt x="519177" y="76882"/>
                  </a:lnTo>
                  <a:lnTo>
                    <a:pt x="550104" y="107800"/>
                  </a:lnTo>
                  <a:lnTo>
                    <a:pt x="576495" y="142768"/>
                  </a:lnTo>
                  <a:lnTo>
                    <a:pt x="597864" y="181301"/>
                  </a:lnTo>
                  <a:lnTo>
                    <a:pt x="613727" y="222913"/>
                  </a:lnTo>
                  <a:lnTo>
                    <a:pt x="623600" y="267119"/>
                  </a:lnTo>
                  <a:lnTo>
                    <a:pt x="626999" y="313435"/>
                  </a:lnTo>
                  <a:lnTo>
                    <a:pt x="623600" y="359783"/>
                  </a:lnTo>
                  <a:lnTo>
                    <a:pt x="613727" y="404016"/>
                  </a:lnTo>
                  <a:lnTo>
                    <a:pt x="597864" y="445648"/>
                  </a:lnTo>
                  <a:lnTo>
                    <a:pt x="576495" y="484197"/>
                  </a:lnTo>
                  <a:lnTo>
                    <a:pt x="550104" y="519177"/>
                  </a:lnTo>
                  <a:lnTo>
                    <a:pt x="519177" y="550104"/>
                  </a:lnTo>
                  <a:lnTo>
                    <a:pt x="484197" y="576495"/>
                  </a:lnTo>
                  <a:lnTo>
                    <a:pt x="445648" y="597864"/>
                  </a:lnTo>
                  <a:lnTo>
                    <a:pt x="404016" y="613727"/>
                  </a:lnTo>
                  <a:lnTo>
                    <a:pt x="359783" y="623600"/>
                  </a:lnTo>
                  <a:lnTo>
                    <a:pt x="313436" y="626999"/>
                  </a:lnTo>
                  <a:lnTo>
                    <a:pt x="267119" y="623600"/>
                  </a:lnTo>
                  <a:lnTo>
                    <a:pt x="222913" y="613727"/>
                  </a:lnTo>
                  <a:lnTo>
                    <a:pt x="181301" y="597864"/>
                  </a:lnTo>
                  <a:lnTo>
                    <a:pt x="142768" y="576495"/>
                  </a:lnTo>
                  <a:lnTo>
                    <a:pt x="107800" y="550104"/>
                  </a:lnTo>
                  <a:lnTo>
                    <a:pt x="76882" y="519177"/>
                  </a:lnTo>
                  <a:lnTo>
                    <a:pt x="50497" y="484197"/>
                  </a:lnTo>
                  <a:lnTo>
                    <a:pt x="29132" y="445648"/>
                  </a:lnTo>
                  <a:lnTo>
                    <a:pt x="13270" y="404016"/>
                  </a:lnTo>
                  <a:lnTo>
                    <a:pt x="3398" y="359783"/>
                  </a:lnTo>
                  <a:lnTo>
                    <a:pt x="0" y="313435"/>
                  </a:lnTo>
                  <a:close/>
                </a:path>
              </a:pathLst>
            </a:custGeom>
            <a:ln w="7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7" name="object 17"/>
            <p:cNvSpPr/>
            <p:nvPr/>
          </p:nvSpPr>
          <p:spPr>
            <a:xfrm>
              <a:off x="1873504" y="58039"/>
              <a:ext cx="839469" cy="1883410"/>
            </a:xfrm>
            <a:custGeom>
              <a:avLst/>
              <a:gdLst/>
              <a:ahLst/>
              <a:cxnLst/>
              <a:rect l="l" t="t" r="r" b="b"/>
              <a:pathLst>
                <a:path w="839469" h="1883410">
                  <a:moveTo>
                    <a:pt x="755523" y="0"/>
                  </a:moveTo>
                  <a:lnTo>
                    <a:pt x="83947" y="0"/>
                  </a:lnTo>
                  <a:lnTo>
                    <a:pt x="51274" y="6598"/>
                  </a:lnTo>
                  <a:lnTo>
                    <a:pt x="24590" y="24590"/>
                  </a:lnTo>
                  <a:lnTo>
                    <a:pt x="6598" y="51274"/>
                  </a:lnTo>
                  <a:lnTo>
                    <a:pt x="0" y="83947"/>
                  </a:lnTo>
                  <a:lnTo>
                    <a:pt x="0" y="1798955"/>
                  </a:lnTo>
                  <a:lnTo>
                    <a:pt x="6598" y="1831627"/>
                  </a:lnTo>
                  <a:lnTo>
                    <a:pt x="24590" y="1858311"/>
                  </a:lnTo>
                  <a:lnTo>
                    <a:pt x="51274" y="1876303"/>
                  </a:lnTo>
                  <a:lnTo>
                    <a:pt x="83947" y="1882902"/>
                  </a:lnTo>
                  <a:lnTo>
                    <a:pt x="755523" y="1882902"/>
                  </a:lnTo>
                  <a:lnTo>
                    <a:pt x="788195" y="1876303"/>
                  </a:lnTo>
                  <a:lnTo>
                    <a:pt x="814879" y="1858311"/>
                  </a:lnTo>
                  <a:lnTo>
                    <a:pt x="832871" y="1831627"/>
                  </a:lnTo>
                  <a:lnTo>
                    <a:pt x="839470" y="1798955"/>
                  </a:lnTo>
                  <a:lnTo>
                    <a:pt x="839470" y="83947"/>
                  </a:lnTo>
                  <a:lnTo>
                    <a:pt x="832871" y="51274"/>
                  </a:lnTo>
                  <a:lnTo>
                    <a:pt x="814879" y="24590"/>
                  </a:lnTo>
                  <a:lnTo>
                    <a:pt x="788195" y="6598"/>
                  </a:lnTo>
                  <a:lnTo>
                    <a:pt x="755523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8" name="object 18"/>
            <p:cNvSpPr/>
            <p:nvPr/>
          </p:nvSpPr>
          <p:spPr>
            <a:xfrm>
              <a:off x="1873504" y="58039"/>
              <a:ext cx="839469" cy="1883410"/>
            </a:xfrm>
            <a:custGeom>
              <a:avLst/>
              <a:gdLst/>
              <a:ahLst/>
              <a:cxnLst/>
              <a:rect l="l" t="t" r="r" b="b"/>
              <a:pathLst>
                <a:path w="839469" h="1883410">
                  <a:moveTo>
                    <a:pt x="0" y="83947"/>
                  </a:moveTo>
                  <a:lnTo>
                    <a:pt x="6598" y="51274"/>
                  </a:lnTo>
                  <a:lnTo>
                    <a:pt x="24590" y="24590"/>
                  </a:lnTo>
                  <a:lnTo>
                    <a:pt x="51274" y="6598"/>
                  </a:lnTo>
                  <a:lnTo>
                    <a:pt x="83947" y="0"/>
                  </a:lnTo>
                  <a:lnTo>
                    <a:pt x="755523" y="0"/>
                  </a:lnTo>
                  <a:lnTo>
                    <a:pt x="788195" y="6598"/>
                  </a:lnTo>
                  <a:lnTo>
                    <a:pt x="814879" y="24590"/>
                  </a:lnTo>
                  <a:lnTo>
                    <a:pt x="832871" y="51274"/>
                  </a:lnTo>
                  <a:lnTo>
                    <a:pt x="839470" y="83947"/>
                  </a:lnTo>
                  <a:lnTo>
                    <a:pt x="839470" y="1798955"/>
                  </a:lnTo>
                  <a:lnTo>
                    <a:pt x="832871" y="1831627"/>
                  </a:lnTo>
                  <a:lnTo>
                    <a:pt x="814879" y="1858311"/>
                  </a:lnTo>
                  <a:lnTo>
                    <a:pt x="788195" y="1876303"/>
                  </a:lnTo>
                  <a:lnTo>
                    <a:pt x="755523" y="1882902"/>
                  </a:lnTo>
                  <a:lnTo>
                    <a:pt x="83947" y="1882902"/>
                  </a:lnTo>
                  <a:lnTo>
                    <a:pt x="51274" y="1876303"/>
                  </a:lnTo>
                  <a:lnTo>
                    <a:pt x="24590" y="1858311"/>
                  </a:lnTo>
                  <a:lnTo>
                    <a:pt x="6598" y="1831627"/>
                  </a:lnTo>
                  <a:lnTo>
                    <a:pt x="0" y="1798955"/>
                  </a:lnTo>
                  <a:lnTo>
                    <a:pt x="0" y="83947"/>
                  </a:lnTo>
                  <a:close/>
                </a:path>
              </a:pathLst>
            </a:custGeom>
            <a:ln w="7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620009" y="2405398"/>
            <a:ext cx="1807176" cy="1715126"/>
          </a:xfrm>
          <a:prstGeom prst="rect">
            <a:avLst/>
          </a:prstGeom>
        </p:spPr>
        <p:txBody>
          <a:bodyPr vert="horz" wrap="square" lIns="0" tIns="60239" rIns="0" bIns="0" rtlCol="0">
            <a:spAutoFit/>
          </a:bodyPr>
          <a:lstStyle/>
          <a:p>
            <a:pPr marL="166814" marR="139012" algn="ctr">
              <a:lnSpc>
                <a:spcPts val="2335"/>
              </a:lnSpc>
              <a:spcBef>
                <a:spcPts val="474"/>
              </a:spcBef>
            </a:pPr>
            <a:r>
              <a:rPr sz="2068" b="1" spc="49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68" b="1" spc="109" dirty="0">
                <a:solidFill>
                  <a:srgbClr val="FF0000"/>
                </a:solidFill>
                <a:latin typeface="Times New Roman"/>
                <a:cs typeface="Times New Roman"/>
              </a:rPr>
              <a:t>si</a:t>
            </a:r>
            <a:r>
              <a:rPr sz="2068" b="1" spc="158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68" b="1" spc="17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68" b="1" spc="26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68" b="1" spc="207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68" b="1" spc="97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68" b="1" spc="73" dirty="0">
                <a:solidFill>
                  <a:srgbClr val="FF0000"/>
                </a:solidFill>
                <a:latin typeface="Times New Roman"/>
                <a:cs typeface="Times New Roman"/>
              </a:rPr>
              <a:t>or  Alan</a:t>
            </a:r>
            <a:endParaRPr sz="2068">
              <a:latin typeface="Times New Roman"/>
              <a:cs typeface="Times New Roman"/>
            </a:endParaRPr>
          </a:p>
          <a:p>
            <a:pPr marL="145190" marR="126653" indent="-1545" algn="ctr">
              <a:lnSpc>
                <a:spcPts val="1484"/>
              </a:lnSpc>
              <a:spcBef>
                <a:spcPts val="912"/>
              </a:spcBef>
            </a:pP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insanın kas 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ve 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zihin  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koordinasyonuyla  yaptığı becerilerle</a:t>
            </a:r>
            <a:r>
              <a:rPr sz="1338" spc="-61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ve</a:t>
            </a:r>
            <a:endParaRPr sz="1338">
              <a:latin typeface="Georgia"/>
              <a:cs typeface="Georgia"/>
            </a:endParaRPr>
          </a:p>
          <a:p>
            <a:pPr algn="ctr">
              <a:lnSpc>
                <a:spcPts val="1386"/>
              </a:lnSpc>
            </a:pP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onların 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temel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öğeleriyle</a:t>
            </a:r>
            <a:endParaRPr sz="1338">
              <a:latin typeface="Georgia"/>
              <a:cs typeface="Georgia"/>
            </a:endParaRPr>
          </a:p>
          <a:p>
            <a:pPr algn="ctr">
              <a:lnSpc>
                <a:spcPts val="1545"/>
              </a:lnSpc>
            </a:pP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ilgilidir.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497250" y="614977"/>
            <a:ext cx="5795319" cy="4324865"/>
            <a:chOff x="228503" y="167162"/>
            <a:chExt cx="2382520" cy="1778000"/>
          </a:xfrm>
        </p:grpSpPr>
        <p:sp>
          <p:nvSpPr>
            <p:cNvPr id="21" name="object 21"/>
            <p:cNvSpPr/>
            <p:nvPr/>
          </p:nvSpPr>
          <p:spPr>
            <a:xfrm>
              <a:off x="1979803" y="171069"/>
              <a:ext cx="626999" cy="626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2" name="object 22"/>
            <p:cNvSpPr/>
            <p:nvPr/>
          </p:nvSpPr>
          <p:spPr>
            <a:xfrm>
              <a:off x="1979803" y="171069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80" h="627380">
                  <a:moveTo>
                    <a:pt x="0" y="313435"/>
                  </a:moveTo>
                  <a:lnTo>
                    <a:pt x="3398" y="267119"/>
                  </a:lnTo>
                  <a:lnTo>
                    <a:pt x="13270" y="222913"/>
                  </a:lnTo>
                  <a:lnTo>
                    <a:pt x="29132" y="181301"/>
                  </a:lnTo>
                  <a:lnTo>
                    <a:pt x="50497" y="142768"/>
                  </a:lnTo>
                  <a:lnTo>
                    <a:pt x="76882" y="107800"/>
                  </a:lnTo>
                  <a:lnTo>
                    <a:pt x="107800" y="76882"/>
                  </a:lnTo>
                  <a:lnTo>
                    <a:pt x="142768" y="50497"/>
                  </a:lnTo>
                  <a:lnTo>
                    <a:pt x="181301" y="29132"/>
                  </a:lnTo>
                  <a:lnTo>
                    <a:pt x="222913" y="13270"/>
                  </a:lnTo>
                  <a:lnTo>
                    <a:pt x="267119" y="3398"/>
                  </a:lnTo>
                  <a:lnTo>
                    <a:pt x="313436" y="0"/>
                  </a:lnTo>
                  <a:lnTo>
                    <a:pt x="359783" y="3398"/>
                  </a:lnTo>
                  <a:lnTo>
                    <a:pt x="404016" y="13270"/>
                  </a:lnTo>
                  <a:lnTo>
                    <a:pt x="445648" y="29132"/>
                  </a:lnTo>
                  <a:lnTo>
                    <a:pt x="484197" y="50497"/>
                  </a:lnTo>
                  <a:lnTo>
                    <a:pt x="519177" y="76882"/>
                  </a:lnTo>
                  <a:lnTo>
                    <a:pt x="550104" y="107800"/>
                  </a:lnTo>
                  <a:lnTo>
                    <a:pt x="576495" y="142768"/>
                  </a:lnTo>
                  <a:lnTo>
                    <a:pt x="597864" y="181301"/>
                  </a:lnTo>
                  <a:lnTo>
                    <a:pt x="613727" y="222913"/>
                  </a:lnTo>
                  <a:lnTo>
                    <a:pt x="623600" y="267119"/>
                  </a:lnTo>
                  <a:lnTo>
                    <a:pt x="626999" y="313435"/>
                  </a:lnTo>
                  <a:lnTo>
                    <a:pt x="623600" y="359783"/>
                  </a:lnTo>
                  <a:lnTo>
                    <a:pt x="613727" y="404016"/>
                  </a:lnTo>
                  <a:lnTo>
                    <a:pt x="597864" y="445648"/>
                  </a:lnTo>
                  <a:lnTo>
                    <a:pt x="576495" y="484197"/>
                  </a:lnTo>
                  <a:lnTo>
                    <a:pt x="550104" y="519177"/>
                  </a:lnTo>
                  <a:lnTo>
                    <a:pt x="519177" y="550104"/>
                  </a:lnTo>
                  <a:lnTo>
                    <a:pt x="484197" y="576495"/>
                  </a:lnTo>
                  <a:lnTo>
                    <a:pt x="445648" y="597864"/>
                  </a:lnTo>
                  <a:lnTo>
                    <a:pt x="404016" y="613727"/>
                  </a:lnTo>
                  <a:lnTo>
                    <a:pt x="359783" y="623600"/>
                  </a:lnTo>
                  <a:lnTo>
                    <a:pt x="313436" y="626999"/>
                  </a:lnTo>
                  <a:lnTo>
                    <a:pt x="267119" y="623600"/>
                  </a:lnTo>
                  <a:lnTo>
                    <a:pt x="222913" y="613727"/>
                  </a:lnTo>
                  <a:lnTo>
                    <a:pt x="181301" y="597864"/>
                  </a:lnTo>
                  <a:lnTo>
                    <a:pt x="142768" y="576495"/>
                  </a:lnTo>
                  <a:lnTo>
                    <a:pt x="107800" y="550104"/>
                  </a:lnTo>
                  <a:lnTo>
                    <a:pt x="76882" y="519177"/>
                  </a:lnTo>
                  <a:lnTo>
                    <a:pt x="50497" y="484197"/>
                  </a:lnTo>
                  <a:lnTo>
                    <a:pt x="29132" y="445648"/>
                  </a:lnTo>
                  <a:lnTo>
                    <a:pt x="13270" y="404016"/>
                  </a:lnTo>
                  <a:lnTo>
                    <a:pt x="3398" y="359783"/>
                  </a:lnTo>
                  <a:lnTo>
                    <a:pt x="0" y="313435"/>
                  </a:lnTo>
                  <a:close/>
                </a:path>
              </a:pathLst>
            </a:custGeom>
            <a:ln w="7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3" name="object 23"/>
            <p:cNvSpPr/>
            <p:nvPr/>
          </p:nvSpPr>
          <p:spPr>
            <a:xfrm>
              <a:off x="232410" y="1658493"/>
              <a:ext cx="2364105" cy="282575"/>
            </a:xfrm>
            <a:custGeom>
              <a:avLst/>
              <a:gdLst/>
              <a:ahLst/>
              <a:cxnLst/>
              <a:rect l="l" t="t" r="r" b="b"/>
              <a:pathLst>
                <a:path w="2364105" h="282575">
                  <a:moveTo>
                    <a:pt x="2222880" y="0"/>
                  </a:moveTo>
                  <a:lnTo>
                    <a:pt x="2222880" y="70612"/>
                  </a:lnTo>
                  <a:lnTo>
                    <a:pt x="141224" y="70612"/>
                  </a:lnTo>
                  <a:lnTo>
                    <a:pt x="141224" y="0"/>
                  </a:lnTo>
                  <a:lnTo>
                    <a:pt x="0" y="141224"/>
                  </a:lnTo>
                  <a:lnTo>
                    <a:pt x="141224" y="282448"/>
                  </a:lnTo>
                  <a:lnTo>
                    <a:pt x="141224" y="211836"/>
                  </a:lnTo>
                  <a:lnTo>
                    <a:pt x="2222880" y="211836"/>
                  </a:lnTo>
                  <a:lnTo>
                    <a:pt x="2222880" y="282448"/>
                  </a:lnTo>
                  <a:lnTo>
                    <a:pt x="2364104" y="141224"/>
                  </a:lnTo>
                  <a:lnTo>
                    <a:pt x="2222880" y="0"/>
                  </a:lnTo>
                  <a:close/>
                </a:path>
              </a:pathLst>
            </a:custGeom>
            <a:solidFill>
              <a:srgbClr val="AABAD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4" name="object 24"/>
            <p:cNvSpPr/>
            <p:nvPr/>
          </p:nvSpPr>
          <p:spPr>
            <a:xfrm>
              <a:off x="232410" y="1658493"/>
              <a:ext cx="2364105" cy="282575"/>
            </a:xfrm>
            <a:custGeom>
              <a:avLst/>
              <a:gdLst/>
              <a:ahLst/>
              <a:cxnLst/>
              <a:rect l="l" t="t" r="r" b="b"/>
              <a:pathLst>
                <a:path w="2364105" h="282575">
                  <a:moveTo>
                    <a:pt x="0" y="141224"/>
                  </a:moveTo>
                  <a:lnTo>
                    <a:pt x="141224" y="0"/>
                  </a:lnTo>
                  <a:lnTo>
                    <a:pt x="141224" y="70612"/>
                  </a:lnTo>
                  <a:lnTo>
                    <a:pt x="2222880" y="70612"/>
                  </a:lnTo>
                  <a:lnTo>
                    <a:pt x="2222880" y="0"/>
                  </a:lnTo>
                  <a:lnTo>
                    <a:pt x="2364104" y="141224"/>
                  </a:lnTo>
                  <a:lnTo>
                    <a:pt x="2222880" y="282448"/>
                  </a:lnTo>
                  <a:lnTo>
                    <a:pt x="2222880" y="211836"/>
                  </a:lnTo>
                  <a:lnTo>
                    <a:pt x="141224" y="211836"/>
                  </a:lnTo>
                  <a:lnTo>
                    <a:pt x="141224" y="282448"/>
                  </a:lnTo>
                  <a:lnTo>
                    <a:pt x="0" y="141224"/>
                  </a:lnTo>
                  <a:close/>
                </a:path>
              </a:pathLst>
            </a:custGeom>
            <a:ln w="7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6" name="Veri Yer Tutucusu 25">
            <a:extLst>
              <a:ext uri="{FF2B5EF4-FFF2-40B4-BE49-F238E27FC236}">
                <a16:creationId xmlns:a16="http://schemas.microsoft.com/office/drawing/2014/main" id="{EEA408DD-263B-4E5F-A290-610768AE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2E1E-B4E3-4B29-97B3-D3E9AC0E6A94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Slayt Numarası Yer Tutucusu 26">
            <a:extLst>
              <a:ext uri="{FF2B5EF4-FFF2-40B4-BE49-F238E27FC236}">
                <a16:creationId xmlns:a16="http://schemas.microsoft.com/office/drawing/2014/main" id="{D3840E80-DEED-4D8D-BE70-10E80486B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16</a:t>
            </a:fld>
            <a:endParaRPr lang="en-US"/>
          </a:p>
        </p:txBody>
      </p:sp>
      <p:pic>
        <p:nvPicPr>
          <p:cNvPr id="28" name="İçerik Yer Tutucusu 4">
            <a:extLst>
              <a:ext uri="{FF2B5EF4-FFF2-40B4-BE49-F238E27FC236}">
                <a16:creationId xmlns:a16="http://schemas.microsoft.com/office/drawing/2014/main" id="{8779D4F0-8B39-4F3D-8DBC-C8B2A1EC47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3FDF7E7-89CC-4E61-99D5-B38378A3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/>
              <a:t>ÖNEMLİ!!!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A78F20-CB0A-44ED-AE53-9E3F2B782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736" y="1635645"/>
            <a:ext cx="6491064" cy="2958977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Öğrenim Çıktıları, öğrencilerin öğrenme  etkinliği sonunda ne yapabildikleri ile ilişkili  olduğundan, Öğrenim Çıktıları yazılırken  kullanılacak fiiller </a:t>
            </a:r>
            <a:r>
              <a:rPr lang="tr-TR" sz="2400" b="1" u="sng" dirty="0">
                <a:solidFill>
                  <a:srgbClr val="C00000"/>
                </a:solidFill>
              </a:rPr>
              <a:t>aktif fiil </a:t>
            </a:r>
            <a:r>
              <a:rPr lang="tr-TR" sz="2400" dirty="0"/>
              <a:t>olmalıdır.</a:t>
            </a:r>
          </a:p>
          <a:p>
            <a:pPr algn="just"/>
            <a:r>
              <a:rPr lang="tr-TR" sz="2400" dirty="0">
                <a:solidFill>
                  <a:srgbClr val="C00000"/>
                </a:solidFill>
              </a:rPr>
              <a:t>Örneğin: </a:t>
            </a:r>
            <a:r>
              <a:rPr lang="tr-TR" sz="2400" dirty="0"/>
              <a:t>Listeler, Uygular, Ayırt eder.</a:t>
            </a:r>
          </a:p>
          <a:p>
            <a:pPr algn="just"/>
            <a:endParaRPr lang="tr-TR" sz="2400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C2A9B3-4485-4283-9010-798C191D7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1663D1C-4DB1-47B6-878D-7B1F1FF4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17</a:t>
            </a:fld>
            <a:endParaRPr lang="en-US"/>
          </a:p>
        </p:txBody>
      </p:sp>
      <p:pic>
        <p:nvPicPr>
          <p:cNvPr id="6" name="İçerik Yer Tutucusu 4">
            <a:extLst>
              <a:ext uri="{FF2B5EF4-FFF2-40B4-BE49-F238E27FC236}">
                <a16:creationId xmlns:a16="http://schemas.microsoft.com/office/drawing/2014/main" id="{875FEFA9-C605-4912-831C-67C77ADB8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07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855C7D2-50B9-477D-82B4-1DE387AF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/>
              <a:t>BİLİŞSEL ALAN ALT BÖLÜMLERİ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198EC9F-D42A-4454-9FBA-A1588034D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10C0599-F5AE-4F27-BD98-8E53E193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18</a:t>
            </a:fld>
            <a:endParaRPr lang="en-US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F1210DBC-8F74-48A2-AE8A-04D6FABCB7AB}"/>
              </a:ext>
            </a:extLst>
          </p:cNvPr>
          <p:cNvSpPr/>
          <p:nvPr/>
        </p:nvSpPr>
        <p:spPr>
          <a:xfrm>
            <a:off x="2997590" y="1316784"/>
            <a:ext cx="463885" cy="575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13ADA811-B720-4B58-8A5B-02AA3B02FC70}"/>
              </a:ext>
            </a:extLst>
          </p:cNvPr>
          <p:cNvSpPr/>
          <p:nvPr/>
        </p:nvSpPr>
        <p:spPr>
          <a:xfrm>
            <a:off x="3461475" y="1319197"/>
            <a:ext cx="4747945" cy="35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/>
            <a:r>
              <a:rPr lang="tr-TR" spc="-36" dirty="0">
                <a:latin typeface="Georgia"/>
              </a:rPr>
              <a:t>Bilgileri Belleyebilme- </a:t>
            </a:r>
            <a:r>
              <a:rPr lang="tr-TR" spc="-36" dirty="0">
                <a:solidFill>
                  <a:srgbClr val="C00000"/>
                </a:solidFill>
                <a:latin typeface="Georgia"/>
              </a:rPr>
              <a:t>Bilgi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96E38422-ECE7-4002-8253-1BB578B50E56}"/>
              </a:ext>
            </a:extLst>
          </p:cNvPr>
          <p:cNvSpPr/>
          <p:nvPr/>
        </p:nvSpPr>
        <p:spPr>
          <a:xfrm>
            <a:off x="2997590" y="1791363"/>
            <a:ext cx="463885" cy="575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1CE4E8E2-B4A2-40F2-B3BB-54669A2874E4}"/>
              </a:ext>
            </a:extLst>
          </p:cNvPr>
          <p:cNvSpPr/>
          <p:nvPr/>
        </p:nvSpPr>
        <p:spPr>
          <a:xfrm>
            <a:off x="3461475" y="1793776"/>
            <a:ext cx="4747945" cy="35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/>
            <a:r>
              <a:rPr lang="tr-TR" spc="-36" dirty="0">
                <a:latin typeface="Georgia"/>
                <a:cs typeface="Georgia"/>
              </a:rPr>
              <a:t>Kavrayabilme </a:t>
            </a:r>
            <a:r>
              <a:rPr lang="tr-TR" spc="-195" dirty="0">
                <a:latin typeface="Georgia"/>
                <a:cs typeface="Georgia"/>
              </a:rPr>
              <a:t>–</a:t>
            </a:r>
            <a:r>
              <a:rPr lang="tr-TR" spc="-219" dirty="0">
                <a:latin typeface="Georgia"/>
                <a:cs typeface="Georgia"/>
              </a:rPr>
              <a:t> </a:t>
            </a:r>
            <a:r>
              <a:rPr lang="tr-TR" spc="-36" dirty="0">
                <a:solidFill>
                  <a:srgbClr val="C00000"/>
                </a:solidFill>
                <a:latin typeface="Georgia"/>
                <a:cs typeface="Georgia"/>
              </a:rPr>
              <a:t>Kavrama</a:t>
            </a:r>
            <a:endParaRPr lang="tr-TR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937C76B6-988B-48E1-9A4A-AB4A986EFB14}"/>
              </a:ext>
            </a:extLst>
          </p:cNvPr>
          <p:cNvSpPr/>
          <p:nvPr/>
        </p:nvSpPr>
        <p:spPr>
          <a:xfrm>
            <a:off x="2997590" y="2277199"/>
            <a:ext cx="463885" cy="575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5591A37F-4A31-4EB8-80A0-5C344D57B62B}"/>
              </a:ext>
            </a:extLst>
          </p:cNvPr>
          <p:cNvSpPr/>
          <p:nvPr/>
        </p:nvSpPr>
        <p:spPr>
          <a:xfrm>
            <a:off x="3461475" y="2279612"/>
            <a:ext cx="4747945" cy="35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/>
            <a:r>
              <a:rPr lang="tr-TR" spc="-24" dirty="0">
                <a:latin typeface="Georgia"/>
                <a:cs typeface="Georgia"/>
              </a:rPr>
              <a:t>Uygulayabilme </a:t>
            </a:r>
            <a:r>
              <a:rPr lang="tr-TR" spc="-195" dirty="0">
                <a:latin typeface="Georgia"/>
                <a:cs typeface="Georgia"/>
              </a:rPr>
              <a:t>– </a:t>
            </a:r>
            <a:r>
              <a:rPr lang="tr-TR" spc="-24" dirty="0">
                <a:solidFill>
                  <a:srgbClr val="C00000"/>
                </a:solidFill>
                <a:latin typeface="Georgia"/>
                <a:cs typeface="Georgia"/>
              </a:rPr>
              <a:t>Uygulama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28617D50-44B2-410F-A967-7D188262AD0C}"/>
              </a:ext>
            </a:extLst>
          </p:cNvPr>
          <p:cNvSpPr/>
          <p:nvPr/>
        </p:nvSpPr>
        <p:spPr>
          <a:xfrm>
            <a:off x="2997590" y="2747207"/>
            <a:ext cx="463885" cy="575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0C6E3828-E949-4AF0-AF7A-B79FA5D5CC07}"/>
              </a:ext>
            </a:extLst>
          </p:cNvPr>
          <p:cNvSpPr/>
          <p:nvPr/>
        </p:nvSpPr>
        <p:spPr>
          <a:xfrm>
            <a:off x="3461475" y="2749620"/>
            <a:ext cx="4747945" cy="35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/>
            <a:r>
              <a:rPr lang="tr-TR" spc="-12" dirty="0">
                <a:latin typeface="Georgia"/>
                <a:cs typeface="Georgia"/>
              </a:rPr>
              <a:t>Analiz Edebilme </a:t>
            </a:r>
            <a:r>
              <a:rPr lang="tr-TR" spc="-195" dirty="0">
                <a:latin typeface="Georgia"/>
                <a:cs typeface="Georgia"/>
              </a:rPr>
              <a:t>– </a:t>
            </a:r>
            <a:r>
              <a:rPr lang="tr-TR" spc="-12" dirty="0">
                <a:solidFill>
                  <a:srgbClr val="C00000"/>
                </a:solidFill>
                <a:latin typeface="Georgia"/>
                <a:cs typeface="Georgia"/>
              </a:rPr>
              <a:t>Analiz</a:t>
            </a:r>
            <a:endParaRPr lang="tr-TR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8ACB13C1-ED8F-43D7-A58F-B40D67AA3136}"/>
              </a:ext>
            </a:extLst>
          </p:cNvPr>
          <p:cNvSpPr/>
          <p:nvPr/>
        </p:nvSpPr>
        <p:spPr>
          <a:xfrm>
            <a:off x="2997590" y="3236835"/>
            <a:ext cx="463885" cy="575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21AFD65B-4617-4183-83BC-C2B5F6E85774}"/>
              </a:ext>
            </a:extLst>
          </p:cNvPr>
          <p:cNvSpPr/>
          <p:nvPr/>
        </p:nvSpPr>
        <p:spPr>
          <a:xfrm>
            <a:off x="3461475" y="3239248"/>
            <a:ext cx="4747945" cy="35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/>
            <a:r>
              <a:rPr lang="tr-TR" dirty="0">
                <a:latin typeface="Georgia"/>
                <a:cs typeface="Georgia"/>
              </a:rPr>
              <a:t>Sentez </a:t>
            </a:r>
            <a:r>
              <a:rPr lang="tr-TR" spc="-24" dirty="0">
                <a:latin typeface="Georgia"/>
                <a:cs typeface="Georgia"/>
              </a:rPr>
              <a:t>Yapabilme </a:t>
            </a:r>
            <a:r>
              <a:rPr lang="tr-TR" spc="-195" dirty="0">
                <a:latin typeface="Georgia"/>
                <a:cs typeface="Georgia"/>
              </a:rPr>
              <a:t>– </a:t>
            </a:r>
            <a:r>
              <a:rPr lang="tr-TR" dirty="0">
                <a:solidFill>
                  <a:srgbClr val="C00000"/>
                </a:solidFill>
                <a:latin typeface="Georgia"/>
                <a:cs typeface="Georgia"/>
              </a:rPr>
              <a:t>Sentez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B7D92D74-92D8-4C8E-A391-1CD4DD1C8197}"/>
              </a:ext>
            </a:extLst>
          </p:cNvPr>
          <p:cNvSpPr/>
          <p:nvPr/>
        </p:nvSpPr>
        <p:spPr>
          <a:xfrm>
            <a:off x="2997590" y="3713779"/>
            <a:ext cx="463885" cy="575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4BF61EA6-E4C1-4C28-96BC-228379426253}"/>
              </a:ext>
            </a:extLst>
          </p:cNvPr>
          <p:cNvSpPr/>
          <p:nvPr/>
        </p:nvSpPr>
        <p:spPr>
          <a:xfrm>
            <a:off x="3461475" y="3716192"/>
            <a:ext cx="4747945" cy="35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/>
            <a:r>
              <a:rPr lang="tr-TR" spc="-12" dirty="0">
                <a:solidFill>
                  <a:srgbClr val="C00000"/>
                </a:solidFill>
                <a:latin typeface="Georgia"/>
                <a:cs typeface="Georgia"/>
              </a:rPr>
              <a:t>Değerlendirme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954440B1-83FF-4E34-A832-6038A6CABCB6}"/>
              </a:ext>
            </a:extLst>
          </p:cNvPr>
          <p:cNvSpPr txBox="1"/>
          <p:nvPr/>
        </p:nvSpPr>
        <p:spPr>
          <a:xfrm>
            <a:off x="3093760" y="146473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C0A1A2A2-E1A7-48DF-B4E6-7E3DE44F4B26}"/>
              </a:ext>
            </a:extLst>
          </p:cNvPr>
          <p:cNvSpPr txBox="1"/>
          <p:nvPr/>
        </p:nvSpPr>
        <p:spPr>
          <a:xfrm>
            <a:off x="3093760" y="197602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DC3C8D74-58EC-4F8F-8604-0D583EF444F0}"/>
              </a:ext>
            </a:extLst>
          </p:cNvPr>
          <p:cNvSpPr txBox="1"/>
          <p:nvPr/>
        </p:nvSpPr>
        <p:spPr>
          <a:xfrm>
            <a:off x="3093760" y="24604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A64D7593-8D8D-4C84-A8D9-517E406D52A0}"/>
              </a:ext>
            </a:extLst>
          </p:cNvPr>
          <p:cNvSpPr txBox="1"/>
          <p:nvPr/>
        </p:nvSpPr>
        <p:spPr>
          <a:xfrm>
            <a:off x="3093760" y="294483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4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18E722C3-3B02-4369-8785-CAA3F55A97F7}"/>
              </a:ext>
            </a:extLst>
          </p:cNvPr>
          <p:cNvSpPr txBox="1"/>
          <p:nvPr/>
        </p:nvSpPr>
        <p:spPr>
          <a:xfrm>
            <a:off x="3093760" y="340338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5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FDEC9A5A-BDDC-473B-B357-7AE3388EAF4D}"/>
              </a:ext>
            </a:extLst>
          </p:cNvPr>
          <p:cNvSpPr txBox="1"/>
          <p:nvPr/>
        </p:nvSpPr>
        <p:spPr>
          <a:xfrm>
            <a:off x="3093760" y="388405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6</a:t>
            </a:r>
          </a:p>
        </p:txBody>
      </p:sp>
      <p:pic>
        <p:nvPicPr>
          <p:cNvPr id="33" name="İçerik Yer Tutucusu 4">
            <a:extLst>
              <a:ext uri="{FF2B5EF4-FFF2-40B4-BE49-F238E27FC236}">
                <a16:creationId xmlns:a16="http://schemas.microsoft.com/office/drawing/2014/main" id="{6F95A060-7DCD-44B3-84CE-770176E1FE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41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194559" y="2903013"/>
            <a:ext cx="942203" cy="2013813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118932" indent="-89585">
              <a:spcBef>
                <a:spcPts val="557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120477" algn="l"/>
              </a:tabLst>
            </a:pP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Tanımlama</a:t>
            </a:r>
            <a:endParaRPr sz="1338">
              <a:latin typeface="Times New Roman"/>
              <a:cs typeface="Times New Roman"/>
            </a:endParaRPr>
          </a:p>
          <a:p>
            <a:pPr marL="123566" indent="-92674">
              <a:spcBef>
                <a:spcPts val="316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12356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Listeleme</a:t>
            </a:r>
            <a:endParaRPr sz="1338">
              <a:latin typeface="Times New Roman"/>
              <a:cs typeface="Times New Roman"/>
            </a:endParaRPr>
          </a:p>
          <a:p>
            <a:pPr marL="111209" indent="-81862">
              <a:spcBef>
                <a:spcPts val="353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112754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Adlandırma</a:t>
            </a:r>
            <a:endParaRPr sz="1338">
              <a:latin typeface="Times New Roman"/>
              <a:cs typeface="Times New Roman"/>
            </a:endParaRPr>
          </a:p>
          <a:p>
            <a:pPr marL="118932" indent="-89585">
              <a:spcBef>
                <a:spcPts val="328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120477" algn="l"/>
              </a:tabLst>
            </a:pP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Tanıma</a:t>
            </a:r>
            <a:endParaRPr sz="1338">
              <a:latin typeface="Times New Roman"/>
              <a:cs typeface="Times New Roman"/>
            </a:endParaRPr>
          </a:p>
          <a:p>
            <a:pPr marL="123566" indent="-92674">
              <a:spcBef>
                <a:spcPts val="341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12356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Söyleme</a:t>
            </a:r>
            <a:endParaRPr sz="1338">
              <a:latin typeface="Times New Roman"/>
              <a:cs typeface="Times New Roman"/>
            </a:endParaRPr>
          </a:p>
          <a:p>
            <a:pPr marL="115843" indent="-86496">
              <a:spcBef>
                <a:spcPts val="353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117388" algn="l"/>
              </a:tabLst>
            </a:pPr>
            <a:r>
              <a:rPr sz="1338" spc="-49" dirty="0">
                <a:solidFill>
                  <a:srgbClr val="083762"/>
                </a:solidFill>
                <a:latin typeface="Times New Roman"/>
                <a:cs typeface="Times New Roman"/>
              </a:rPr>
              <a:t>Yazma</a:t>
            </a:r>
            <a:endParaRPr sz="1338">
              <a:latin typeface="Times New Roman"/>
              <a:cs typeface="Times New Roman"/>
            </a:endParaRPr>
          </a:p>
          <a:p>
            <a:pPr marL="123566" indent="-92674">
              <a:spcBef>
                <a:spcPts val="328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12356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Belirtme</a:t>
            </a:r>
            <a:endParaRPr sz="1338">
              <a:latin typeface="Times New Roman"/>
              <a:cs typeface="Times New Roman"/>
            </a:endParaRPr>
          </a:p>
          <a:p>
            <a:pPr marL="123566" indent="-92674">
              <a:spcBef>
                <a:spcPts val="328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123566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Hatırlama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56006" y="2556559"/>
            <a:ext cx="1166169" cy="2395666"/>
            <a:chOff x="474599" y="1111872"/>
            <a:chExt cx="479425" cy="984885"/>
          </a:xfrm>
        </p:grpSpPr>
        <p:sp>
          <p:nvSpPr>
            <p:cNvPr id="8" name="object 8"/>
            <p:cNvSpPr/>
            <p:nvPr/>
          </p:nvSpPr>
          <p:spPr>
            <a:xfrm>
              <a:off x="483489" y="1120762"/>
              <a:ext cx="461645" cy="967105"/>
            </a:xfrm>
            <a:custGeom>
              <a:avLst/>
              <a:gdLst/>
              <a:ahLst/>
              <a:cxnLst/>
              <a:rect l="l" t="t" r="r" b="b"/>
              <a:pathLst>
                <a:path w="461644" h="967105">
                  <a:moveTo>
                    <a:pt x="461518" y="0"/>
                  </a:moveTo>
                  <a:lnTo>
                    <a:pt x="0" y="0"/>
                  </a:lnTo>
                  <a:lnTo>
                    <a:pt x="0" y="966990"/>
                  </a:lnTo>
                  <a:lnTo>
                    <a:pt x="461518" y="966990"/>
                  </a:lnTo>
                  <a:lnTo>
                    <a:pt x="461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9" name="object 9"/>
            <p:cNvSpPr/>
            <p:nvPr/>
          </p:nvSpPr>
          <p:spPr>
            <a:xfrm>
              <a:off x="483489" y="1120762"/>
              <a:ext cx="461645" cy="967105"/>
            </a:xfrm>
            <a:custGeom>
              <a:avLst/>
              <a:gdLst/>
              <a:ahLst/>
              <a:cxnLst/>
              <a:rect l="l" t="t" r="r" b="b"/>
              <a:pathLst>
                <a:path w="461644" h="967105">
                  <a:moveTo>
                    <a:pt x="0" y="966990"/>
                  </a:moveTo>
                  <a:lnTo>
                    <a:pt x="461518" y="966990"/>
                  </a:lnTo>
                  <a:lnTo>
                    <a:pt x="461518" y="0"/>
                  </a:lnTo>
                  <a:lnTo>
                    <a:pt x="0" y="0"/>
                  </a:lnTo>
                  <a:lnTo>
                    <a:pt x="0" y="966990"/>
                  </a:lnTo>
                  <a:close/>
                </a:path>
              </a:pathLst>
            </a:custGeom>
            <a:ln w="1758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17789" y="2736195"/>
            <a:ext cx="905132" cy="1782276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126653" indent="-97308">
              <a:spcBef>
                <a:spcPts val="557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Betimleme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16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H</a:t>
            </a:r>
            <a:r>
              <a:rPr sz="1338" spc="-49" dirty="0">
                <a:solidFill>
                  <a:srgbClr val="083762"/>
                </a:solidFill>
                <a:latin typeface="Times New Roman"/>
                <a:cs typeface="Times New Roman"/>
              </a:rPr>
              <a:t>e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s</a:t>
            </a:r>
            <a:r>
              <a:rPr sz="1338" spc="12" dirty="0">
                <a:solidFill>
                  <a:srgbClr val="083762"/>
                </a:solidFill>
                <a:latin typeface="Times New Roman"/>
                <a:cs typeface="Times New Roman"/>
              </a:rPr>
              <a:t>a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p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l</a:t>
            </a:r>
            <a:r>
              <a:rPr sz="1338" spc="12" dirty="0">
                <a:solidFill>
                  <a:srgbClr val="083762"/>
                </a:solidFill>
                <a:latin typeface="Times New Roman"/>
                <a:cs typeface="Times New Roman"/>
              </a:rPr>
              <a:t>a</a:t>
            </a:r>
            <a:r>
              <a:rPr sz="1338" spc="-61" dirty="0">
                <a:solidFill>
                  <a:srgbClr val="083762"/>
                </a:solidFill>
                <a:latin typeface="Times New Roman"/>
                <a:cs typeface="Times New Roman"/>
              </a:rPr>
              <a:t>m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a</a:t>
            </a:r>
            <a:endParaRPr sz="1338">
              <a:latin typeface="Times New Roman"/>
              <a:cs typeface="Times New Roman"/>
            </a:endParaRPr>
          </a:p>
          <a:p>
            <a:pPr marL="115843" indent="-86496">
              <a:spcBef>
                <a:spcPts val="365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17388" algn="l"/>
              </a:tabLst>
            </a:pPr>
            <a:r>
              <a:rPr sz="1338" spc="-49" dirty="0">
                <a:solidFill>
                  <a:srgbClr val="083762"/>
                </a:solidFill>
                <a:latin typeface="Times New Roman"/>
                <a:cs typeface="Times New Roman"/>
              </a:rPr>
              <a:t>Ayırt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etme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16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Eşleştirme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53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Sıralama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53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Gruplama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16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Seçme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85567" y="2189315"/>
            <a:ext cx="1152265" cy="2757101"/>
            <a:chOff x="938974" y="960894"/>
            <a:chExt cx="473709" cy="1133475"/>
          </a:xfrm>
        </p:grpSpPr>
        <p:sp>
          <p:nvSpPr>
            <p:cNvPr id="12" name="object 12"/>
            <p:cNvSpPr/>
            <p:nvPr/>
          </p:nvSpPr>
          <p:spPr>
            <a:xfrm>
              <a:off x="945007" y="966927"/>
              <a:ext cx="461645" cy="1121410"/>
            </a:xfrm>
            <a:custGeom>
              <a:avLst/>
              <a:gdLst/>
              <a:ahLst/>
              <a:cxnLst/>
              <a:rect l="l" t="t" r="r" b="b"/>
              <a:pathLst>
                <a:path w="461644" h="1121410">
                  <a:moveTo>
                    <a:pt x="461517" y="0"/>
                  </a:moveTo>
                  <a:lnTo>
                    <a:pt x="0" y="0"/>
                  </a:lnTo>
                  <a:lnTo>
                    <a:pt x="0" y="1120825"/>
                  </a:lnTo>
                  <a:lnTo>
                    <a:pt x="461517" y="1120825"/>
                  </a:lnTo>
                  <a:lnTo>
                    <a:pt x="4615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3" name="object 13"/>
            <p:cNvSpPr/>
            <p:nvPr/>
          </p:nvSpPr>
          <p:spPr>
            <a:xfrm>
              <a:off x="945007" y="966927"/>
              <a:ext cx="461645" cy="1121410"/>
            </a:xfrm>
            <a:custGeom>
              <a:avLst/>
              <a:gdLst/>
              <a:ahLst/>
              <a:cxnLst/>
              <a:rect l="l" t="t" r="r" b="b"/>
              <a:pathLst>
                <a:path w="461644" h="1121410">
                  <a:moveTo>
                    <a:pt x="0" y="1120825"/>
                  </a:moveTo>
                  <a:lnTo>
                    <a:pt x="461517" y="1120825"/>
                  </a:lnTo>
                  <a:lnTo>
                    <a:pt x="461517" y="0"/>
                  </a:lnTo>
                  <a:lnTo>
                    <a:pt x="0" y="0"/>
                  </a:lnTo>
                  <a:lnTo>
                    <a:pt x="0" y="1120825"/>
                  </a:lnTo>
                  <a:close/>
                </a:path>
              </a:pathLst>
            </a:custGeom>
            <a:ln w="1172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440092" y="2775738"/>
            <a:ext cx="934480" cy="1512265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126653" indent="-97308">
              <a:spcBef>
                <a:spcPts val="557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Uygulama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16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Çalıştırma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53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Gösterme</a:t>
            </a:r>
            <a:endParaRPr sz="1338">
              <a:latin typeface="Times New Roman"/>
              <a:cs typeface="Times New Roman"/>
            </a:endParaRPr>
          </a:p>
          <a:p>
            <a:pPr marL="118932" indent="-89585">
              <a:spcBef>
                <a:spcPts val="328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0477" algn="l"/>
              </a:tabLst>
            </a:pP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Yorumlama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41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Kullanma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28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Çözme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54425" y="1815029"/>
            <a:ext cx="1206326" cy="3130893"/>
            <a:chOff x="1378394" y="807021"/>
            <a:chExt cx="495934" cy="1287145"/>
          </a:xfrm>
        </p:grpSpPr>
        <p:sp>
          <p:nvSpPr>
            <p:cNvPr id="16" name="object 16"/>
            <p:cNvSpPr/>
            <p:nvPr/>
          </p:nvSpPr>
          <p:spPr>
            <a:xfrm>
              <a:off x="1384427" y="813054"/>
              <a:ext cx="483870" cy="1275080"/>
            </a:xfrm>
            <a:custGeom>
              <a:avLst/>
              <a:gdLst/>
              <a:ahLst/>
              <a:cxnLst/>
              <a:rect l="l" t="t" r="r" b="b"/>
              <a:pathLst>
                <a:path w="483869" h="1275080">
                  <a:moveTo>
                    <a:pt x="483666" y="0"/>
                  </a:moveTo>
                  <a:lnTo>
                    <a:pt x="0" y="0"/>
                  </a:lnTo>
                  <a:lnTo>
                    <a:pt x="0" y="1274699"/>
                  </a:lnTo>
                  <a:lnTo>
                    <a:pt x="483666" y="1274699"/>
                  </a:lnTo>
                  <a:lnTo>
                    <a:pt x="483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7" name="object 17"/>
            <p:cNvSpPr/>
            <p:nvPr/>
          </p:nvSpPr>
          <p:spPr>
            <a:xfrm>
              <a:off x="1384427" y="813054"/>
              <a:ext cx="483870" cy="1275080"/>
            </a:xfrm>
            <a:custGeom>
              <a:avLst/>
              <a:gdLst/>
              <a:ahLst/>
              <a:cxnLst/>
              <a:rect l="l" t="t" r="r" b="b"/>
              <a:pathLst>
                <a:path w="483869" h="1275080">
                  <a:moveTo>
                    <a:pt x="0" y="1274699"/>
                  </a:moveTo>
                  <a:lnTo>
                    <a:pt x="483666" y="1274699"/>
                  </a:lnTo>
                  <a:lnTo>
                    <a:pt x="483666" y="0"/>
                  </a:lnTo>
                  <a:lnTo>
                    <a:pt x="0" y="0"/>
                  </a:lnTo>
                  <a:lnTo>
                    <a:pt x="0" y="1274699"/>
                  </a:lnTo>
                  <a:close/>
                </a:path>
              </a:pathLst>
            </a:custGeom>
            <a:ln w="1172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509259" y="2382792"/>
            <a:ext cx="1037968" cy="1486617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84952" indent="-55605">
              <a:spcBef>
                <a:spcPts val="557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49" dirty="0">
                <a:solidFill>
                  <a:srgbClr val="083762"/>
                </a:solidFill>
                <a:latin typeface="Times New Roman"/>
                <a:cs typeface="Times New Roman"/>
              </a:rPr>
              <a:t>Ayırt</a:t>
            </a:r>
            <a:r>
              <a:rPr sz="1338" spc="36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etme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16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Ölçme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53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Sorgulama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28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Envanter</a:t>
            </a:r>
            <a:endParaRPr sz="1338">
              <a:latin typeface="Times New Roman"/>
              <a:cs typeface="Times New Roman"/>
            </a:endParaRPr>
          </a:p>
          <a:p>
            <a:pPr marL="30891">
              <a:spcBef>
                <a:spcPts val="24"/>
              </a:spcBef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yapma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53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S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ı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n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ı</a:t>
            </a: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f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l</a:t>
            </a:r>
            <a:r>
              <a:rPr sz="1338" spc="12" dirty="0">
                <a:solidFill>
                  <a:srgbClr val="083762"/>
                </a:solidFill>
                <a:latin typeface="Times New Roman"/>
                <a:cs typeface="Times New Roman"/>
              </a:rPr>
              <a:t>a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n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d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ı</a:t>
            </a:r>
            <a:r>
              <a:rPr sz="1338" spc="36" dirty="0">
                <a:solidFill>
                  <a:srgbClr val="083762"/>
                </a:solidFill>
                <a:latin typeface="Times New Roman"/>
                <a:cs typeface="Times New Roman"/>
              </a:rPr>
              <a:t>r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m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a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630790" y="1440929"/>
            <a:ext cx="1152265" cy="3504685"/>
            <a:chOff x="1862010" y="653224"/>
            <a:chExt cx="473709" cy="1440815"/>
          </a:xfrm>
        </p:grpSpPr>
        <p:sp>
          <p:nvSpPr>
            <p:cNvPr id="20" name="object 20"/>
            <p:cNvSpPr/>
            <p:nvPr/>
          </p:nvSpPr>
          <p:spPr>
            <a:xfrm>
              <a:off x="1868043" y="659257"/>
              <a:ext cx="461645" cy="1428750"/>
            </a:xfrm>
            <a:custGeom>
              <a:avLst/>
              <a:gdLst/>
              <a:ahLst/>
              <a:cxnLst/>
              <a:rect l="l" t="t" r="r" b="b"/>
              <a:pathLst>
                <a:path w="461644" h="1428750">
                  <a:moveTo>
                    <a:pt x="461518" y="0"/>
                  </a:moveTo>
                  <a:lnTo>
                    <a:pt x="0" y="0"/>
                  </a:lnTo>
                  <a:lnTo>
                    <a:pt x="0" y="1428496"/>
                  </a:lnTo>
                  <a:lnTo>
                    <a:pt x="461518" y="1428496"/>
                  </a:lnTo>
                  <a:lnTo>
                    <a:pt x="461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1" name="object 21"/>
            <p:cNvSpPr/>
            <p:nvPr/>
          </p:nvSpPr>
          <p:spPr>
            <a:xfrm>
              <a:off x="1868043" y="659257"/>
              <a:ext cx="461645" cy="1428750"/>
            </a:xfrm>
            <a:custGeom>
              <a:avLst/>
              <a:gdLst/>
              <a:ahLst/>
              <a:cxnLst/>
              <a:rect l="l" t="t" r="r" b="b"/>
              <a:pathLst>
                <a:path w="461644" h="1428750">
                  <a:moveTo>
                    <a:pt x="0" y="1428496"/>
                  </a:moveTo>
                  <a:lnTo>
                    <a:pt x="461518" y="1428496"/>
                  </a:lnTo>
                  <a:lnTo>
                    <a:pt x="461518" y="0"/>
                  </a:lnTo>
                  <a:lnTo>
                    <a:pt x="0" y="0"/>
                  </a:lnTo>
                  <a:lnTo>
                    <a:pt x="0" y="1428496"/>
                  </a:lnTo>
                  <a:close/>
                </a:path>
              </a:pathLst>
            </a:custGeom>
            <a:ln w="1172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85932" y="2175199"/>
            <a:ext cx="883508" cy="1769452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84952" indent="-55605">
              <a:spcBef>
                <a:spcPts val="557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Birleştirme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16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128200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Kurma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53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Ölçme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28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Sorgulama</a:t>
            </a:r>
            <a:endParaRPr sz="1338">
              <a:latin typeface="Times New Roman"/>
              <a:cs typeface="Times New Roman"/>
            </a:endParaRPr>
          </a:p>
          <a:p>
            <a:pPr marL="123566" indent="-92674">
              <a:spcBef>
                <a:spcPts val="341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123566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Tasarlama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65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Geliştirme</a:t>
            </a:r>
            <a:endParaRPr sz="1338">
              <a:latin typeface="Times New Roman"/>
              <a:cs typeface="Times New Roman"/>
            </a:endParaRPr>
          </a:p>
          <a:p>
            <a:pPr marL="160636" indent="-129744">
              <a:spcBef>
                <a:spcPts val="316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16063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Açıklama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753401" y="1013383"/>
            <a:ext cx="1152265" cy="3932538"/>
            <a:chOff x="2323528" y="477456"/>
            <a:chExt cx="473709" cy="1616710"/>
          </a:xfrm>
        </p:grpSpPr>
        <p:sp>
          <p:nvSpPr>
            <p:cNvPr id="24" name="object 24"/>
            <p:cNvSpPr/>
            <p:nvPr/>
          </p:nvSpPr>
          <p:spPr>
            <a:xfrm>
              <a:off x="2329561" y="483489"/>
              <a:ext cx="461645" cy="1604645"/>
            </a:xfrm>
            <a:custGeom>
              <a:avLst/>
              <a:gdLst/>
              <a:ahLst/>
              <a:cxnLst/>
              <a:rect l="l" t="t" r="r" b="b"/>
              <a:pathLst>
                <a:path w="461644" h="1604645">
                  <a:moveTo>
                    <a:pt x="461518" y="0"/>
                  </a:moveTo>
                  <a:lnTo>
                    <a:pt x="0" y="0"/>
                  </a:lnTo>
                  <a:lnTo>
                    <a:pt x="0" y="1604264"/>
                  </a:lnTo>
                  <a:lnTo>
                    <a:pt x="461518" y="1604264"/>
                  </a:lnTo>
                  <a:lnTo>
                    <a:pt x="461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5" name="object 25"/>
            <p:cNvSpPr/>
            <p:nvPr/>
          </p:nvSpPr>
          <p:spPr>
            <a:xfrm>
              <a:off x="2329561" y="483489"/>
              <a:ext cx="461645" cy="1604645"/>
            </a:xfrm>
            <a:custGeom>
              <a:avLst/>
              <a:gdLst/>
              <a:ahLst/>
              <a:cxnLst/>
              <a:rect l="l" t="t" r="r" b="b"/>
              <a:pathLst>
                <a:path w="461644" h="1604645">
                  <a:moveTo>
                    <a:pt x="0" y="1604264"/>
                  </a:moveTo>
                  <a:lnTo>
                    <a:pt x="461518" y="1604264"/>
                  </a:lnTo>
                  <a:lnTo>
                    <a:pt x="461518" y="0"/>
                  </a:lnTo>
                  <a:lnTo>
                    <a:pt x="0" y="0"/>
                  </a:lnTo>
                  <a:lnTo>
                    <a:pt x="0" y="1604264"/>
                  </a:lnTo>
                  <a:close/>
                </a:path>
              </a:pathLst>
            </a:custGeom>
            <a:ln w="1172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809162" y="1775333"/>
            <a:ext cx="997806" cy="2204802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 marR="86496">
              <a:spcBef>
                <a:spcPts val="243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S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on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u</a:t>
            </a: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ç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l</a:t>
            </a:r>
            <a:r>
              <a:rPr sz="1338" spc="12" dirty="0">
                <a:solidFill>
                  <a:srgbClr val="083762"/>
                </a:solidFill>
                <a:latin typeface="Times New Roman"/>
                <a:cs typeface="Times New Roman"/>
              </a:rPr>
              <a:t>a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n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d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ı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r  </a:t>
            </a:r>
            <a:r>
              <a:rPr sz="1338" spc="-61" dirty="0">
                <a:solidFill>
                  <a:srgbClr val="083762"/>
                </a:solidFill>
                <a:latin typeface="Times New Roman"/>
                <a:cs typeface="Times New Roman"/>
              </a:rPr>
              <a:t>ma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53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Karar</a:t>
            </a:r>
            <a:r>
              <a:rPr sz="1338" spc="-97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verme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16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Savunma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53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Tayin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 etme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53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Yargılama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16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Tahmin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etme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65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Eleştirme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16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Karşı</a:t>
            </a:r>
            <a:r>
              <a:rPr sz="1338" spc="-85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çıkma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144977" y="2514730"/>
            <a:ext cx="1143000" cy="447932"/>
            <a:chOff x="17843" y="1094676"/>
            <a:chExt cx="469900" cy="184150"/>
          </a:xfrm>
        </p:grpSpPr>
        <p:sp>
          <p:nvSpPr>
            <p:cNvPr id="28" name="object 28"/>
            <p:cNvSpPr/>
            <p:nvPr/>
          </p:nvSpPr>
          <p:spPr>
            <a:xfrm>
              <a:off x="21971" y="1098804"/>
              <a:ext cx="461645" cy="175895"/>
            </a:xfrm>
            <a:custGeom>
              <a:avLst/>
              <a:gdLst/>
              <a:ahLst/>
              <a:cxnLst/>
              <a:rect l="l" t="t" r="r" b="b"/>
              <a:pathLst>
                <a:path w="461645" h="175894">
                  <a:moveTo>
                    <a:pt x="432181" y="0"/>
                  </a:moveTo>
                  <a:lnTo>
                    <a:pt x="29337" y="0"/>
                  </a:lnTo>
                  <a:lnTo>
                    <a:pt x="17895" y="2315"/>
                  </a:lnTo>
                  <a:lnTo>
                    <a:pt x="8572" y="8620"/>
                  </a:lnTo>
                  <a:lnTo>
                    <a:pt x="2297" y="17948"/>
                  </a:lnTo>
                  <a:lnTo>
                    <a:pt x="0" y="29337"/>
                  </a:lnTo>
                  <a:lnTo>
                    <a:pt x="0" y="146558"/>
                  </a:lnTo>
                  <a:lnTo>
                    <a:pt x="2297" y="157946"/>
                  </a:lnTo>
                  <a:lnTo>
                    <a:pt x="8572" y="167274"/>
                  </a:lnTo>
                  <a:lnTo>
                    <a:pt x="17895" y="173579"/>
                  </a:lnTo>
                  <a:lnTo>
                    <a:pt x="29337" y="175895"/>
                  </a:lnTo>
                  <a:lnTo>
                    <a:pt x="432181" y="175895"/>
                  </a:lnTo>
                  <a:lnTo>
                    <a:pt x="443622" y="173579"/>
                  </a:lnTo>
                  <a:lnTo>
                    <a:pt x="452945" y="167274"/>
                  </a:lnTo>
                  <a:lnTo>
                    <a:pt x="459220" y="157946"/>
                  </a:lnTo>
                  <a:lnTo>
                    <a:pt x="461518" y="146558"/>
                  </a:lnTo>
                  <a:lnTo>
                    <a:pt x="461518" y="29337"/>
                  </a:lnTo>
                  <a:lnTo>
                    <a:pt x="459220" y="17948"/>
                  </a:lnTo>
                  <a:lnTo>
                    <a:pt x="452945" y="8620"/>
                  </a:lnTo>
                  <a:lnTo>
                    <a:pt x="443622" y="2315"/>
                  </a:lnTo>
                  <a:lnTo>
                    <a:pt x="432181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9" name="object 29"/>
            <p:cNvSpPr/>
            <p:nvPr/>
          </p:nvSpPr>
          <p:spPr>
            <a:xfrm>
              <a:off x="21971" y="1098804"/>
              <a:ext cx="461645" cy="175895"/>
            </a:xfrm>
            <a:custGeom>
              <a:avLst/>
              <a:gdLst/>
              <a:ahLst/>
              <a:cxnLst/>
              <a:rect l="l" t="t" r="r" b="b"/>
              <a:pathLst>
                <a:path w="461645" h="175894">
                  <a:moveTo>
                    <a:pt x="0" y="29337"/>
                  </a:moveTo>
                  <a:lnTo>
                    <a:pt x="2297" y="17948"/>
                  </a:lnTo>
                  <a:lnTo>
                    <a:pt x="8572" y="8620"/>
                  </a:lnTo>
                  <a:lnTo>
                    <a:pt x="17895" y="2315"/>
                  </a:lnTo>
                  <a:lnTo>
                    <a:pt x="29337" y="0"/>
                  </a:lnTo>
                  <a:lnTo>
                    <a:pt x="432181" y="0"/>
                  </a:lnTo>
                  <a:lnTo>
                    <a:pt x="443622" y="2315"/>
                  </a:lnTo>
                  <a:lnTo>
                    <a:pt x="452945" y="8620"/>
                  </a:lnTo>
                  <a:lnTo>
                    <a:pt x="459220" y="17948"/>
                  </a:lnTo>
                  <a:lnTo>
                    <a:pt x="461518" y="29337"/>
                  </a:lnTo>
                  <a:lnTo>
                    <a:pt x="461518" y="146558"/>
                  </a:lnTo>
                  <a:lnTo>
                    <a:pt x="459220" y="157946"/>
                  </a:lnTo>
                  <a:lnTo>
                    <a:pt x="452945" y="167274"/>
                  </a:lnTo>
                  <a:lnTo>
                    <a:pt x="443622" y="173579"/>
                  </a:lnTo>
                  <a:lnTo>
                    <a:pt x="432181" y="175895"/>
                  </a:lnTo>
                  <a:lnTo>
                    <a:pt x="29337" y="175895"/>
                  </a:lnTo>
                  <a:lnTo>
                    <a:pt x="17895" y="173579"/>
                  </a:lnTo>
                  <a:lnTo>
                    <a:pt x="8572" y="167274"/>
                  </a:lnTo>
                  <a:lnTo>
                    <a:pt x="2297" y="157946"/>
                  </a:lnTo>
                  <a:lnTo>
                    <a:pt x="0" y="146558"/>
                  </a:lnTo>
                  <a:lnTo>
                    <a:pt x="0" y="29337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523558" y="2595514"/>
            <a:ext cx="392327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spc="-97" dirty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ilg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267588" y="2140629"/>
            <a:ext cx="1143000" cy="447932"/>
            <a:chOff x="479361" y="940879"/>
            <a:chExt cx="469900" cy="184150"/>
          </a:xfrm>
        </p:grpSpPr>
        <p:sp>
          <p:nvSpPr>
            <p:cNvPr id="32" name="object 32"/>
            <p:cNvSpPr/>
            <p:nvPr/>
          </p:nvSpPr>
          <p:spPr>
            <a:xfrm>
              <a:off x="483489" y="945007"/>
              <a:ext cx="461645" cy="175895"/>
            </a:xfrm>
            <a:custGeom>
              <a:avLst/>
              <a:gdLst/>
              <a:ahLst/>
              <a:cxnLst/>
              <a:rect l="l" t="t" r="r" b="b"/>
              <a:pathLst>
                <a:path w="461644" h="175894">
                  <a:moveTo>
                    <a:pt x="432180" y="0"/>
                  </a:moveTo>
                  <a:lnTo>
                    <a:pt x="29337" y="0"/>
                  </a:lnTo>
                  <a:lnTo>
                    <a:pt x="17895" y="2297"/>
                  </a:lnTo>
                  <a:lnTo>
                    <a:pt x="8572" y="8572"/>
                  </a:lnTo>
                  <a:lnTo>
                    <a:pt x="2297" y="17895"/>
                  </a:lnTo>
                  <a:lnTo>
                    <a:pt x="0" y="29337"/>
                  </a:lnTo>
                  <a:lnTo>
                    <a:pt x="0" y="146558"/>
                  </a:lnTo>
                  <a:lnTo>
                    <a:pt x="2297" y="157926"/>
                  </a:lnTo>
                  <a:lnTo>
                    <a:pt x="8572" y="167211"/>
                  </a:lnTo>
                  <a:lnTo>
                    <a:pt x="17895" y="173472"/>
                  </a:lnTo>
                  <a:lnTo>
                    <a:pt x="29337" y="175768"/>
                  </a:lnTo>
                  <a:lnTo>
                    <a:pt x="432180" y="175768"/>
                  </a:lnTo>
                  <a:lnTo>
                    <a:pt x="443622" y="173472"/>
                  </a:lnTo>
                  <a:lnTo>
                    <a:pt x="452945" y="167211"/>
                  </a:lnTo>
                  <a:lnTo>
                    <a:pt x="459220" y="157926"/>
                  </a:lnTo>
                  <a:lnTo>
                    <a:pt x="461517" y="146558"/>
                  </a:lnTo>
                  <a:lnTo>
                    <a:pt x="461517" y="29337"/>
                  </a:lnTo>
                  <a:lnTo>
                    <a:pt x="459220" y="17895"/>
                  </a:lnTo>
                  <a:lnTo>
                    <a:pt x="452945" y="8572"/>
                  </a:lnTo>
                  <a:lnTo>
                    <a:pt x="443622" y="2297"/>
                  </a:lnTo>
                  <a:lnTo>
                    <a:pt x="432180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3" name="object 33"/>
            <p:cNvSpPr/>
            <p:nvPr/>
          </p:nvSpPr>
          <p:spPr>
            <a:xfrm>
              <a:off x="483489" y="945007"/>
              <a:ext cx="461645" cy="175895"/>
            </a:xfrm>
            <a:custGeom>
              <a:avLst/>
              <a:gdLst/>
              <a:ahLst/>
              <a:cxnLst/>
              <a:rect l="l" t="t" r="r" b="b"/>
              <a:pathLst>
                <a:path w="461644" h="175894">
                  <a:moveTo>
                    <a:pt x="0" y="29337"/>
                  </a:moveTo>
                  <a:lnTo>
                    <a:pt x="2297" y="17895"/>
                  </a:lnTo>
                  <a:lnTo>
                    <a:pt x="8572" y="8572"/>
                  </a:lnTo>
                  <a:lnTo>
                    <a:pt x="17895" y="2297"/>
                  </a:lnTo>
                  <a:lnTo>
                    <a:pt x="29337" y="0"/>
                  </a:lnTo>
                  <a:lnTo>
                    <a:pt x="432180" y="0"/>
                  </a:lnTo>
                  <a:lnTo>
                    <a:pt x="443622" y="2297"/>
                  </a:lnTo>
                  <a:lnTo>
                    <a:pt x="452945" y="8572"/>
                  </a:lnTo>
                  <a:lnTo>
                    <a:pt x="459220" y="17895"/>
                  </a:lnTo>
                  <a:lnTo>
                    <a:pt x="461517" y="29337"/>
                  </a:lnTo>
                  <a:lnTo>
                    <a:pt x="461517" y="146558"/>
                  </a:lnTo>
                  <a:lnTo>
                    <a:pt x="459220" y="157926"/>
                  </a:lnTo>
                  <a:lnTo>
                    <a:pt x="452945" y="167211"/>
                  </a:lnTo>
                  <a:lnTo>
                    <a:pt x="443622" y="173472"/>
                  </a:lnTo>
                  <a:lnTo>
                    <a:pt x="432180" y="175768"/>
                  </a:lnTo>
                  <a:lnTo>
                    <a:pt x="29337" y="175768"/>
                  </a:lnTo>
                  <a:lnTo>
                    <a:pt x="17895" y="173472"/>
                  </a:lnTo>
                  <a:lnTo>
                    <a:pt x="8572" y="167211"/>
                  </a:lnTo>
                  <a:lnTo>
                    <a:pt x="2297" y="157926"/>
                  </a:lnTo>
                  <a:lnTo>
                    <a:pt x="0" y="146558"/>
                  </a:lnTo>
                  <a:lnTo>
                    <a:pt x="0" y="29337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487386" y="2221103"/>
            <a:ext cx="708969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spc="-49" dirty="0">
                <a:solidFill>
                  <a:srgbClr val="FFFFFF"/>
                </a:solidFill>
                <a:latin typeface="Georgia"/>
                <a:cs typeface="Georgia"/>
              </a:rPr>
              <a:t>Kavrama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390200" y="1766528"/>
            <a:ext cx="1143000" cy="447932"/>
            <a:chOff x="940879" y="787082"/>
            <a:chExt cx="469900" cy="184150"/>
          </a:xfrm>
        </p:grpSpPr>
        <p:sp>
          <p:nvSpPr>
            <p:cNvPr id="36" name="object 36"/>
            <p:cNvSpPr/>
            <p:nvPr/>
          </p:nvSpPr>
          <p:spPr>
            <a:xfrm>
              <a:off x="945007" y="791210"/>
              <a:ext cx="461645" cy="175895"/>
            </a:xfrm>
            <a:custGeom>
              <a:avLst/>
              <a:gdLst/>
              <a:ahLst/>
              <a:cxnLst/>
              <a:rect l="l" t="t" r="r" b="b"/>
              <a:pathLst>
                <a:path w="461644" h="175894">
                  <a:moveTo>
                    <a:pt x="432181" y="0"/>
                  </a:moveTo>
                  <a:lnTo>
                    <a:pt x="29337" y="0"/>
                  </a:lnTo>
                  <a:lnTo>
                    <a:pt x="17895" y="2295"/>
                  </a:lnTo>
                  <a:lnTo>
                    <a:pt x="8572" y="8556"/>
                  </a:lnTo>
                  <a:lnTo>
                    <a:pt x="2297" y="17841"/>
                  </a:lnTo>
                  <a:lnTo>
                    <a:pt x="0" y="29210"/>
                  </a:lnTo>
                  <a:lnTo>
                    <a:pt x="0" y="146431"/>
                  </a:lnTo>
                  <a:lnTo>
                    <a:pt x="2297" y="157872"/>
                  </a:lnTo>
                  <a:lnTo>
                    <a:pt x="8572" y="167195"/>
                  </a:lnTo>
                  <a:lnTo>
                    <a:pt x="17895" y="173470"/>
                  </a:lnTo>
                  <a:lnTo>
                    <a:pt x="29337" y="175768"/>
                  </a:lnTo>
                  <a:lnTo>
                    <a:pt x="432181" y="175768"/>
                  </a:lnTo>
                  <a:lnTo>
                    <a:pt x="443622" y="173470"/>
                  </a:lnTo>
                  <a:lnTo>
                    <a:pt x="452945" y="167195"/>
                  </a:lnTo>
                  <a:lnTo>
                    <a:pt x="459220" y="157872"/>
                  </a:lnTo>
                  <a:lnTo>
                    <a:pt x="461518" y="146431"/>
                  </a:lnTo>
                  <a:lnTo>
                    <a:pt x="461518" y="29210"/>
                  </a:lnTo>
                  <a:lnTo>
                    <a:pt x="459220" y="17841"/>
                  </a:lnTo>
                  <a:lnTo>
                    <a:pt x="452945" y="8556"/>
                  </a:lnTo>
                  <a:lnTo>
                    <a:pt x="443622" y="2295"/>
                  </a:lnTo>
                  <a:lnTo>
                    <a:pt x="432181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7" name="object 37"/>
            <p:cNvSpPr/>
            <p:nvPr/>
          </p:nvSpPr>
          <p:spPr>
            <a:xfrm>
              <a:off x="945007" y="791210"/>
              <a:ext cx="461645" cy="175895"/>
            </a:xfrm>
            <a:custGeom>
              <a:avLst/>
              <a:gdLst/>
              <a:ahLst/>
              <a:cxnLst/>
              <a:rect l="l" t="t" r="r" b="b"/>
              <a:pathLst>
                <a:path w="461644" h="175894">
                  <a:moveTo>
                    <a:pt x="0" y="29210"/>
                  </a:moveTo>
                  <a:lnTo>
                    <a:pt x="2297" y="17841"/>
                  </a:lnTo>
                  <a:lnTo>
                    <a:pt x="8572" y="8556"/>
                  </a:lnTo>
                  <a:lnTo>
                    <a:pt x="17895" y="2295"/>
                  </a:lnTo>
                  <a:lnTo>
                    <a:pt x="29337" y="0"/>
                  </a:lnTo>
                  <a:lnTo>
                    <a:pt x="432181" y="0"/>
                  </a:lnTo>
                  <a:lnTo>
                    <a:pt x="443622" y="2295"/>
                  </a:lnTo>
                  <a:lnTo>
                    <a:pt x="452945" y="8556"/>
                  </a:lnTo>
                  <a:lnTo>
                    <a:pt x="459220" y="17841"/>
                  </a:lnTo>
                  <a:lnTo>
                    <a:pt x="461518" y="29210"/>
                  </a:lnTo>
                  <a:lnTo>
                    <a:pt x="461518" y="146431"/>
                  </a:lnTo>
                  <a:lnTo>
                    <a:pt x="459220" y="157872"/>
                  </a:lnTo>
                  <a:lnTo>
                    <a:pt x="452945" y="167195"/>
                  </a:lnTo>
                  <a:lnTo>
                    <a:pt x="443622" y="173470"/>
                  </a:lnTo>
                  <a:lnTo>
                    <a:pt x="432181" y="175768"/>
                  </a:lnTo>
                  <a:lnTo>
                    <a:pt x="29337" y="175768"/>
                  </a:lnTo>
                  <a:lnTo>
                    <a:pt x="17895" y="173470"/>
                  </a:lnTo>
                  <a:lnTo>
                    <a:pt x="8572" y="167195"/>
                  </a:lnTo>
                  <a:lnTo>
                    <a:pt x="2297" y="157872"/>
                  </a:lnTo>
                  <a:lnTo>
                    <a:pt x="0" y="146431"/>
                  </a:lnTo>
                  <a:lnTo>
                    <a:pt x="0" y="29210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561806" y="1846693"/>
            <a:ext cx="807823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338" spc="-49" dirty="0">
                <a:solidFill>
                  <a:srgbClr val="FFFFFF"/>
                </a:solidFill>
                <a:latin typeface="Georgia"/>
                <a:cs typeface="Georgia"/>
              </a:rPr>
              <a:t>y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ulam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459060" y="1392118"/>
            <a:ext cx="1197061" cy="447932"/>
            <a:chOff x="1380299" y="633158"/>
            <a:chExt cx="492125" cy="184150"/>
          </a:xfrm>
        </p:grpSpPr>
        <p:sp>
          <p:nvSpPr>
            <p:cNvPr id="40" name="object 40"/>
            <p:cNvSpPr/>
            <p:nvPr/>
          </p:nvSpPr>
          <p:spPr>
            <a:xfrm>
              <a:off x="1384427" y="637286"/>
              <a:ext cx="483870" cy="175895"/>
            </a:xfrm>
            <a:custGeom>
              <a:avLst/>
              <a:gdLst/>
              <a:ahLst/>
              <a:cxnLst/>
              <a:rect l="l" t="t" r="r" b="b"/>
              <a:pathLst>
                <a:path w="483869" h="175894">
                  <a:moveTo>
                    <a:pt x="454278" y="0"/>
                  </a:moveTo>
                  <a:lnTo>
                    <a:pt x="29210" y="0"/>
                  </a:lnTo>
                  <a:lnTo>
                    <a:pt x="17841" y="2315"/>
                  </a:lnTo>
                  <a:lnTo>
                    <a:pt x="8556" y="8620"/>
                  </a:lnTo>
                  <a:lnTo>
                    <a:pt x="2295" y="17948"/>
                  </a:lnTo>
                  <a:lnTo>
                    <a:pt x="0" y="29337"/>
                  </a:lnTo>
                  <a:lnTo>
                    <a:pt x="0" y="146558"/>
                  </a:lnTo>
                  <a:lnTo>
                    <a:pt x="2295" y="157946"/>
                  </a:lnTo>
                  <a:lnTo>
                    <a:pt x="8556" y="167274"/>
                  </a:lnTo>
                  <a:lnTo>
                    <a:pt x="17841" y="173579"/>
                  </a:lnTo>
                  <a:lnTo>
                    <a:pt x="29210" y="175895"/>
                  </a:lnTo>
                  <a:lnTo>
                    <a:pt x="454278" y="175895"/>
                  </a:lnTo>
                  <a:lnTo>
                    <a:pt x="465720" y="173579"/>
                  </a:lnTo>
                  <a:lnTo>
                    <a:pt x="475043" y="167274"/>
                  </a:lnTo>
                  <a:lnTo>
                    <a:pt x="481318" y="157946"/>
                  </a:lnTo>
                  <a:lnTo>
                    <a:pt x="483615" y="146558"/>
                  </a:lnTo>
                  <a:lnTo>
                    <a:pt x="483615" y="29337"/>
                  </a:lnTo>
                  <a:lnTo>
                    <a:pt x="481318" y="17948"/>
                  </a:lnTo>
                  <a:lnTo>
                    <a:pt x="475043" y="8620"/>
                  </a:lnTo>
                  <a:lnTo>
                    <a:pt x="465720" y="2315"/>
                  </a:lnTo>
                  <a:lnTo>
                    <a:pt x="454278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41" name="object 41"/>
            <p:cNvSpPr/>
            <p:nvPr/>
          </p:nvSpPr>
          <p:spPr>
            <a:xfrm>
              <a:off x="1384427" y="637286"/>
              <a:ext cx="483870" cy="175895"/>
            </a:xfrm>
            <a:custGeom>
              <a:avLst/>
              <a:gdLst/>
              <a:ahLst/>
              <a:cxnLst/>
              <a:rect l="l" t="t" r="r" b="b"/>
              <a:pathLst>
                <a:path w="483869" h="175894">
                  <a:moveTo>
                    <a:pt x="0" y="29337"/>
                  </a:moveTo>
                  <a:lnTo>
                    <a:pt x="2295" y="17948"/>
                  </a:lnTo>
                  <a:lnTo>
                    <a:pt x="8556" y="8620"/>
                  </a:lnTo>
                  <a:lnTo>
                    <a:pt x="17841" y="2315"/>
                  </a:lnTo>
                  <a:lnTo>
                    <a:pt x="29210" y="0"/>
                  </a:lnTo>
                  <a:lnTo>
                    <a:pt x="454278" y="0"/>
                  </a:lnTo>
                  <a:lnTo>
                    <a:pt x="465720" y="2315"/>
                  </a:lnTo>
                  <a:lnTo>
                    <a:pt x="475043" y="8620"/>
                  </a:lnTo>
                  <a:lnTo>
                    <a:pt x="481318" y="17948"/>
                  </a:lnTo>
                  <a:lnTo>
                    <a:pt x="483615" y="29337"/>
                  </a:lnTo>
                  <a:lnTo>
                    <a:pt x="483615" y="146558"/>
                  </a:lnTo>
                  <a:lnTo>
                    <a:pt x="481318" y="157946"/>
                  </a:lnTo>
                  <a:lnTo>
                    <a:pt x="475043" y="167274"/>
                  </a:lnTo>
                  <a:lnTo>
                    <a:pt x="465720" y="173579"/>
                  </a:lnTo>
                  <a:lnTo>
                    <a:pt x="454278" y="175895"/>
                  </a:lnTo>
                  <a:lnTo>
                    <a:pt x="29210" y="175895"/>
                  </a:lnTo>
                  <a:lnTo>
                    <a:pt x="17841" y="173579"/>
                  </a:lnTo>
                  <a:lnTo>
                    <a:pt x="8556" y="167274"/>
                  </a:lnTo>
                  <a:lnTo>
                    <a:pt x="2295" y="157946"/>
                  </a:lnTo>
                  <a:lnTo>
                    <a:pt x="0" y="146558"/>
                  </a:lnTo>
                  <a:lnTo>
                    <a:pt x="0" y="29337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793157" y="1472284"/>
            <a:ext cx="537516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338" dirty="0">
                <a:solidFill>
                  <a:srgbClr val="FFFFFF"/>
                </a:solidFill>
                <a:latin typeface="Georgia"/>
                <a:cs typeface="Georgia"/>
              </a:rPr>
              <a:t>aliz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635422" y="1018017"/>
            <a:ext cx="1143000" cy="447932"/>
            <a:chOff x="1863915" y="479361"/>
            <a:chExt cx="469900" cy="184150"/>
          </a:xfrm>
        </p:grpSpPr>
        <p:sp>
          <p:nvSpPr>
            <p:cNvPr id="44" name="object 44"/>
            <p:cNvSpPr/>
            <p:nvPr/>
          </p:nvSpPr>
          <p:spPr>
            <a:xfrm>
              <a:off x="1868043" y="483489"/>
              <a:ext cx="461645" cy="175895"/>
            </a:xfrm>
            <a:custGeom>
              <a:avLst/>
              <a:gdLst/>
              <a:ahLst/>
              <a:cxnLst/>
              <a:rect l="l" t="t" r="r" b="b"/>
              <a:pathLst>
                <a:path w="461644" h="175895">
                  <a:moveTo>
                    <a:pt x="432181" y="0"/>
                  </a:moveTo>
                  <a:lnTo>
                    <a:pt x="29337" y="0"/>
                  </a:lnTo>
                  <a:lnTo>
                    <a:pt x="17895" y="2297"/>
                  </a:lnTo>
                  <a:lnTo>
                    <a:pt x="8572" y="8572"/>
                  </a:lnTo>
                  <a:lnTo>
                    <a:pt x="2297" y="17895"/>
                  </a:lnTo>
                  <a:lnTo>
                    <a:pt x="0" y="29337"/>
                  </a:lnTo>
                  <a:lnTo>
                    <a:pt x="0" y="146558"/>
                  </a:lnTo>
                  <a:lnTo>
                    <a:pt x="2297" y="157926"/>
                  </a:lnTo>
                  <a:lnTo>
                    <a:pt x="8572" y="167211"/>
                  </a:lnTo>
                  <a:lnTo>
                    <a:pt x="17895" y="173472"/>
                  </a:lnTo>
                  <a:lnTo>
                    <a:pt x="29337" y="175768"/>
                  </a:lnTo>
                  <a:lnTo>
                    <a:pt x="432181" y="175768"/>
                  </a:lnTo>
                  <a:lnTo>
                    <a:pt x="443622" y="173472"/>
                  </a:lnTo>
                  <a:lnTo>
                    <a:pt x="452945" y="167211"/>
                  </a:lnTo>
                  <a:lnTo>
                    <a:pt x="459220" y="157926"/>
                  </a:lnTo>
                  <a:lnTo>
                    <a:pt x="461518" y="146558"/>
                  </a:lnTo>
                  <a:lnTo>
                    <a:pt x="461518" y="29337"/>
                  </a:lnTo>
                  <a:lnTo>
                    <a:pt x="459220" y="17895"/>
                  </a:lnTo>
                  <a:lnTo>
                    <a:pt x="452945" y="8572"/>
                  </a:lnTo>
                  <a:lnTo>
                    <a:pt x="443622" y="2297"/>
                  </a:lnTo>
                  <a:lnTo>
                    <a:pt x="432181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45" name="object 45"/>
            <p:cNvSpPr/>
            <p:nvPr/>
          </p:nvSpPr>
          <p:spPr>
            <a:xfrm>
              <a:off x="1868043" y="483489"/>
              <a:ext cx="461645" cy="175895"/>
            </a:xfrm>
            <a:custGeom>
              <a:avLst/>
              <a:gdLst/>
              <a:ahLst/>
              <a:cxnLst/>
              <a:rect l="l" t="t" r="r" b="b"/>
              <a:pathLst>
                <a:path w="461644" h="175895">
                  <a:moveTo>
                    <a:pt x="0" y="29337"/>
                  </a:moveTo>
                  <a:lnTo>
                    <a:pt x="2297" y="17895"/>
                  </a:lnTo>
                  <a:lnTo>
                    <a:pt x="8572" y="8572"/>
                  </a:lnTo>
                  <a:lnTo>
                    <a:pt x="17895" y="2297"/>
                  </a:lnTo>
                  <a:lnTo>
                    <a:pt x="29337" y="0"/>
                  </a:lnTo>
                  <a:lnTo>
                    <a:pt x="432181" y="0"/>
                  </a:lnTo>
                  <a:lnTo>
                    <a:pt x="443622" y="2297"/>
                  </a:lnTo>
                  <a:lnTo>
                    <a:pt x="452945" y="8572"/>
                  </a:lnTo>
                  <a:lnTo>
                    <a:pt x="459220" y="17895"/>
                  </a:lnTo>
                  <a:lnTo>
                    <a:pt x="461518" y="29337"/>
                  </a:lnTo>
                  <a:lnTo>
                    <a:pt x="461518" y="146558"/>
                  </a:lnTo>
                  <a:lnTo>
                    <a:pt x="459220" y="157926"/>
                  </a:lnTo>
                  <a:lnTo>
                    <a:pt x="452945" y="167211"/>
                  </a:lnTo>
                  <a:lnTo>
                    <a:pt x="443622" y="173472"/>
                  </a:lnTo>
                  <a:lnTo>
                    <a:pt x="432181" y="175768"/>
                  </a:lnTo>
                  <a:lnTo>
                    <a:pt x="29337" y="175768"/>
                  </a:lnTo>
                  <a:lnTo>
                    <a:pt x="17895" y="173472"/>
                  </a:lnTo>
                  <a:lnTo>
                    <a:pt x="8572" y="167211"/>
                  </a:lnTo>
                  <a:lnTo>
                    <a:pt x="2297" y="157926"/>
                  </a:lnTo>
                  <a:lnTo>
                    <a:pt x="0" y="146558"/>
                  </a:lnTo>
                  <a:lnTo>
                    <a:pt x="0" y="29337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937393" y="1097874"/>
            <a:ext cx="548331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spc="-97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en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338" spc="12" dirty="0">
                <a:solidFill>
                  <a:srgbClr val="FFFFFF"/>
                </a:solidFill>
                <a:latin typeface="Georgia"/>
                <a:cs typeface="Georgia"/>
              </a:rPr>
              <a:t>ez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7758571" y="591011"/>
            <a:ext cx="1143000" cy="447932"/>
            <a:chOff x="2325654" y="303814"/>
            <a:chExt cx="469900" cy="184150"/>
          </a:xfrm>
        </p:grpSpPr>
        <p:sp>
          <p:nvSpPr>
            <p:cNvPr id="48" name="object 48"/>
            <p:cNvSpPr/>
            <p:nvPr/>
          </p:nvSpPr>
          <p:spPr>
            <a:xfrm>
              <a:off x="2329561" y="307721"/>
              <a:ext cx="461645" cy="175895"/>
            </a:xfrm>
            <a:custGeom>
              <a:avLst/>
              <a:gdLst/>
              <a:ahLst/>
              <a:cxnLst/>
              <a:rect l="l" t="t" r="r" b="b"/>
              <a:pathLst>
                <a:path w="461644" h="175895">
                  <a:moveTo>
                    <a:pt x="432180" y="0"/>
                  </a:moveTo>
                  <a:lnTo>
                    <a:pt x="29337" y="0"/>
                  </a:lnTo>
                  <a:lnTo>
                    <a:pt x="17895" y="2295"/>
                  </a:lnTo>
                  <a:lnTo>
                    <a:pt x="8572" y="8556"/>
                  </a:lnTo>
                  <a:lnTo>
                    <a:pt x="2297" y="17841"/>
                  </a:lnTo>
                  <a:lnTo>
                    <a:pt x="0" y="29209"/>
                  </a:lnTo>
                  <a:lnTo>
                    <a:pt x="0" y="146430"/>
                  </a:lnTo>
                  <a:lnTo>
                    <a:pt x="2297" y="157872"/>
                  </a:lnTo>
                  <a:lnTo>
                    <a:pt x="8572" y="167195"/>
                  </a:lnTo>
                  <a:lnTo>
                    <a:pt x="17895" y="173470"/>
                  </a:lnTo>
                  <a:lnTo>
                    <a:pt x="29337" y="175767"/>
                  </a:lnTo>
                  <a:lnTo>
                    <a:pt x="432180" y="175767"/>
                  </a:lnTo>
                  <a:lnTo>
                    <a:pt x="443622" y="173470"/>
                  </a:lnTo>
                  <a:lnTo>
                    <a:pt x="452945" y="167195"/>
                  </a:lnTo>
                  <a:lnTo>
                    <a:pt x="459220" y="157872"/>
                  </a:lnTo>
                  <a:lnTo>
                    <a:pt x="461517" y="146430"/>
                  </a:lnTo>
                  <a:lnTo>
                    <a:pt x="461517" y="29209"/>
                  </a:lnTo>
                  <a:lnTo>
                    <a:pt x="459220" y="17841"/>
                  </a:lnTo>
                  <a:lnTo>
                    <a:pt x="452945" y="8556"/>
                  </a:lnTo>
                  <a:lnTo>
                    <a:pt x="443622" y="2295"/>
                  </a:lnTo>
                  <a:lnTo>
                    <a:pt x="432180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49" name="object 49"/>
            <p:cNvSpPr/>
            <p:nvPr/>
          </p:nvSpPr>
          <p:spPr>
            <a:xfrm>
              <a:off x="2329561" y="307721"/>
              <a:ext cx="461645" cy="175895"/>
            </a:xfrm>
            <a:custGeom>
              <a:avLst/>
              <a:gdLst/>
              <a:ahLst/>
              <a:cxnLst/>
              <a:rect l="l" t="t" r="r" b="b"/>
              <a:pathLst>
                <a:path w="461644" h="175895">
                  <a:moveTo>
                    <a:pt x="0" y="29209"/>
                  </a:moveTo>
                  <a:lnTo>
                    <a:pt x="2297" y="17841"/>
                  </a:lnTo>
                  <a:lnTo>
                    <a:pt x="8572" y="8556"/>
                  </a:lnTo>
                  <a:lnTo>
                    <a:pt x="17895" y="2295"/>
                  </a:lnTo>
                  <a:lnTo>
                    <a:pt x="29337" y="0"/>
                  </a:lnTo>
                  <a:lnTo>
                    <a:pt x="432180" y="0"/>
                  </a:lnTo>
                  <a:lnTo>
                    <a:pt x="443622" y="2295"/>
                  </a:lnTo>
                  <a:lnTo>
                    <a:pt x="452945" y="8556"/>
                  </a:lnTo>
                  <a:lnTo>
                    <a:pt x="459220" y="17841"/>
                  </a:lnTo>
                  <a:lnTo>
                    <a:pt x="461517" y="29209"/>
                  </a:lnTo>
                  <a:lnTo>
                    <a:pt x="461517" y="146430"/>
                  </a:lnTo>
                  <a:lnTo>
                    <a:pt x="459220" y="157872"/>
                  </a:lnTo>
                  <a:lnTo>
                    <a:pt x="452945" y="167195"/>
                  </a:lnTo>
                  <a:lnTo>
                    <a:pt x="443622" y="173470"/>
                  </a:lnTo>
                  <a:lnTo>
                    <a:pt x="432180" y="175767"/>
                  </a:lnTo>
                  <a:lnTo>
                    <a:pt x="29337" y="175767"/>
                  </a:lnTo>
                  <a:lnTo>
                    <a:pt x="17895" y="173470"/>
                  </a:lnTo>
                  <a:lnTo>
                    <a:pt x="8572" y="167195"/>
                  </a:lnTo>
                  <a:lnTo>
                    <a:pt x="2297" y="157872"/>
                  </a:lnTo>
                  <a:lnTo>
                    <a:pt x="0" y="146430"/>
                  </a:lnTo>
                  <a:lnTo>
                    <a:pt x="0" y="29209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871562" y="696590"/>
            <a:ext cx="923668" cy="190272"/>
          </a:xfrm>
          <a:prstGeom prst="rect">
            <a:avLst/>
          </a:prstGeom>
        </p:spPr>
        <p:txBody>
          <a:bodyPr vert="horz" wrap="square" lIns="0" tIns="40159" rIns="0" bIns="0" rtlCol="0">
            <a:spAutoFit/>
          </a:bodyPr>
          <a:lstStyle/>
          <a:p>
            <a:pPr marL="30891">
              <a:spcBef>
                <a:spcPts val="316"/>
              </a:spcBef>
            </a:pPr>
            <a:r>
              <a:rPr sz="973" spc="12" dirty="0">
                <a:solidFill>
                  <a:srgbClr val="FFFFFF"/>
                </a:solidFill>
                <a:latin typeface="Georgia"/>
                <a:cs typeface="Georgia"/>
              </a:rPr>
              <a:t>Değerlendirme</a:t>
            </a:r>
            <a:endParaRPr sz="973">
              <a:latin typeface="Georgia"/>
              <a:cs typeface="Georgia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2339751" y="617400"/>
            <a:ext cx="3029877" cy="709861"/>
          </a:xfrm>
          <a:prstGeom prst="rect">
            <a:avLst/>
          </a:prstGeom>
        </p:spPr>
        <p:txBody>
          <a:bodyPr vert="horz" wrap="square" lIns="0" tIns="32436" rIns="0" bIns="0" rtlCol="0" anchor="ctr">
            <a:spAutoFit/>
          </a:bodyPr>
          <a:lstStyle/>
          <a:p>
            <a:pPr marL="30891">
              <a:spcBef>
                <a:spcPts val="255"/>
              </a:spcBef>
            </a:pPr>
            <a:r>
              <a:rPr spc="24" dirty="0">
                <a:solidFill>
                  <a:srgbClr val="083762"/>
                </a:solidFill>
              </a:rPr>
              <a:t>Bilişsel Alan</a:t>
            </a:r>
            <a:endParaRPr sz="2676" dirty="0"/>
          </a:p>
        </p:txBody>
      </p:sp>
      <p:sp>
        <p:nvSpPr>
          <p:cNvPr id="53" name="Veri Yer Tutucusu 52">
            <a:extLst>
              <a:ext uri="{FF2B5EF4-FFF2-40B4-BE49-F238E27FC236}">
                <a16:creationId xmlns:a16="http://schemas.microsoft.com/office/drawing/2014/main" id="{90F795F9-94F0-413B-BEBF-797F5BCF3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BA0A-8B5C-49E3-8AD8-5A8FBF2740B9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4" name="Slayt Numarası Yer Tutucusu 53">
            <a:extLst>
              <a:ext uri="{FF2B5EF4-FFF2-40B4-BE49-F238E27FC236}">
                <a16:creationId xmlns:a16="http://schemas.microsoft.com/office/drawing/2014/main" id="{5188C248-4176-4370-9EE6-B38B462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19</a:t>
            </a:fld>
            <a:endParaRPr lang="en-US"/>
          </a:p>
        </p:txBody>
      </p:sp>
      <p:pic>
        <p:nvPicPr>
          <p:cNvPr id="55" name="İçerik Yer Tutucusu 4">
            <a:extLst>
              <a:ext uri="{FF2B5EF4-FFF2-40B4-BE49-F238E27FC236}">
                <a16:creationId xmlns:a16="http://schemas.microsoft.com/office/drawing/2014/main" id="{11C1618B-4C00-42E6-8EEB-9DBC8BB83B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6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007E840-6E3E-493D-9039-EA69CD484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FE0C-002D-4B0C-B5DA-1EBFE6DAA680}" type="datetime1">
              <a:rPr lang="tr-TR" b="1" smtClean="0">
                <a:solidFill>
                  <a:schemeClr val="tx1"/>
                </a:solidFill>
              </a:rPr>
              <a:t>1.07.2020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5F46DF-B918-4846-8C87-69071FBEF585}"/>
              </a:ext>
            </a:extLst>
          </p:cNvPr>
          <p:cNvSpPr txBox="1">
            <a:spLocks/>
          </p:cNvSpPr>
          <p:nvPr/>
        </p:nvSpPr>
        <p:spPr>
          <a:xfrm>
            <a:off x="1340955" y="1131590"/>
            <a:ext cx="6400800" cy="136815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tr-TR" sz="36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 GELİŞTİRME VE İYİLEŞTİRME GRUP TOPLANTISI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A81F1F6-542A-413D-B1B3-5DB1063CC5A4}"/>
              </a:ext>
            </a:extLst>
          </p:cNvPr>
          <p:cNvSpPr txBox="1"/>
          <p:nvPr/>
        </p:nvSpPr>
        <p:spPr>
          <a:xfrm>
            <a:off x="1340955" y="2661240"/>
            <a:ext cx="64008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/>
              <a:t>TOPLANTI TARİH VE SAATİ: </a:t>
            </a:r>
            <a:r>
              <a:rPr lang="tr-TR" dirty="0"/>
              <a:t>01.07.2020  /  14:00</a:t>
            </a:r>
          </a:p>
          <a:p>
            <a:pPr>
              <a:lnSpc>
                <a:spcPct val="150000"/>
              </a:lnSpc>
            </a:pPr>
            <a:r>
              <a:rPr lang="tr-TR" b="1" dirty="0"/>
              <a:t>TOPLANTI YERİ: </a:t>
            </a:r>
            <a:r>
              <a:rPr lang="tr-TR" dirty="0"/>
              <a:t>Uygulamalı Bilimler Fakültesi Konferans Salonu</a:t>
            </a:r>
          </a:p>
        </p:txBody>
      </p:sp>
      <p:pic>
        <p:nvPicPr>
          <p:cNvPr id="10" name="İçerik Yer Tutucusu 4">
            <a:extLst>
              <a:ext uri="{FF2B5EF4-FFF2-40B4-BE49-F238E27FC236}">
                <a16:creationId xmlns:a16="http://schemas.microsoft.com/office/drawing/2014/main" id="{9D23127F-BF1D-4E7D-A938-7C49EF598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72955"/>
            <a:ext cx="1368152" cy="1368152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B6478B2-900A-4872-9AF7-300C3D2CE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85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9C24220-140A-4977-85AD-0695C07C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3B58E45-865F-4002-809E-81321266C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20</a:t>
            </a:fld>
            <a:endParaRPr lang="en-US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1EFC0C78-472E-4ED0-95AC-FA4070402684}"/>
              </a:ext>
            </a:extLst>
          </p:cNvPr>
          <p:cNvSpPr/>
          <p:nvPr/>
        </p:nvSpPr>
        <p:spPr>
          <a:xfrm>
            <a:off x="3027995" y="1561225"/>
            <a:ext cx="463885" cy="575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1E7442DB-972E-45F5-831C-5EBDEF993CD5}"/>
              </a:ext>
            </a:extLst>
          </p:cNvPr>
          <p:cNvSpPr/>
          <p:nvPr/>
        </p:nvSpPr>
        <p:spPr>
          <a:xfrm>
            <a:off x="3491880" y="1563638"/>
            <a:ext cx="4747945" cy="35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9347">
              <a:spcBef>
                <a:spcPts val="328"/>
              </a:spcBef>
              <a:tabLst>
                <a:tab pos="247132" algn="l"/>
              </a:tabLst>
            </a:pPr>
            <a:r>
              <a:rPr lang="tr-TR" spc="-36" dirty="0">
                <a:latin typeface="Georgia"/>
              </a:rPr>
              <a:t> Alma /</a:t>
            </a:r>
            <a:r>
              <a:rPr lang="tr-TR" spc="-36" dirty="0">
                <a:solidFill>
                  <a:srgbClr val="C00000"/>
                </a:solidFill>
                <a:latin typeface="Georgia"/>
              </a:rPr>
              <a:t>Algılama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1C10B5C4-4C2E-47CE-BA22-E5270AB6F150}"/>
              </a:ext>
            </a:extLst>
          </p:cNvPr>
          <p:cNvSpPr/>
          <p:nvPr/>
        </p:nvSpPr>
        <p:spPr>
          <a:xfrm>
            <a:off x="3027995" y="2035804"/>
            <a:ext cx="463885" cy="575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6B5809D7-632F-450C-AF52-EBEB907EEABF}"/>
              </a:ext>
            </a:extLst>
          </p:cNvPr>
          <p:cNvSpPr/>
          <p:nvPr/>
        </p:nvSpPr>
        <p:spPr>
          <a:xfrm>
            <a:off x="3491880" y="2038217"/>
            <a:ext cx="4747945" cy="35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/>
            <a:r>
              <a:rPr lang="tr-TR" dirty="0">
                <a:latin typeface="Georgia"/>
                <a:cs typeface="Georgia"/>
              </a:rPr>
              <a:t> Yanıtlama /</a:t>
            </a:r>
            <a:r>
              <a:rPr lang="tr-TR" dirty="0">
                <a:solidFill>
                  <a:srgbClr val="C00000"/>
                </a:solidFill>
                <a:latin typeface="Georgia"/>
                <a:cs typeface="Georgia"/>
              </a:rPr>
              <a:t>Tepkide bulunma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E57C3F93-8695-4AA6-A409-861D0BFD7EBA}"/>
              </a:ext>
            </a:extLst>
          </p:cNvPr>
          <p:cNvSpPr/>
          <p:nvPr/>
        </p:nvSpPr>
        <p:spPr>
          <a:xfrm>
            <a:off x="3027995" y="2521640"/>
            <a:ext cx="463885" cy="575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30E49FF6-389A-4E4D-825D-E9B15EC5A79D}"/>
              </a:ext>
            </a:extLst>
          </p:cNvPr>
          <p:cNvSpPr/>
          <p:nvPr/>
        </p:nvSpPr>
        <p:spPr>
          <a:xfrm>
            <a:off x="3491880" y="2524053"/>
            <a:ext cx="4747945" cy="35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/>
            <a:r>
              <a:rPr lang="tr-TR" dirty="0"/>
              <a:t> </a:t>
            </a:r>
            <a:r>
              <a:rPr lang="tr-TR" dirty="0">
                <a:latin typeface="Georgia"/>
              </a:rPr>
              <a:t>Değer biçme / </a:t>
            </a:r>
            <a:r>
              <a:rPr lang="tr-TR" dirty="0">
                <a:solidFill>
                  <a:srgbClr val="C00000"/>
                </a:solidFill>
                <a:latin typeface="Georgia"/>
              </a:rPr>
              <a:t>Değer verme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E514C5D5-7B7F-4B55-881D-8A95A32D1C20}"/>
              </a:ext>
            </a:extLst>
          </p:cNvPr>
          <p:cNvSpPr/>
          <p:nvPr/>
        </p:nvSpPr>
        <p:spPr>
          <a:xfrm>
            <a:off x="3027995" y="2991648"/>
            <a:ext cx="463885" cy="575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4576B1C7-104A-41F4-8657-C4E4C83E05BB}"/>
              </a:ext>
            </a:extLst>
          </p:cNvPr>
          <p:cNvSpPr/>
          <p:nvPr/>
        </p:nvSpPr>
        <p:spPr>
          <a:xfrm>
            <a:off x="3491880" y="2994061"/>
            <a:ext cx="4747945" cy="35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/>
            <a:r>
              <a:rPr lang="tr-TR" dirty="0">
                <a:latin typeface="Georgia"/>
                <a:cs typeface="Georgia"/>
              </a:rPr>
              <a:t> </a:t>
            </a:r>
            <a:r>
              <a:rPr lang="tr-TR" dirty="0">
                <a:solidFill>
                  <a:srgbClr val="C00000"/>
                </a:solidFill>
                <a:latin typeface="Georgia"/>
              </a:rPr>
              <a:t>Organize etme</a:t>
            </a: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82FC881E-D0A4-4BF3-A489-08EAFCFE6BCD}"/>
              </a:ext>
            </a:extLst>
          </p:cNvPr>
          <p:cNvSpPr/>
          <p:nvPr/>
        </p:nvSpPr>
        <p:spPr>
          <a:xfrm>
            <a:off x="3027995" y="3481276"/>
            <a:ext cx="463885" cy="575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C4450446-CC1F-41BB-9C4B-69C6B95B5216}"/>
              </a:ext>
            </a:extLst>
          </p:cNvPr>
          <p:cNvSpPr/>
          <p:nvPr/>
        </p:nvSpPr>
        <p:spPr>
          <a:xfrm>
            <a:off x="3491880" y="3483689"/>
            <a:ext cx="4747945" cy="35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/>
            <a:r>
              <a:rPr lang="tr-TR" dirty="0"/>
              <a:t> </a:t>
            </a:r>
            <a:r>
              <a:rPr lang="tr-TR" dirty="0">
                <a:latin typeface="Georgia"/>
              </a:rPr>
              <a:t>Belirleme /</a:t>
            </a:r>
            <a:r>
              <a:rPr lang="tr-TR" dirty="0">
                <a:solidFill>
                  <a:srgbClr val="C00000"/>
                </a:solidFill>
                <a:latin typeface="Georgia"/>
              </a:rPr>
              <a:t>Karakterize etme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06DA985-296B-4B4B-961D-BA04A928AA3F}"/>
              </a:ext>
            </a:extLst>
          </p:cNvPr>
          <p:cNvSpPr txBox="1"/>
          <p:nvPr/>
        </p:nvSpPr>
        <p:spPr>
          <a:xfrm>
            <a:off x="3124165" y="170917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11941AB-1749-4BD6-9CDF-CC58D3F8F372}"/>
              </a:ext>
            </a:extLst>
          </p:cNvPr>
          <p:cNvSpPr txBox="1"/>
          <p:nvPr/>
        </p:nvSpPr>
        <p:spPr>
          <a:xfrm>
            <a:off x="3124165" y="222047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FC2DBC52-668E-4083-9471-58FB4BEDD546}"/>
              </a:ext>
            </a:extLst>
          </p:cNvPr>
          <p:cNvSpPr txBox="1"/>
          <p:nvPr/>
        </p:nvSpPr>
        <p:spPr>
          <a:xfrm>
            <a:off x="3124165" y="270487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1601597E-EAB7-4FE7-B19A-28EBDC0DF7AF}"/>
              </a:ext>
            </a:extLst>
          </p:cNvPr>
          <p:cNvSpPr txBox="1"/>
          <p:nvPr/>
        </p:nvSpPr>
        <p:spPr>
          <a:xfrm>
            <a:off x="3124165" y="318927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4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1BB97A4C-4444-46F5-A2EE-F4A49D8A46BD}"/>
              </a:ext>
            </a:extLst>
          </p:cNvPr>
          <p:cNvSpPr txBox="1"/>
          <p:nvPr/>
        </p:nvSpPr>
        <p:spPr>
          <a:xfrm>
            <a:off x="3124165" y="364782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5</a:t>
            </a: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73452CC5-CB54-44C9-A669-9DDAC1CCC1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5776" y="315066"/>
            <a:ext cx="5951323" cy="814672"/>
          </a:xfrm>
          <a:prstGeom prst="rect">
            <a:avLst/>
          </a:prstGeom>
        </p:spPr>
        <p:txBody>
          <a:bodyPr vert="horz" wrap="square" lIns="0" tIns="44793" rIns="0" bIns="0" rtlCol="0" anchor="ctr">
            <a:spAutoFit/>
          </a:bodyPr>
          <a:lstStyle/>
          <a:p>
            <a:pPr marR="12357" indent="30163" algn="ctr">
              <a:lnSpc>
                <a:spcPts val="3041"/>
              </a:lnSpc>
              <a:spcBef>
                <a:spcPts val="353"/>
              </a:spcBef>
            </a:pPr>
            <a:r>
              <a:rPr sz="2554" b="1" spc="-12" dirty="0">
                <a:latin typeface="Liberation Sans Narrow"/>
                <a:cs typeface="Liberation Sans Narrow"/>
              </a:rPr>
              <a:t>Duyuşsal (Duygu – Durumsal) Alanda Öğrenim  Çıktılarının</a:t>
            </a:r>
            <a:r>
              <a:rPr sz="2554" b="1" spc="-61" dirty="0">
                <a:latin typeface="Liberation Sans Narrow"/>
                <a:cs typeface="Liberation Sans Narrow"/>
              </a:rPr>
              <a:t> </a:t>
            </a:r>
            <a:r>
              <a:rPr sz="2554" b="1" spc="-24" dirty="0">
                <a:latin typeface="Liberation Sans Narrow"/>
                <a:cs typeface="Liberation Sans Narrow"/>
              </a:rPr>
              <a:t>Yazılması</a:t>
            </a:r>
            <a:endParaRPr sz="2554" dirty="0">
              <a:latin typeface="Liberation Sans Narrow"/>
              <a:cs typeface="Liberation Sans Narrow"/>
            </a:endParaRPr>
          </a:p>
        </p:txBody>
      </p:sp>
      <p:pic>
        <p:nvPicPr>
          <p:cNvPr id="25" name="İçerik Yer Tutucusu 4">
            <a:extLst>
              <a:ext uri="{FF2B5EF4-FFF2-40B4-BE49-F238E27FC236}">
                <a16:creationId xmlns:a16="http://schemas.microsoft.com/office/drawing/2014/main" id="{227A899A-B0F5-4C1E-9707-0C800A325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6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1760" y="422861"/>
            <a:ext cx="3240360" cy="708302"/>
          </a:xfrm>
          <a:prstGeom prst="rect">
            <a:avLst/>
          </a:prstGeom>
        </p:spPr>
        <p:txBody>
          <a:bodyPr vert="horz" wrap="square" lIns="0" tIns="30892" rIns="0" bIns="0" rtlCol="0" anchor="ctr">
            <a:spAutoFit/>
          </a:bodyPr>
          <a:lstStyle/>
          <a:p>
            <a:pPr marL="30891">
              <a:spcBef>
                <a:spcPts val="243"/>
              </a:spcBef>
            </a:pPr>
            <a:r>
              <a:rPr spc="24" dirty="0">
                <a:solidFill>
                  <a:srgbClr val="083762"/>
                </a:solidFill>
              </a:rPr>
              <a:t>Duyuşsal Alan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05403" y="2682054"/>
            <a:ext cx="1274291" cy="2021874"/>
            <a:chOff x="13081" y="1265720"/>
            <a:chExt cx="523875" cy="831215"/>
          </a:xfrm>
        </p:grpSpPr>
        <p:sp>
          <p:nvSpPr>
            <p:cNvPr id="5" name="object 5"/>
            <p:cNvSpPr/>
            <p:nvPr/>
          </p:nvSpPr>
          <p:spPr>
            <a:xfrm>
              <a:off x="21971" y="1274610"/>
              <a:ext cx="506095" cy="813435"/>
            </a:xfrm>
            <a:custGeom>
              <a:avLst/>
              <a:gdLst/>
              <a:ahLst/>
              <a:cxnLst/>
              <a:rect l="l" t="t" r="r" b="b"/>
              <a:pathLst>
                <a:path w="506095" h="813435">
                  <a:moveTo>
                    <a:pt x="505472" y="0"/>
                  </a:moveTo>
                  <a:lnTo>
                    <a:pt x="0" y="0"/>
                  </a:lnTo>
                  <a:lnTo>
                    <a:pt x="0" y="813142"/>
                  </a:lnTo>
                  <a:lnTo>
                    <a:pt x="505472" y="813142"/>
                  </a:lnTo>
                  <a:lnTo>
                    <a:pt x="505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" name="object 6"/>
            <p:cNvSpPr/>
            <p:nvPr/>
          </p:nvSpPr>
          <p:spPr>
            <a:xfrm>
              <a:off x="21971" y="1274610"/>
              <a:ext cx="506095" cy="813435"/>
            </a:xfrm>
            <a:custGeom>
              <a:avLst/>
              <a:gdLst/>
              <a:ahLst/>
              <a:cxnLst/>
              <a:rect l="l" t="t" r="r" b="b"/>
              <a:pathLst>
                <a:path w="506095" h="813435">
                  <a:moveTo>
                    <a:pt x="0" y="813142"/>
                  </a:moveTo>
                  <a:lnTo>
                    <a:pt x="505472" y="813142"/>
                  </a:lnTo>
                  <a:lnTo>
                    <a:pt x="505472" y="0"/>
                  </a:lnTo>
                  <a:lnTo>
                    <a:pt x="0" y="0"/>
                  </a:lnTo>
                  <a:lnTo>
                    <a:pt x="0" y="813142"/>
                  </a:lnTo>
                  <a:close/>
                </a:path>
              </a:pathLst>
            </a:custGeom>
            <a:ln w="17581">
              <a:solidFill>
                <a:srgbClr val="083762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66569" y="3167383"/>
            <a:ext cx="1138366" cy="779181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123566" indent="-92674">
              <a:spcBef>
                <a:spcPts val="557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123566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Farkına</a:t>
            </a:r>
            <a:r>
              <a:rPr sz="1338" spc="-97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varma</a:t>
            </a:r>
            <a:endParaRPr sz="1338">
              <a:latin typeface="Times New Roman"/>
              <a:cs typeface="Times New Roman"/>
            </a:endParaRPr>
          </a:p>
          <a:p>
            <a:pPr marL="123566" indent="-92674">
              <a:spcBef>
                <a:spcPts val="328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123566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Dikkat</a:t>
            </a:r>
            <a:r>
              <a:rPr sz="1338" spc="12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etme</a:t>
            </a:r>
            <a:endParaRPr sz="1338">
              <a:latin typeface="Times New Roman"/>
              <a:cs typeface="Times New Roman"/>
            </a:endParaRPr>
          </a:p>
          <a:p>
            <a:pPr marL="123566" indent="-92674">
              <a:spcBef>
                <a:spcPts val="353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12356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Gözleme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34900" y="2307829"/>
            <a:ext cx="1487445" cy="2395666"/>
            <a:chOff x="518541" y="1111872"/>
            <a:chExt cx="611505" cy="984885"/>
          </a:xfrm>
        </p:grpSpPr>
        <p:sp>
          <p:nvSpPr>
            <p:cNvPr id="9" name="object 9"/>
            <p:cNvSpPr/>
            <p:nvPr/>
          </p:nvSpPr>
          <p:spPr>
            <a:xfrm>
              <a:off x="527431" y="1120762"/>
              <a:ext cx="593725" cy="967105"/>
            </a:xfrm>
            <a:custGeom>
              <a:avLst/>
              <a:gdLst/>
              <a:ahLst/>
              <a:cxnLst/>
              <a:rect l="l" t="t" r="r" b="b"/>
              <a:pathLst>
                <a:path w="593725" h="967105">
                  <a:moveTo>
                    <a:pt x="593382" y="0"/>
                  </a:moveTo>
                  <a:lnTo>
                    <a:pt x="0" y="0"/>
                  </a:lnTo>
                  <a:lnTo>
                    <a:pt x="0" y="966990"/>
                  </a:lnTo>
                  <a:lnTo>
                    <a:pt x="593382" y="966990"/>
                  </a:lnTo>
                  <a:lnTo>
                    <a:pt x="593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0" name="object 10"/>
            <p:cNvSpPr/>
            <p:nvPr/>
          </p:nvSpPr>
          <p:spPr>
            <a:xfrm>
              <a:off x="527431" y="1120762"/>
              <a:ext cx="593725" cy="967105"/>
            </a:xfrm>
            <a:custGeom>
              <a:avLst/>
              <a:gdLst/>
              <a:ahLst/>
              <a:cxnLst/>
              <a:rect l="l" t="t" r="r" b="b"/>
              <a:pathLst>
                <a:path w="593725" h="967105">
                  <a:moveTo>
                    <a:pt x="0" y="966990"/>
                  </a:moveTo>
                  <a:lnTo>
                    <a:pt x="593382" y="966990"/>
                  </a:lnTo>
                  <a:lnTo>
                    <a:pt x="593382" y="0"/>
                  </a:lnTo>
                  <a:lnTo>
                    <a:pt x="0" y="0"/>
                  </a:lnTo>
                  <a:lnTo>
                    <a:pt x="0" y="966990"/>
                  </a:lnTo>
                  <a:close/>
                </a:path>
              </a:pathLst>
            </a:custGeom>
            <a:ln w="1758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96374" y="2836853"/>
            <a:ext cx="1180070" cy="1267904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126653" indent="-97308">
              <a:spcBef>
                <a:spcPts val="557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İlgilenme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16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Razı</a:t>
            </a:r>
            <a:r>
              <a:rPr sz="1338" spc="-219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olma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53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işbirliği</a:t>
            </a:r>
            <a:r>
              <a:rPr sz="1338" spc="36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yapma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28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Kabul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 etme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16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Gönüllü</a:t>
            </a:r>
            <a:r>
              <a:rPr sz="1338" spc="61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olma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885119" y="1940585"/>
            <a:ext cx="1366966" cy="2757101"/>
            <a:chOff x="1114742" y="960894"/>
            <a:chExt cx="561975" cy="1133475"/>
          </a:xfrm>
        </p:grpSpPr>
        <p:sp>
          <p:nvSpPr>
            <p:cNvPr id="13" name="object 13"/>
            <p:cNvSpPr/>
            <p:nvPr/>
          </p:nvSpPr>
          <p:spPr>
            <a:xfrm>
              <a:off x="1120775" y="966927"/>
              <a:ext cx="549910" cy="1121410"/>
            </a:xfrm>
            <a:custGeom>
              <a:avLst/>
              <a:gdLst/>
              <a:ahLst/>
              <a:cxnLst/>
              <a:rect l="l" t="t" r="r" b="b"/>
              <a:pathLst>
                <a:path w="549910" h="1121410">
                  <a:moveTo>
                    <a:pt x="549427" y="0"/>
                  </a:moveTo>
                  <a:lnTo>
                    <a:pt x="0" y="0"/>
                  </a:lnTo>
                  <a:lnTo>
                    <a:pt x="0" y="1120825"/>
                  </a:lnTo>
                  <a:lnTo>
                    <a:pt x="549427" y="1120825"/>
                  </a:lnTo>
                  <a:lnTo>
                    <a:pt x="549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0775" y="966927"/>
              <a:ext cx="549910" cy="1121410"/>
            </a:xfrm>
            <a:custGeom>
              <a:avLst/>
              <a:gdLst/>
              <a:ahLst/>
              <a:cxnLst/>
              <a:rect l="l" t="t" r="r" b="b"/>
              <a:pathLst>
                <a:path w="549910" h="1121410">
                  <a:moveTo>
                    <a:pt x="0" y="1120825"/>
                  </a:moveTo>
                  <a:lnTo>
                    <a:pt x="549427" y="1120825"/>
                  </a:lnTo>
                  <a:lnTo>
                    <a:pt x="549427" y="0"/>
                  </a:lnTo>
                  <a:lnTo>
                    <a:pt x="0" y="0"/>
                  </a:lnTo>
                  <a:lnTo>
                    <a:pt x="0" y="1120825"/>
                  </a:lnTo>
                  <a:close/>
                </a:path>
              </a:pathLst>
            </a:custGeom>
            <a:ln w="1172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39952" y="2670804"/>
            <a:ext cx="1175434" cy="1216608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126653" indent="-97308">
              <a:spcBef>
                <a:spcPts val="557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Benimseme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16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86496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Sorumluluk</a:t>
            </a:r>
            <a:endParaRPr sz="1338">
              <a:latin typeface="Times New Roman"/>
              <a:cs typeface="Times New Roman"/>
            </a:endParaRPr>
          </a:p>
          <a:p>
            <a:pPr marL="30891">
              <a:spcBef>
                <a:spcPts val="36"/>
              </a:spcBef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duyma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16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Özen gösterme</a:t>
            </a:r>
            <a:endParaRPr sz="1338">
              <a:latin typeface="Times New Roman"/>
              <a:cs typeface="Times New Roman"/>
            </a:endParaRPr>
          </a:p>
          <a:p>
            <a:pPr marL="123566" indent="-92674">
              <a:spcBef>
                <a:spcPts val="328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356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Tercih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etme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221811" y="1566299"/>
            <a:ext cx="1366966" cy="3130893"/>
            <a:chOff x="1664271" y="807021"/>
            <a:chExt cx="561975" cy="1287145"/>
          </a:xfrm>
        </p:grpSpPr>
        <p:sp>
          <p:nvSpPr>
            <p:cNvPr id="17" name="object 17"/>
            <p:cNvSpPr/>
            <p:nvPr/>
          </p:nvSpPr>
          <p:spPr>
            <a:xfrm>
              <a:off x="1670304" y="813054"/>
              <a:ext cx="549910" cy="1275080"/>
            </a:xfrm>
            <a:custGeom>
              <a:avLst/>
              <a:gdLst/>
              <a:ahLst/>
              <a:cxnLst/>
              <a:rect l="l" t="t" r="r" b="b"/>
              <a:pathLst>
                <a:path w="549910" h="1275080">
                  <a:moveTo>
                    <a:pt x="549427" y="0"/>
                  </a:moveTo>
                  <a:lnTo>
                    <a:pt x="0" y="0"/>
                  </a:lnTo>
                  <a:lnTo>
                    <a:pt x="0" y="1274699"/>
                  </a:lnTo>
                  <a:lnTo>
                    <a:pt x="549427" y="1274699"/>
                  </a:lnTo>
                  <a:lnTo>
                    <a:pt x="549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8" name="object 18"/>
            <p:cNvSpPr/>
            <p:nvPr/>
          </p:nvSpPr>
          <p:spPr>
            <a:xfrm>
              <a:off x="1670304" y="813054"/>
              <a:ext cx="549910" cy="1275080"/>
            </a:xfrm>
            <a:custGeom>
              <a:avLst/>
              <a:gdLst/>
              <a:ahLst/>
              <a:cxnLst/>
              <a:rect l="l" t="t" r="r" b="b"/>
              <a:pathLst>
                <a:path w="549910" h="1275080">
                  <a:moveTo>
                    <a:pt x="0" y="1274699"/>
                  </a:moveTo>
                  <a:lnTo>
                    <a:pt x="549427" y="1274699"/>
                  </a:lnTo>
                  <a:lnTo>
                    <a:pt x="549427" y="0"/>
                  </a:lnTo>
                  <a:lnTo>
                    <a:pt x="0" y="0"/>
                  </a:lnTo>
                  <a:lnTo>
                    <a:pt x="0" y="1274699"/>
                  </a:lnTo>
                  <a:close/>
                </a:path>
              </a:pathLst>
            </a:custGeom>
            <a:ln w="1172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276645" y="2236930"/>
            <a:ext cx="974639" cy="1267904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84952" indent="-55605">
              <a:spcBef>
                <a:spcPts val="557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Düzenleme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16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Uyarlama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53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Karşı</a:t>
            </a:r>
            <a:r>
              <a:rPr sz="1338" spc="-122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koyma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28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Düzeltme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41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85" dirty="0">
                <a:solidFill>
                  <a:srgbClr val="083762"/>
                </a:solidFill>
                <a:latin typeface="Times New Roman"/>
                <a:cs typeface="Times New Roman"/>
              </a:rPr>
              <a:t>Yer</a:t>
            </a:r>
            <a:r>
              <a:rPr sz="1338" spc="-97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alma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558194" y="1192199"/>
            <a:ext cx="1366966" cy="3504685"/>
            <a:chOff x="2213673" y="653224"/>
            <a:chExt cx="561975" cy="1440815"/>
          </a:xfrm>
        </p:grpSpPr>
        <p:sp>
          <p:nvSpPr>
            <p:cNvPr id="21" name="object 21"/>
            <p:cNvSpPr/>
            <p:nvPr/>
          </p:nvSpPr>
          <p:spPr>
            <a:xfrm>
              <a:off x="2219706" y="659257"/>
              <a:ext cx="549910" cy="1428750"/>
            </a:xfrm>
            <a:custGeom>
              <a:avLst/>
              <a:gdLst/>
              <a:ahLst/>
              <a:cxnLst/>
              <a:rect l="l" t="t" r="r" b="b"/>
              <a:pathLst>
                <a:path w="549910" h="1428750">
                  <a:moveTo>
                    <a:pt x="549427" y="0"/>
                  </a:moveTo>
                  <a:lnTo>
                    <a:pt x="0" y="0"/>
                  </a:lnTo>
                  <a:lnTo>
                    <a:pt x="0" y="1428496"/>
                  </a:lnTo>
                  <a:lnTo>
                    <a:pt x="549427" y="1428496"/>
                  </a:lnTo>
                  <a:lnTo>
                    <a:pt x="549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2" name="object 22"/>
            <p:cNvSpPr/>
            <p:nvPr/>
          </p:nvSpPr>
          <p:spPr>
            <a:xfrm>
              <a:off x="2219706" y="659257"/>
              <a:ext cx="549910" cy="1428750"/>
            </a:xfrm>
            <a:custGeom>
              <a:avLst/>
              <a:gdLst/>
              <a:ahLst/>
              <a:cxnLst/>
              <a:rect l="l" t="t" r="r" b="b"/>
              <a:pathLst>
                <a:path w="549910" h="1428750">
                  <a:moveTo>
                    <a:pt x="0" y="1428496"/>
                  </a:moveTo>
                  <a:lnTo>
                    <a:pt x="549427" y="1428496"/>
                  </a:lnTo>
                  <a:lnTo>
                    <a:pt x="549427" y="0"/>
                  </a:lnTo>
                  <a:lnTo>
                    <a:pt x="0" y="0"/>
                  </a:lnTo>
                  <a:lnTo>
                    <a:pt x="0" y="1428496"/>
                  </a:lnTo>
                  <a:close/>
                </a:path>
              </a:pathLst>
            </a:custGeom>
            <a:ln w="1172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613645" y="2390342"/>
            <a:ext cx="1078127" cy="1060643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84952" indent="-55605">
              <a:spcBef>
                <a:spcPts val="243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12" dirty="0">
                <a:solidFill>
                  <a:srgbClr val="083762"/>
                </a:solidFill>
                <a:latin typeface="Georgia"/>
                <a:cs typeface="Georgia"/>
              </a:rPr>
              <a:t>Destekleme</a:t>
            </a:r>
            <a:endParaRPr sz="1338">
              <a:latin typeface="Georgia"/>
              <a:cs typeface="Georgia"/>
            </a:endParaRPr>
          </a:p>
          <a:p>
            <a:pPr marL="84952" indent="-55605">
              <a:spcBef>
                <a:spcPts val="36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36" dirty="0">
                <a:solidFill>
                  <a:srgbClr val="083762"/>
                </a:solidFill>
                <a:latin typeface="Georgia"/>
                <a:cs typeface="Georgia"/>
              </a:rPr>
              <a:t>Savunma</a:t>
            </a:r>
            <a:endParaRPr sz="1338">
              <a:latin typeface="Georgia"/>
              <a:cs typeface="Georgia"/>
            </a:endParaRPr>
          </a:p>
          <a:p>
            <a:pPr marL="84952" indent="-55605"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36" dirty="0">
                <a:solidFill>
                  <a:srgbClr val="083762"/>
                </a:solidFill>
                <a:latin typeface="Georgia"/>
                <a:cs typeface="Georgia"/>
              </a:rPr>
              <a:t>Koruma</a:t>
            </a:r>
            <a:endParaRPr sz="1338">
              <a:latin typeface="Georgia"/>
              <a:cs typeface="Georgia"/>
            </a:endParaRPr>
          </a:p>
          <a:p>
            <a:pPr marL="84952" indent="-55605">
              <a:spcBef>
                <a:spcPts val="24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12" dirty="0">
                <a:solidFill>
                  <a:srgbClr val="083762"/>
                </a:solidFill>
                <a:latin typeface="Georgia"/>
                <a:cs typeface="Georgia"/>
              </a:rPr>
              <a:t>Hizmet</a:t>
            </a:r>
            <a:r>
              <a:rPr sz="1338" spc="-122" dirty="0">
                <a:solidFill>
                  <a:srgbClr val="083762"/>
                </a:solidFill>
                <a:latin typeface="Georgia"/>
                <a:cs typeface="Georgia"/>
              </a:rPr>
              <a:t> </a:t>
            </a:r>
            <a:r>
              <a:rPr sz="1338" spc="-12" dirty="0">
                <a:solidFill>
                  <a:srgbClr val="083762"/>
                </a:solidFill>
                <a:latin typeface="Georgia"/>
                <a:cs typeface="Georgia"/>
              </a:rPr>
              <a:t>etme</a:t>
            </a:r>
            <a:endParaRPr sz="1338">
              <a:latin typeface="Georgia"/>
              <a:cs typeface="Georgia"/>
            </a:endParaRPr>
          </a:p>
          <a:p>
            <a:pPr marL="84952" indent="-55605"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Georgia"/>
                <a:cs typeface="Georgia"/>
              </a:rPr>
              <a:t>Zorlama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216986" y="2266000"/>
            <a:ext cx="1249577" cy="447932"/>
            <a:chOff x="17843" y="1094676"/>
            <a:chExt cx="513715" cy="184150"/>
          </a:xfrm>
        </p:grpSpPr>
        <p:sp>
          <p:nvSpPr>
            <p:cNvPr id="25" name="object 25"/>
            <p:cNvSpPr/>
            <p:nvPr/>
          </p:nvSpPr>
          <p:spPr>
            <a:xfrm>
              <a:off x="21971" y="1098804"/>
              <a:ext cx="505459" cy="175895"/>
            </a:xfrm>
            <a:custGeom>
              <a:avLst/>
              <a:gdLst/>
              <a:ahLst/>
              <a:cxnLst/>
              <a:rect l="l" t="t" r="r" b="b"/>
              <a:pathLst>
                <a:path w="505459" h="175894">
                  <a:moveTo>
                    <a:pt x="476123" y="0"/>
                  </a:moveTo>
                  <a:lnTo>
                    <a:pt x="29337" y="0"/>
                  </a:lnTo>
                  <a:lnTo>
                    <a:pt x="17895" y="2315"/>
                  </a:lnTo>
                  <a:lnTo>
                    <a:pt x="8572" y="8620"/>
                  </a:lnTo>
                  <a:lnTo>
                    <a:pt x="2297" y="17948"/>
                  </a:lnTo>
                  <a:lnTo>
                    <a:pt x="0" y="29337"/>
                  </a:lnTo>
                  <a:lnTo>
                    <a:pt x="0" y="146558"/>
                  </a:lnTo>
                  <a:lnTo>
                    <a:pt x="2297" y="157946"/>
                  </a:lnTo>
                  <a:lnTo>
                    <a:pt x="8572" y="167274"/>
                  </a:lnTo>
                  <a:lnTo>
                    <a:pt x="17895" y="173579"/>
                  </a:lnTo>
                  <a:lnTo>
                    <a:pt x="29337" y="175895"/>
                  </a:lnTo>
                  <a:lnTo>
                    <a:pt x="476123" y="175895"/>
                  </a:lnTo>
                  <a:lnTo>
                    <a:pt x="487564" y="173579"/>
                  </a:lnTo>
                  <a:lnTo>
                    <a:pt x="496887" y="167274"/>
                  </a:lnTo>
                  <a:lnTo>
                    <a:pt x="503162" y="157946"/>
                  </a:lnTo>
                  <a:lnTo>
                    <a:pt x="505460" y="146558"/>
                  </a:lnTo>
                  <a:lnTo>
                    <a:pt x="505460" y="29337"/>
                  </a:lnTo>
                  <a:lnTo>
                    <a:pt x="503162" y="17948"/>
                  </a:lnTo>
                  <a:lnTo>
                    <a:pt x="496887" y="8620"/>
                  </a:lnTo>
                  <a:lnTo>
                    <a:pt x="487564" y="2315"/>
                  </a:lnTo>
                  <a:lnTo>
                    <a:pt x="476123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6" name="object 26"/>
            <p:cNvSpPr/>
            <p:nvPr/>
          </p:nvSpPr>
          <p:spPr>
            <a:xfrm>
              <a:off x="21971" y="1098804"/>
              <a:ext cx="505459" cy="175895"/>
            </a:xfrm>
            <a:custGeom>
              <a:avLst/>
              <a:gdLst/>
              <a:ahLst/>
              <a:cxnLst/>
              <a:rect l="l" t="t" r="r" b="b"/>
              <a:pathLst>
                <a:path w="505459" h="175894">
                  <a:moveTo>
                    <a:pt x="0" y="29337"/>
                  </a:moveTo>
                  <a:lnTo>
                    <a:pt x="2297" y="17948"/>
                  </a:lnTo>
                  <a:lnTo>
                    <a:pt x="8572" y="8620"/>
                  </a:lnTo>
                  <a:lnTo>
                    <a:pt x="17895" y="2315"/>
                  </a:lnTo>
                  <a:lnTo>
                    <a:pt x="29337" y="0"/>
                  </a:lnTo>
                  <a:lnTo>
                    <a:pt x="476123" y="0"/>
                  </a:lnTo>
                  <a:lnTo>
                    <a:pt x="487564" y="2315"/>
                  </a:lnTo>
                  <a:lnTo>
                    <a:pt x="496887" y="8620"/>
                  </a:lnTo>
                  <a:lnTo>
                    <a:pt x="503162" y="17948"/>
                  </a:lnTo>
                  <a:lnTo>
                    <a:pt x="505460" y="29337"/>
                  </a:lnTo>
                  <a:lnTo>
                    <a:pt x="505460" y="146558"/>
                  </a:lnTo>
                  <a:lnTo>
                    <a:pt x="503162" y="157946"/>
                  </a:lnTo>
                  <a:lnTo>
                    <a:pt x="496887" y="167274"/>
                  </a:lnTo>
                  <a:lnTo>
                    <a:pt x="487564" y="173579"/>
                  </a:lnTo>
                  <a:lnTo>
                    <a:pt x="476123" y="175895"/>
                  </a:lnTo>
                  <a:lnTo>
                    <a:pt x="29337" y="175895"/>
                  </a:lnTo>
                  <a:lnTo>
                    <a:pt x="17895" y="173579"/>
                  </a:lnTo>
                  <a:lnTo>
                    <a:pt x="8572" y="167274"/>
                  </a:lnTo>
                  <a:lnTo>
                    <a:pt x="2297" y="157946"/>
                  </a:lnTo>
                  <a:lnTo>
                    <a:pt x="0" y="146558"/>
                  </a:lnTo>
                  <a:lnTo>
                    <a:pt x="0" y="29337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617810" y="2346784"/>
            <a:ext cx="455655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Al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446482" y="1143389"/>
            <a:ext cx="4136424" cy="1197061"/>
            <a:chOff x="523303" y="633158"/>
            <a:chExt cx="1700530" cy="492125"/>
          </a:xfrm>
        </p:grpSpPr>
        <p:sp>
          <p:nvSpPr>
            <p:cNvPr id="29" name="object 29"/>
            <p:cNvSpPr/>
            <p:nvPr/>
          </p:nvSpPr>
          <p:spPr>
            <a:xfrm>
              <a:off x="527431" y="945007"/>
              <a:ext cx="593725" cy="175895"/>
            </a:xfrm>
            <a:custGeom>
              <a:avLst/>
              <a:gdLst/>
              <a:ahLst/>
              <a:cxnLst/>
              <a:rect l="l" t="t" r="r" b="b"/>
              <a:pathLst>
                <a:path w="593725" h="175894">
                  <a:moveTo>
                    <a:pt x="564134" y="0"/>
                  </a:moveTo>
                  <a:lnTo>
                    <a:pt x="29337" y="0"/>
                  </a:lnTo>
                  <a:lnTo>
                    <a:pt x="17895" y="2297"/>
                  </a:lnTo>
                  <a:lnTo>
                    <a:pt x="8572" y="8572"/>
                  </a:lnTo>
                  <a:lnTo>
                    <a:pt x="2297" y="17895"/>
                  </a:lnTo>
                  <a:lnTo>
                    <a:pt x="0" y="29337"/>
                  </a:lnTo>
                  <a:lnTo>
                    <a:pt x="0" y="146558"/>
                  </a:lnTo>
                  <a:lnTo>
                    <a:pt x="2297" y="157926"/>
                  </a:lnTo>
                  <a:lnTo>
                    <a:pt x="8572" y="167211"/>
                  </a:lnTo>
                  <a:lnTo>
                    <a:pt x="17895" y="173472"/>
                  </a:lnTo>
                  <a:lnTo>
                    <a:pt x="29337" y="175768"/>
                  </a:lnTo>
                  <a:lnTo>
                    <a:pt x="564134" y="175768"/>
                  </a:lnTo>
                  <a:lnTo>
                    <a:pt x="575502" y="173472"/>
                  </a:lnTo>
                  <a:lnTo>
                    <a:pt x="584787" y="167211"/>
                  </a:lnTo>
                  <a:lnTo>
                    <a:pt x="591048" y="157926"/>
                  </a:lnTo>
                  <a:lnTo>
                    <a:pt x="593344" y="146558"/>
                  </a:lnTo>
                  <a:lnTo>
                    <a:pt x="593344" y="29337"/>
                  </a:lnTo>
                  <a:lnTo>
                    <a:pt x="591048" y="17895"/>
                  </a:lnTo>
                  <a:lnTo>
                    <a:pt x="584787" y="8572"/>
                  </a:lnTo>
                  <a:lnTo>
                    <a:pt x="575502" y="2297"/>
                  </a:lnTo>
                  <a:lnTo>
                    <a:pt x="564134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0" name="object 30"/>
            <p:cNvSpPr/>
            <p:nvPr/>
          </p:nvSpPr>
          <p:spPr>
            <a:xfrm>
              <a:off x="527431" y="945007"/>
              <a:ext cx="593725" cy="175895"/>
            </a:xfrm>
            <a:custGeom>
              <a:avLst/>
              <a:gdLst/>
              <a:ahLst/>
              <a:cxnLst/>
              <a:rect l="l" t="t" r="r" b="b"/>
              <a:pathLst>
                <a:path w="593725" h="175894">
                  <a:moveTo>
                    <a:pt x="0" y="29337"/>
                  </a:moveTo>
                  <a:lnTo>
                    <a:pt x="2297" y="17895"/>
                  </a:lnTo>
                  <a:lnTo>
                    <a:pt x="8572" y="8572"/>
                  </a:lnTo>
                  <a:lnTo>
                    <a:pt x="17895" y="2297"/>
                  </a:lnTo>
                  <a:lnTo>
                    <a:pt x="29337" y="0"/>
                  </a:lnTo>
                  <a:lnTo>
                    <a:pt x="564134" y="0"/>
                  </a:lnTo>
                  <a:lnTo>
                    <a:pt x="575502" y="2297"/>
                  </a:lnTo>
                  <a:lnTo>
                    <a:pt x="584787" y="8572"/>
                  </a:lnTo>
                  <a:lnTo>
                    <a:pt x="591048" y="17895"/>
                  </a:lnTo>
                  <a:lnTo>
                    <a:pt x="593344" y="29337"/>
                  </a:lnTo>
                  <a:lnTo>
                    <a:pt x="593344" y="146558"/>
                  </a:lnTo>
                  <a:lnTo>
                    <a:pt x="591048" y="157926"/>
                  </a:lnTo>
                  <a:lnTo>
                    <a:pt x="584787" y="167211"/>
                  </a:lnTo>
                  <a:lnTo>
                    <a:pt x="575502" y="173472"/>
                  </a:lnTo>
                  <a:lnTo>
                    <a:pt x="564134" y="175768"/>
                  </a:lnTo>
                  <a:lnTo>
                    <a:pt x="29337" y="175768"/>
                  </a:lnTo>
                  <a:lnTo>
                    <a:pt x="17895" y="173472"/>
                  </a:lnTo>
                  <a:lnTo>
                    <a:pt x="8572" y="167211"/>
                  </a:lnTo>
                  <a:lnTo>
                    <a:pt x="2297" y="157926"/>
                  </a:lnTo>
                  <a:lnTo>
                    <a:pt x="0" y="146558"/>
                  </a:lnTo>
                  <a:lnTo>
                    <a:pt x="0" y="29337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1" name="object 31"/>
            <p:cNvSpPr/>
            <p:nvPr/>
          </p:nvSpPr>
          <p:spPr>
            <a:xfrm>
              <a:off x="1120775" y="791210"/>
              <a:ext cx="549910" cy="175895"/>
            </a:xfrm>
            <a:custGeom>
              <a:avLst/>
              <a:gdLst/>
              <a:ahLst/>
              <a:cxnLst/>
              <a:rect l="l" t="t" r="r" b="b"/>
              <a:pathLst>
                <a:path w="549910" h="175894">
                  <a:moveTo>
                    <a:pt x="520191" y="0"/>
                  </a:moveTo>
                  <a:lnTo>
                    <a:pt x="29337" y="0"/>
                  </a:lnTo>
                  <a:lnTo>
                    <a:pt x="17948" y="2295"/>
                  </a:lnTo>
                  <a:lnTo>
                    <a:pt x="8620" y="8556"/>
                  </a:lnTo>
                  <a:lnTo>
                    <a:pt x="2315" y="17841"/>
                  </a:lnTo>
                  <a:lnTo>
                    <a:pt x="0" y="29210"/>
                  </a:lnTo>
                  <a:lnTo>
                    <a:pt x="0" y="146431"/>
                  </a:lnTo>
                  <a:lnTo>
                    <a:pt x="2315" y="157872"/>
                  </a:lnTo>
                  <a:lnTo>
                    <a:pt x="8620" y="167195"/>
                  </a:lnTo>
                  <a:lnTo>
                    <a:pt x="17948" y="173470"/>
                  </a:lnTo>
                  <a:lnTo>
                    <a:pt x="29337" y="175768"/>
                  </a:lnTo>
                  <a:lnTo>
                    <a:pt x="520191" y="175768"/>
                  </a:lnTo>
                  <a:lnTo>
                    <a:pt x="531580" y="173470"/>
                  </a:lnTo>
                  <a:lnTo>
                    <a:pt x="540908" y="167195"/>
                  </a:lnTo>
                  <a:lnTo>
                    <a:pt x="547213" y="157872"/>
                  </a:lnTo>
                  <a:lnTo>
                    <a:pt x="549528" y="146431"/>
                  </a:lnTo>
                  <a:lnTo>
                    <a:pt x="549528" y="29210"/>
                  </a:lnTo>
                  <a:lnTo>
                    <a:pt x="547213" y="17841"/>
                  </a:lnTo>
                  <a:lnTo>
                    <a:pt x="540908" y="8556"/>
                  </a:lnTo>
                  <a:lnTo>
                    <a:pt x="531580" y="2295"/>
                  </a:lnTo>
                  <a:lnTo>
                    <a:pt x="520191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2" name="object 32"/>
            <p:cNvSpPr/>
            <p:nvPr/>
          </p:nvSpPr>
          <p:spPr>
            <a:xfrm>
              <a:off x="1120775" y="791210"/>
              <a:ext cx="549910" cy="175895"/>
            </a:xfrm>
            <a:custGeom>
              <a:avLst/>
              <a:gdLst/>
              <a:ahLst/>
              <a:cxnLst/>
              <a:rect l="l" t="t" r="r" b="b"/>
              <a:pathLst>
                <a:path w="549910" h="175894">
                  <a:moveTo>
                    <a:pt x="0" y="29210"/>
                  </a:moveTo>
                  <a:lnTo>
                    <a:pt x="2315" y="17841"/>
                  </a:lnTo>
                  <a:lnTo>
                    <a:pt x="8620" y="8556"/>
                  </a:lnTo>
                  <a:lnTo>
                    <a:pt x="17948" y="2295"/>
                  </a:lnTo>
                  <a:lnTo>
                    <a:pt x="29337" y="0"/>
                  </a:lnTo>
                  <a:lnTo>
                    <a:pt x="520191" y="0"/>
                  </a:lnTo>
                  <a:lnTo>
                    <a:pt x="531580" y="2295"/>
                  </a:lnTo>
                  <a:lnTo>
                    <a:pt x="540908" y="8556"/>
                  </a:lnTo>
                  <a:lnTo>
                    <a:pt x="547213" y="17841"/>
                  </a:lnTo>
                  <a:lnTo>
                    <a:pt x="549528" y="29210"/>
                  </a:lnTo>
                  <a:lnTo>
                    <a:pt x="549528" y="146431"/>
                  </a:lnTo>
                  <a:lnTo>
                    <a:pt x="547213" y="157872"/>
                  </a:lnTo>
                  <a:lnTo>
                    <a:pt x="540908" y="167195"/>
                  </a:lnTo>
                  <a:lnTo>
                    <a:pt x="531580" y="173470"/>
                  </a:lnTo>
                  <a:lnTo>
                    <a:pt x="520191" y="175768"/>
                  </a:lnTo>
                  <a:lnTo>
                    <a:pt x="29337" y="175768"/>
                  </a:lnTo>
                  <a:lnTo>
                    <a:pt x="17948" y="173470"/>
                  </a:lnTo>
                  <a:lnTo>
                    <a:pt x="8620" y="167195"/>
                  </a:lnTo>
                  <a:lnTo>
                    <a:pt x="2315" y="157872"/>
                  </a:lnTo>
                  <a:lnTo>
                    <a:pt x="0" y="146431"/>
                  </a:lnTo>
                  <a:lnTo>
                    <a:pt x="0" y="29210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3" name="object 33"/>
            <p:cNvSpPr/>
            <p:nvPr/>
          </p:nvSpPr>
          <p:spPr>
            <a:xfrm>
              <a:off x="1670304" y="637286"/>
              <a:ext cx="549910" cy="175895"/>
            </a:xfrm>
            <a:custGeom>
              <a:avLst/>
              <a:gdLst/>
              <a:ahLst/>
              <a:cxnLst/>
              <a:rect l="l" t="t" r="r" b="b"/>
              <a:pathLst>
                <a:path w="549910" h="175894">
                  <a:moveTo>
                    <a:pt x="520064" y="0"/>
                  </a:moveTo>
                  <a:lnTo>
                    <a:pt x="29210" y="0"/>
                  </a:lnTo>
                  <a:lnTo>
                    <a:pt x="17841" y="2315"/>
                  </a:lnTo>
                  <a:lnTo>
                    <a:pt x="8556" y="8620"/>
                  </a:lnTo>
                  <a:lnTo>
                    <a:pt x="2295" y="17948"/>
                  </a:lnTo>
                  <a:lnTo>
                    <a:pt x="0" y="29337"/>
                  </a:lnTo>
                  <a:lnTo>
                    <a:pt x="0" y="146558"/>
                  </a:lnTo>
                  <a:lnTo>
                    <a:pt x="2295" y="157946"/>
                  </a:lnTo>
                  <a:lnTo>
                    <a:pt x="8556" y="167274"/>
                  </a:lnTo>
                  <a:lnTo>
                    <a:pt x="17841" y="173579"/>
                  </a:lnTo>
                  <a:lnTo>
                    <a:pt x="29210" y="175895"/>
                  </a:lnTo>
                  <a:lnTo>
                    <a:pt x="520064" y="175895"/>
                  </a:lnTo>
                  <a:lnTo>
                    <a:pt x="531453" y="173579"/>
                  </a:lnTo>
                  <a:lnTo>
                    <a:pt x="540781" y="167274"/>
                  </a:lnTo>
                  <a:lnTo>
                    <a:pt x="547086" y="157946"/>
                  </a:lnTo>
                  <a:lnTo>
                    <a:pt x="549401" y="146558"/>
                  </a:lnTo>
                  <a:lnTo>
                    <a:pt x="549401" y="29337"/>
                  </a:lnTo>
                  <a:lnTo>
                    <a:pt x="547086" y="17948"/>
                  </a:lnTo>
                  <a:lnTo>
                    <a:pt x="540781" y="8620"/>
                  </a:lnTo>
                  <a:lnTo>
                    <a:pt x="531453" y="2315"/>
                  </a:lnTo>
                  <a:lnTo>
                    <a:pt x="520064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0304" y="637286"/>
              <a:ext cx="549910" cy="175895"/>
            </a:xfrm>
            <a:custGeom>
              <a:avLst/>
              <a:gdLst/>
              <a:ahLst/>
              <a:cxnLst/>
              <a:rect l="l" t="t" r="r" b="b"/>
              <a:pathLst>
                <a:path w="549910" h="175894">
                  <a:moveTo>
                    <a:pt x="0" y="29337"/>
                  </a:moveTo>
                  <a:lnTo>
                    <a:pt x="2295" y="17948"/>
                  </a:lnTo>
                  <a:lnTo>
                    <a:pt x="8556" y="8620"/>
                  </a:lnTo>
                  <a:lnTo>
                    <a:pt x="17841" y="2315"/>
                  </a:lnTo>
                  <a:lnTo>
                    <a:pt x="29210" y="0"/>
                  </a:lnTo>
                  <a:lnTo>
                    <a:pt x="520064" y="0"/>
                  </a:lnTo>
                  <a:lnTo>
                    <a:pt x="531453" y="2315"/>
                  </a:lnTo>
                  <a:lnTo>
                    <a:pt x="540781" y="8620"/>
                  </a:lnTo>
                  <a:lnTo>
                    <a:pt x="547086" y="17948"/>
                  </a:lnTo>
                  <a:lnTo>
                    <a:pt x="549401" y="29337"/>
                  </a:lnTo>
                  <a:lnTo>
                    <a:pt x="549401" y="146558"/>
                  </a:lnTo>
                  <a:lnTo>
                    <a:pt x="547086" y="157946"/>
                  </a:lnTo>
                  <a:lnTo>
                    <a:pt x="540781" y="167274"/>
                  </a:lnTo>
                  <a:lnTo>
                    <a:pt x="531453" y="173579"/>
                  </a:lnTo>
                  <a:lnTo>
                    <a:pt x="520064" y="175895"/>
                  </a:lnTo>
                  <a:lnTo>
                    <a:pt x="29210" y="175895"/>
                  </a:lnTo>
                  <a:lnTo>
                    <a:pt x="17841" y="173579"/>
                  </a:lnTo>
                  <a:lnTo>
                    <a:pt x="8556" y="167274"/>
                  </a:lnTo>
                  <a:lnTo>
                    <a:pt x="2295" y="157946"/>
                  </a:lnTo>
                  <a:lnTo>
                    <a:pt x="0" y="146558"/>
                  </a:lnTo>
                  <a:lnTo>
                    <a:pt x="0" y="29337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814560" y="1223555"/>
            <a:ext cx="3524765" cy="1095716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R="12357" algn="r">
              <a:spcBef>
                <a:spcPts val="243"/>
              </a:spcBef>
            </a:pPr>
            <a:r>
              <a:rPr sz="1338" spc="12" dirty="0">
                <a:solidFill>
                  <a:srgbClr val="FFFFFF"/>
                </a:solidFill>
                <a:latin typeface="Georgia"/>
                <a:cs typeface="Georgia"/>
              </a:rPr>
              <a:t>Ö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rg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ü</a:t>
            </a:r>
            <a:r>
              <a:rPr sz="1338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leme</a:t>
            </a:r>
            <a:endParaRPr sz="1338">
              <a:latin typeface="Georgia"/>
              <a:cs typeface="Georgia"/>
            </a:endParaRPr>
          </a:p>
          <a:p>
            <a:pPr>
              <a:spcBef>
                <a:spcPts val="97"/>
              </a:spcBef>
            </a:pPr>
            <a:endParaRPr sz="1095">
              <a:latin typeface="Georgia"/>
              <a:cs typeface="Georgia"/>
            </a:endParaRPr>
          </a:p>
          <a:p>
            <a:pPr marL="1291264"/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Değer</a:t>
            </a:r>
            <a:r>
              <a:rPr sz="1338" spc="-73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verme</a:t>
            </a:r>
            <a:endParaRPr sz="1338">
              <a:latin typeface="Georgia"/>
              <a:cs typeface="Georgia"/>
            </a:endParaRPr>
          </a:p>
          <a:p>
            <a:pPr marL="30891" marR="2803402" indent="43248">
              <a:lnSpc>
                <a:spcPct val="101800"/>
              </a:lnSpc>
              <a:spcBef>
                <a:spcPts val="496"/>
              </a:spcBef>
            </a:pP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Tepkide  </a:t>
            </a:r>
            <a:r>
              <a:rPr sz="1338" spc="-97" dirty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lunm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563364" y="769825"/>
            <a:ext cx="1356154" cy="447932"/>
            <a:chOff x="2215799" y="479582"/>
            <a:chExt cx="557530" cy="184150"/>
          </a:xfrm>
        </p:grpSpPr>
        <p:sp>
          <p:nvSpPr>
            <p:cNvPr id="37" name="object 37"/>
            <p:cNvSpPr/>
            <p:nvPr/>
          </p:nvSpPr>
          <p:spPr>
            <a:xfrm>
              <a:off x="2219706" y="483489"/>
              <a:ext cx="549910" cy="175895"/>
            </a:xfrm>
            <a:custGeom>
              <a:avLst/>
              <a:gdLst/>
              <a:ahLst/>
              <a:cxnLst/>
              <a:rect l="l" t="t" r="r" b="b"/>
              <a:pathLst>
                <a:path w="549910" h="175895">
                  <a:moveTo>
                    <a:pt x="520064" y="0"/>
                  </a:moveTo>
                  <a:lnTo>
                    <a:pt x="29210" y="0"/>
                  </a:lnTo>
                  <a:lnTo>
                    <a:pt x="17841" y="2297"/>
                  </a:lnTo>
                  <a:lnTo>
                    <a:pt x="8556" y="8572"/>
                  </a:lnTo>
                  <a:lnTo>
                    <a:pt x="2295" y="17895"/>
                  </a:lnTo>
                  <a:lnTo>
                    <a:pt x="0" y="29337"/>
                  </a:lnTo>
                  <a:lnTo>
                    <a:pt x="0" y="146558"/>
                  </a:lnTo>
                  <a:lnTo>
                    <a:pt x="2295" y="157926"/>
                  </a:lnTo>
                  <a:lnTo>
                    <a:pt x="8556" y="167211"/>
                  </a:lnTo>
                  <a:lnTo>
                    <a:pt x="17841" y="173472"/>
                  </a:lnTo>
                  <a:lnTo>
                    <a:pt x="29210" y="175768"/>
                  </a:lnTo>
                  <a:lnTo>
                    <a:pt x="520064" y="175768"/>
                  </a:lnTo>
                  <a:lnTo>
                    <a:pt x="531506" y="173472"/>
                  </a:lnTo>
                  <a:lnTo>
                    <a:pt x="540829" y="167211"/>
                  </a:lnTo>
                  <a:lnTo>
                    <a:pt x="547104" y="157926"/>
                  </a:lnTo>
                  <a:lnTo>
                    <a:pt x="549401" y="146558"/>
                  </a:lnTo>
                  <a:lnTo>
                    <a:pt x="549401" y="29337"/>
                  </a:lnTo>
                  <a:lnTo>
                    <a:pt x="547104" y="17895"/>
                  </a:lnTo>
                  <a:lnTo>
                    <a:pt x="540829" y="8572"/>
                  </a:lnTo>
                  <a:lnTo>
                    <a:pt x="531506" y="2297"/>
                  </a:lnTo>
                  <a:lnTo>
                    <a:pt x="520064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8" name="object 38"/>
            <p:cNvSpPr/>
            <p:nvPr/>
          </p:nvSpPr>
          <p:spPr>
            <a:xfrm>
              <a:off x="2219706" y="483489"/>
              <a:ext cx="549910" cy="175895"/>
            </a:xfrm>
            <a:custGeom>
              <a:avLst/>
              <a:gdLst/>
              <a:ahLst/>
              <a:cxnLst/>
              <a:rect l="l" t="t" r="r" b="b"/>
              <a:pathLst>
                <a:path w="549910" h="175895">
                  <a:moveTo>
                    <a:pt x="0" y="29337"/>
                  </a:moveTo>
                  <a:lnTo>
                    <a:pt x="2295" y="17895"/>
                  </a:lnTo>
                  <a:lnTo>
                    <a:pt x="8556" y="8572"/>
                  </a:lnTo>
                  <a:lnTo>
                    <a:pt x="17841" y="2297"/>
                  </a:lnTo>
                  <a:lnTo>
                    <a:pt x="29210" y="0"/>
                  </a:lnTo>
                  <a:lnTo>
                    <a:pt x="520064" y="0"/>
                  </a:lnTo>
                  <a:lnTo>
                    <a:pt x="531506" y="2297"/>
                  </a:lnTo>
                  <a:lnTo>
                    <a:pt x="540829" y="8572"/>
                  </a:lnTo>
                  <a:lnTo>
                    <a:pt x="547104" y="17895"/>
                  </a:lnTo>
                  <a:lnTo>
                    <a:pt x="549401" y="29337"/>
                  </a:lnTo>
                  <a:lnTo>
                    <a:pt x="549401" y="146558"/>
                  </a:lnTo>
                  <a:lnTo>
                    <a:pt x="547104" y="157926"/>
                  </a:lnTo>
                  <a:lnTo>
                    <a:pt x="540829" y="167211"/>
                  </a:lnTo>
                  <a:lnTo>
                    <a:pt x="531506" y="173472"/>
                  </a:lnTo>
                  <a:lnTo>
                    <a:pt x="520064" y="175768"/>
                  </a:lnTo>
                  <a:lnTo>
                    <a:pt x="29210" y="175768"/>
                  </a:lnTo>
                  <a:lnTo>
                    <a:pt x="17841" y="173472"/>
                  </a:lnTo>
                  <a:lnTo>
                    <a:pt x="8556" y="167211"/>
                  </a:lnTo>
                  <a:lnTo>
                    <a:pt x="2295" y="157926"/>
                  </a:lnTo>
                  <a:lnTo>
                    <a:pt x="0" y="146558"/>
                  </a:lnTo>
                  <a:lnTo>
                    <a:pt x="0" y="29337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794362" y="746892"/>
            <a:ext cx="908222" cy="435365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256399" marR="12357" indent="-227052">
              <a:lnSpc>
                <a:spcPct val="101800"/>
              </a:lnSpc>
              <a:spcBef>
                <a:spcPts val="219"/>
              </a:spcBef>
            </a:pPr>
            <a:r>
              <a:rPr sz="1338" spc="-61" dirty="0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338" spc="-61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akter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ize  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Etme</a:t>
            </a:r>
            <a:endParaRPr sz="1338">
              <a:latin typeface="Georgia"/>
              <a:cs typeface="Georgia"/>
            </a:endParaRPr>
          </a:p>
        </p:txBody>
      </p:sp>
      <p:sp>
        <p:nvSpPr>
          <p:cNvPr id="41" name="Veri Yer Tutucusu 40">
            <a:extLst>
              <a:ext uri="{FF2B5EF4-FFF2-40B4-BE49-F238E27FC236}">
                <a16:creationId xmlns:a16="http://schemas.microsoft.com/office/drawing/2014/main" id="{F64CD586-0F84-4D28-BD8E-1B6B51E2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6D38-DF62-400F-BCC3-966D8335573A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Slayt Numarası Yer Tutucusu 41">
            <a:extLst>
              <a:ext uri="{FF2B5EF4-FFF2-40B4-BE49-F238E27FC236}">
                <a16:creationId xmlns:a16="http://schemas.microsoft.com/office/drawing/2014/main" id="{2FCD3FB3-11A4-4D58-B262-07E69212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21</a:t>
            </a:fld>
            <a:endParaRPr lang="en-US"/>
          </a:p>
        </p:txBody>
      </p:sp>
      <p:pic>
        <p:nvPicPr>
          <p:cNvPr id="43" name="İçerik Yer Tutucusu 4">
            <a:extLst>
              <a:ext uri="{FF2B5EF4-FFF2-40B4-BE49-F238E27FC236}">
                <a16:creationId xmlns:a16="http://schemas.microsoft.com/office/drawing/2014/main" id="{464D85A7-4E61-4BE5-B38D-FCD119F9C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E4EAB57-6E7B-46B7-BB86-7F65C06A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FE21A64-803D-41B2-A0A8-487C1772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22</a:t>
            </a:fld>
            <a:endParaRPr lang="en-US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F684CB51-BB88-454F-983D-1DBBD30D7E19}"/>
              </a:ext>
            </a:extLst>
          </p:cNvPr>
          <p:cNvSpPr/>
          <p:nvPr/>
        </p:nvSpPr>
        <p:spPr>
          <a:xfrm>
            <a:off x="3027995" y="1561225"/>
            <a:ext cx="463885" cy="575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ED755E09-439E-495B-87DD-7BD62BE53C9B}"/>
              </a:ext>
            </a:extLst>
          </p:cNvPr>
          <p:cNvSpPr/>
          <p:nvPr/>
        </p:nvSpPr>
        <p:spPr>
          <a:xfrm>
            <a:off x="3491880" y="1563638"/>
            <a:ext cx="5194920" cy="35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9347">
              <a:spcBef>
                <a:spcPts val="268"/>
              </a:spcBef>
              <a:tabLst>
                <a:tab pos="247132" algn="l"/>
              </a:tabLst>
            </a:pPr>
            <a:r>
              <a:rPr lang="tr-TR" sz="1700" dirty="0">
                <a:latin typeface="Liberation Sans Narrow"/>
                <a:cs typeface="Liberation Sans Narrow"/>
              </a:rPr>
              <a:t> İmitasyon </a:t>
            </a:r>
            <a:r>
              <a:rPr lang="tr-TR" sz="1700" spc="-24" dirty="0">
                <a:latin typeface="Liberation Sans Narrow"/>
                <a:cs typeface="Liberation Sans Narrow"/>
              </a:rPr>
              <a:t>(Taklit </a:t>
            </a:r>
            <a:r>
              <a:rPr lang="tr-TR" sz="1700" spc="12" dirty="0">
                <a:latin typeface="Liberation Sans Narrow"/>
                <a:cs typeface="Liberation Sans Narrow"/>
              </a:rPr>
              <a:t>etme)/</a:t>
            </a:r>
            <a:r>
              <a:rPr lang="tr-TR" sz="1700" spc="-12" dirty="0">
                <a:latin typeface="Liberation Sans Narrow"/>
                <a:cs typeface="Liberation Sans Narrow"/>
              </a:rPr>
              <a:t> </a:t>
            </a:r>
            <a:r>
              <a:rPr lang="tr-TR" sz="1700" dirty="0">
                <a:solidFill>
                  <a:srgbClr val="FF0000"/>
                </a:solidFill>
                <a:latin typeface="Liberation Sans Narrow"/>
                <a:cs typeface="Liberation Sans Narrow"/>
              </a:rPr>
              <a:t>Uyarılma</a:t>
            </a:r>
            <a:endParaRPr lang="tr-TR" sz="1700" dirty="0">
              <a:latin typeface="Liberation Sans Narrow"/>
              <a:cs typeface="Liberation Sans Narrow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6439B3A5-AE23-41A0-8E22-7E75D98A6441}"/>
              </a:ext>
            </a:extLst>
          </p:cNvPr>
          <p:cNvSpPr/>
          <p:nvPr/>
        </p:nvSpPr>
        <p:spPr>
          <a:xfrm>
            <a:off x="3027995" y="2035804"/>
            <a:ext cx="463885" cy="575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763775E8-7FE4-4CC7-B4F8-2B493CCDB435}"/>
              </a:ext>
            </a:extLst>
          </p:cNvPr>
          <p:cNvSpPr/>
          <p:nvPr/>
        </p:nvSpPr>
        <p:spPr>
          <a:xfrm>
            <a:off x="3491880" y="2038217"/>
            <a:ext cx="5194920" cy="35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tr-TR" sz="1700" dirty="0">
                <a:latin typeface="Georgia"/>
                <a:cs typeface="Georgia"/>
              </a:rPr>
              <a:t>  </a:t>
            </a:r>
            <a:r>
              <a:rPr lang="tr-TR" sz="1700" dirty="0">
                <a:latin typeface="Liberation Sans Narrow"/>
                <a:cs typeface="Liberation Sans Narrow"/>
              </a:rPr>
              <a:t>Manipülasyon (işleme)/</a:t>
            </a:r>
            <a:r>
              <a:rPr lang="tr-TR" sz="1700" spc="24" dirty="0">
                <a:latin typeface="Liberation Sans Narrow"/>
                <a:cs typeface="Liberation Sans Narrow"/>
              </a:rPr>
              <a:t> </a:t>
            </a:r>
            <a:r>
              <a:rPr lang="tr-TR" sz="1700" dirty="0" err="1">
                <a:solidFill>
                  <a:srgbClr val="FF0000"/>
                </a:solidFill>
                <a:latin typeface="Liberation Sans Narrow"/>
                <a:cs typeface="Liberation Sans Narrow"/>
              </a:rPr>
              <a:t>Klavuzlama</a:t>
            </a:r>
            <a:endParaRPr lang="tr-TR" sz="1700" dirty="0">
              <a:latin typeface="Liberation Sans Narrow"/>
              <a:cs typeface="Liberation Sans Narrow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3BDFB43F-03B4-4F1D-A7AA-5809CF306C3E}"/>
              </a:ext>
            </a:extLst>
          </p:cNvPr>
          <p:cNvSpPr/>
          <p:nvPr/>
        </p:nvSpPr>
        <p:spPr>
          <a:xfrm>
            <a:off x="3027995" y="2521640"/>
            <a:ext cx="463885" cy="575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1F9866FF-D605-4C19-9532-9DF3BE33E21B}"/>
              </a:ext>
            </a:extLst>
          </p:cNvPr>
          <p:cNvSpPr/>
          <p:nvPr/>
        </p:nvSpPr>
        <p:spPr>
          <a:xfrm>
            <a:off x="3491880" y="2524053"/>
            <a:ext cx="5194920" cy="35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tr-TR" sz="1700" dirty="0"/>
              <a:t>  </a:t>
            </a:r>
            <a:r>
              <a:rPr lang="tr-TR" sz="1700" spc="12" dirty="0">
                <a:latin typeface="Liberation Sans Narrow"/>
                <a:cs typeface="Liberation Sans Narrow"/>
              </a:rPr>
              <a:t>Doğruluk </a:t>
            </a:r>
            <a:r>
              <a:rPr lang="tr-TR" sz="1700" dirty="0">
                <a:latin typeface="Liberation Sans Narrow"/>
                <a:cs typeface="Liberation Sans Narrow"/>
              </a:rPr>
              <a:t>(</a:t>
            </a:r>
            <a:r>
              <a:rPr lang="tr-TR" sz="1700" dirty="0" err="1">
                <a:latin typeface="Liberation Sans Narrow"/>
                <a:cs typeface="Liberation Sans Narrow"/>
              </a:rPr>
              <a:t>hatasızlaştırma</a:t>
            </a:r>
            <a:r>
              <a:rPr lang="tr-TR" sz="1700" dirty="0">
                <a:latin typeface="Liberation Sans Narrow"/>
                <a:cs typeface="Liberation Sans Narrow"/>
              </a:rPr>
              <a:t>)/ </a:t>
            </a:r>
            <a:r>
              <a:rPr lang="tr-TR" sz="1700" dirty="0">
                <a:solidFill>
                  <a:srgbClr val="FF0000"/>
                </a:solidFill>
                <a:latin typeface="Liberation Sans Narrow"/>
                <a:cs typeface="Liberation Sans Narrow"/>
              </a:rPr>
              <a:t>Beceri haline</a:t>
            </a:r>
            <a:r>
              <a:rPr lang="tr-TR" sz="1700" spc="-12" dirty="0">
                <a:solidFill>
                  <a:srgbClr val="FF0000"/>
                </a:solidFill>
                <a:latin typeface="Liberation Sans Narrow"/>
                <a:cs typeface="Liberation Sans Narrow"/>
              </a:rPr>
              <a:t> </a:t>
            </a:r>
            <a:r>
              <a:rPr lang="tr-TR" sz="1700" dirty="0">
                <a:solidFill>
                  <a:srgbClr val="FF0000"/>
                </a:solidFill>
                <a:latin typeface="Liberation Sans Narrow"/>
                <a:cs typeface="Liberation Sans Narrow"/>
              </a:rPr>
              <a:t>getirme</a:t>
            </a:r>
            <a:endParaRPr lang="tr-TR" sz="1700" dirty="0">
              <a:latin typeface="Liberation Sans Narrow"/>
              <a:cs typeface="Liberation Sans Narrow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38C0517D-48A6-4AED-97BE-35F4BCCD5422}"/>
              </a:ext>
            </a:extLst>
          </p:cNvPr>
          <p:cNvSpPr/>
          <p:nvPr/>
        </p:nvSpPr>
        <p:spPr>
          <a:xfrm>
            <a:off x="3027995" y="2991648"/>
            <a:ext cx="463885" cy="575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5A5FF79B-EA00-4ECA-82EE-90CF07FA615B}"/>
              </a:ext>
            </a:extLst>
          </p:cNvPr>
          <p:cNvSpPr/>
          <p:nvPr/>
        </p:nvSpPr>
        <p:spPr>
          <a:xfrm>
            <a:off x="3491880" y="2994061"/>
            <a:ext cx="5194920" cy="35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tr-TR" sz="1700" dirty="0">
                <a:latin typeface="Georgia"/>
                <a:cs typeface="Georgia"/>
              </a:rPr>
              <a:t>  </a:t>
            </a:r>
            <a:r>
              <a:rPr lang="tr-TR" sz="1700" dirty="0">
                <a:latin typeface="Liberation Sans Narrow"/>
                <a:cs typeface="Liberation Sans Narrow"/>
              </a:rPr>
              <a:t>Eklemleme (artikülasyon)/ </a:t>
            </a:r>
            <a:r>
              <a:rPr lang="tr-TR" sz="1700" spc="12" dirty="0">
                <a:solidFill>
                  <a:srgbClr val="FF0000"/>
                </a:solidFill>
                <a:latin typeface="Liberation Sans Narrow"/>
                <a:cs typeface="Liberation Sans Narrow"/>
              </a:rPr>
              <a:t>Duruma</a:t>
            </a:r>
            <a:r>
              <a:rPr lang="tr-TR" sz="1700" spc="24" dirty="0">
                <a:solidFill>
                  <a:srgbClr val="FF0000"/>
                </a:solidFill>
                <a:latin typeface="Liberation Sans Narrow"/>
                <a:cs typeface="Liberation Sans Narrow"/>
              </a:rPr>
              <a:t> </a:t>
            </a:r>
            <a:r>
              <a:rPr lang="tr-TR" sz="1700" spc="12" dirty="0">
                <a:solidFill>
                  <a:srgbClr val="FF0000"/>
                </a:solidFill>
                <a:latin typeface="Liberation Sans Narrow"/>
                <a:cs typeface="Liberation Sans Narrow"/>
              </a:rPr>
              <a:t>uydurma</a:t>
            </a:r>
            <a:endParaRPr lang="tr-TR" sz="1700" dirty="0">
              <a:latin typeface="Liberation Sans Narrow"/>
              <a:cs typeface="Liberation Sans Narrow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1AF66D07-4D1A-4B85-9394-2B30C2FF8354}"/>
              </a:ext>
            </a:extLst>
          </p:cNvPr>
          <p:cNvSpPr/>
          <p:nvPr/>
        </p:nvSpPr>
        <p:spPr>
          <a:xfrm>
            <a:off x="3027995" y="3481276"/>
            <a:ext cx="463885" cy="575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86F95C5E-4542-4ABE-BDBB-F2B3C7D36DDC}"/>
              </a:ext>
            </a:extLst>
          </p:cNvPr>
          <p:cNvSpPr/>
          <p:nvPr/>
        </p:nvSpPr>
        <p:spPr>
          <a:xfrm>
            <a:off x="3491880" y="3483689"/>
            <a:ext cx="5194920" cy="35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tr-TR" sz="1700" dirty="0"/>
              <a:t>  </a:t>
            </a:r>
            <a:r>
              <a:rPr lang="tr-TR" sz="1700" dirty="0">
                <a:latin typeface="Liberation Sans Narrow"/>
                <a:cs typeface="Liberation Sans Narrow"/>
              </a:rPr>
              <a:t>Benimseme (Yerlileştirme)/</a:t>
            </a:r>
            <a:r>
              <a:rPr lang="tr-TR" sz="1700" spc="-36" dirty="0">
                <a:latin typeface="Liberation Sans Narrow"/>
                <a:cs typeface="Liberation Sans Narrow"/>
              </a:rPr>
              <a:t> </a:t>
            </a:r>
            <a:r>
              <a:rPr lang="tr-TR" sz="1700" spc="-12" dirty="0">
                <a:solidFill>
                  <a:srgbClr val="FF0000"/>
                </a:solidFill>
                <a:latin typeface="Liberation Sans Narrow"/>
                <a:cs typeface="Liberation Sans Narrow"/>
              </a:rPr>
              <a:t>Yaratma</a:t>
            </a:r>
            <a:endParaRPr lang="tr-TR" sz="1700" dirty="0">
              <a:latin typeface="Liberation Sans Narrow"/>
              <a:cs typeface="Liberation Sans Narrow"/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CBE6322E-BF8A-48A0-8CEE-53BCC47656C0}"/>
              </a:ext>
            </a:extLst>
          </p:cNvPr>
          <p:cNvSpPr txBox="1"/>
          <p:nvPr/>
        </p:nvSpPr>
        <p:spPr>
          <a:xfrm>
            <a:off x="3124165" y="170917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3134BBED-8164-4EA6-9E05-B6829CEDE5C9}"/>
              </a:ext>
            </a:extLst>
          </p:cNvPr>
          <p:cNvSpPr txBox="1"/>
          <p:nvPr/>
        </p:nvSpPr>
        <p:spPr>
          <a:xfrm>
            <a:off x="3124165" y="222047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3886BE5-0291-47D1-A7A1-32BB24D6B515}"/>
              </a:ext>
            </a:extLst>
          </p:cNvPr>
          <p:cNvSpPr txBox="1"/>
          <p:nvPr/>
        </p:nvSpPr>
        <p:spPr>
          <a:xfrm>
            <a:off x="3124165" y="270487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740CC3F1-1C63-4177-A7B6-0F99460AA519}"/>
              </a:ext>
            </a:extLst>
          </p:cNvPr>
          <p:cNvSpPr txBox="1"/>
          <p:nvPr/>
        </p:nvSpPr>
        <p:spPr>
          <a:xfrm>
            <a:off x="3124165" y="318927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4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D80D05A6-1E8E-4D4F-A1A7-6B2E3536478C}"/>
              </a:ext>
            </a:extLst>
          </p:cNvPr>
          <p:cNvSpPr txBox="1"/>
          <p:nvPr/>
        </p:nvSpPr>
        <p:spPr>
          <a:xfrm>
            <a:off x="3124165" y="364782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5</a:t>
            </a: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8FCB667D-A89D-4D0E-B3C0-BA9E1D709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21935" y="202662"/>
            <a:ext cx="5688632" cy="889849"/>
          </a:xfrm>
          <a:prstGeom prst="rect">
            <a:avLst/>
          </a:prstGeom>
        </p:spPr>
        <p:txBody>
          <a:bodyPr vert="horz" wrap="square" lIns="0" tIns="27803" rIns="0" bIns="0" rtlCol="0" anchor="ctr">
            <a:spAutoFit/>
          </a:bodyPr>
          <a:lstStyle/>
          <a:p>
            <a:pPr marL="30891" algn="ctr">
              <a:spcBef>
                <a:spcPts val="219"/>
              </a:spcBef>
            </a:pPr>
            <a:r>
              <a:rPr sz="2800" b="1" spc="-24" dirty="0">
                <a:cs typeface="Carlito"/>
              </a:rPr>
              <a:t>Psikomotor </a:t>
            </a:r>
            <a:r>
              <a:rPr sz="2800" b="1" spc="-12" dirty="0">
                <a:cs typeface="Carlito"/>
              </a:rPr>
              <a:t>Alanda </a:t>
            </a:r>
            <a:r>
              <a:rPr sz="2800" b="1" spc="-24" dirty="0" err="1">
                <a:cs typeface="Carlito"/>
              </a:rPr>
              <a:t>Öğrenim</a:t>
            </a:r>
            <a:r>
              <a:rPr sz="2800" b="1" spc="36" dirty="0">
                <a:cs typeface="Carlito"/>
              </a:rPr>
              <a:t> </a:t>
            </a:r>
            <a:r>
              <a:rPr sz="2800" b="1" spc="-24" dirty="0" err="1">
                <a:cs typeface="Carlito"/>
              </a:rPr>
              <a:t>Çıktılarının</a:t>
            </a:r>
            <a:r>
              <a:rPr lang="tr-TR" sz="2800" dirty="0">
                <a:cs typeface="Carlito"/>
              </a:rPr>
              <a:t> </a:t>
            </a:r>
            <a:r>
              <a:rPr sz="2800" b="1" spc="-36" dirty="0" err="1">
                <a:cs typeface="Carlito"/>
              </a:rPr>
              <a:t>Yazılması</a:t>
            </a:r>
            <a:endParaRPr sz="2800" dirty="0">
              <a:cs typeface="Carlito"/>
            </a:endParaRPr>
          </a:p>
        </p:txBody>
      </p:sp>
      <p:pic>
        <p:nvPicPr>
          <p:cNvPr id="22" name="İçerik Yer Tutucusu 4">
            <a:extLst>
              <a:ext uri="{FF2B5EF4-FFF2-40B4-BE49-F238E27FC236}">
                <a16:creationId xmlns:a16="http://schemas.microsoft.com/office/drawing/2014/main" id="{D3FF0456-D12E-4694-9D84-F76838870D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47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6070" y="559343"/>
            <a:ext cx="3901028" cy="708302"/>
          </a:xfrm>
          <a:prstGeom prst="rect">
            <a:avLst/>
          </a:prstGeom>
        </p:spPr>
        <p:txBody>
          <a:bodyPr vert="horz" wrap="square" lIns="0" tIns="30892" rIns="0" bIns="0" rtlCol="0" anchor="ctr">
            <a:spAutoFit/>
          </a:bodyPr>
          <a:lstStyle/>
          <a:p>
            <a:pPr marL="30891">
              <a:spcBef>
                <a:spcPts val="243"/>
              </a:spcBef>
            </a:pPr>
            <a:r>
              <a:rPr spc="24" dirty="0">
                <a:solidFill>
                  <a:srgbClr val="083762"/>
                </a:solidFill>
              </a:rPr>
              <a:t>Psikomotor Alan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05402" y="2933577"/>
            <a:ext cx="1274291" cy="2021874"/>
            <a:chOff x="13081" y="1265720"/>
            <a:chExt cx="523875" cy="831215"/>
          </a:xfrm>
        </p:grpSpPr>
        <p:sp>
          <p:nvSpPr>
            <p:cNvPr id="5" name="object 5"/>
            <p:cNvSpPr/>
            <p:nvPr/>
          </p:nvSpPr>
          <p:spPr>
            <a:xfrm>
              <a:off x="21971" y="1274610"/>
              <a:ext cx="506095" cy="813435"/>
            </a:xfrm>
            <a:custGeom>
              <a:avLst/>
              <a:gdLst/>
              <a:ahLst/>
              <a:cxnLst/>
              <a:rect l="l" t="t" r="r" b="b"/>
              <a:pathLst>
                <a:path w="506095" h="813435">
                  <a:moveTo>
                    <a:pt x="505472" y="0"/>
                  </a:moveTo>
                  <a:lnTo>
                    <a:pt x="0" y="0"/>
                  </a:lnTo>
                  <a:lnTo>
                    <a:pt x="0" y="813142"/>
                  </a:lnTo>
                  <a:lnTo>
                    <a:pt x="505472" y="813142"/>
                  </a:lnTo>
                  <a:lnTo>
                    <a:pt x="505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" name="object 6"/>
            <p:cNvSpPr/>
            <p:nvPr/>
          </p:nvSpPr>
          <p:spPr>
            <a:xfrm>
              <a:off x="21971" y="1274610"/>
              <a:ext cx="506095" cy="813435"/>
            </a:xfrm>
            <a:custGeom>
              <a:avLst/>
              <a:gdLst/>
              <a:ahLst/>
              <a:cxnLst/>
              <a:rect l="l" t="t" r="r" b="b"/>
              <a:pathLst>
                <a:path w="506095" h="813435">
                  <a:moveTo>
                    <a:pt x="0" y="813142"/>
                  </a:moveTo>
                  <a:lnTo>
                    <a:pt x="505472" y="813142"/>
                  </a:lnTo>
                  <a:lnTo>
                    <a:pt x="505472" y="0"/>
                  </a:lnTo>
                  <a:lnTo>
                    <a:pt x="0" y="0"/>
                  </a:lnTo>
                  <a:lnTo>
                    <a:pt x="0" y="813142"/>
                  </a:lnTo>
                  <a:close/>
                </a:path>
              </a:pathLst>
            </a:custGeom>
            <a:ln w="17581">
              <a:solidFill>
                <a:srgbClr val="083762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66568" y="2905806"/>
            <a:ext cx="971550" cy="1525089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123566" indent="-92674">
              <a:spcBef>
                <a:spcPts val="557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12356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Duyma</a:t>
            </a:r>
            <a:endParaRPr sz="1338">
              <a:latin typeface="Times New Roman"/>
              <a:cs typeface="Times New Roman"/>
            </a:endParaRPr>
          </a:p>
          <a:p>
            <a:pPr marL="80318" indent="-50971">
              <a:spcBef>
                <a:spcPts val="316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81862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Dinleme</a:t>
            </a:r>
            <a:endParaRPr sz="1338">
              <a:latin typeface="Times New Roman"/>
              <a:cs typeface="Times New Roman"/>
            </a:endParaRPr>
          </a:p>
          <a:p>
            <a:pPr marL="80318" indent="-50971">
              <a:spcBef>
                <a:spcPts val="353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81862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G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ö</a:t>
            </a: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z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l</a:t>
            </a: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e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m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l</a:t>
            </a:r>
            <a:r>
              <a:rPr sz="1338" spc="12" dirty="0">
                <a:solidFill>
                  <a:srgbClr val="083762"/>
                </a:solidFill>
                <a:latin typeface="Times New Roman"/>
                <a:cs typeface="Times New Roman"/>
              </a:rPr>
              <a:t>e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me</a:t>
            </a:r>
            <a:endParaRPr sz="1338">
              <a:latin typeface="Times New Roman"/>
              <a:cs typeface="Times New Roman"/>
            </a:endParaRPr>
          </a:p>
          <a:p>
            <a:pPr marL="80318" indent="-50971">
              <a:spcBef>
                <a:spcPts val="328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81862" algn="l"/>
              </a:tabLst>
            </a:pP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Hissetme</a:t>
            </a:r>
            <a:endParaRPr sz="1338">
              <a:latin typeface="Times New Roman"/>
              <a:cs typeface="Times New Roman"/>
            </a:endParaRPr>
          </a:p>
          <a:p>
            <a:pPr marL="80318" indent="-50971">
              <a:spcBef>
                <a:spcPts val="341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81862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Tatma</a:t>
            </a:r>
            <a:endParaRPr sz="1338">
              <a:latin typeface="Times New Roman"/>
              <a:cs typeface="Times New Roman"/>
            </a:endParaRPr>
          </a:p>
          <a:p>
            <a:pPr marL="80318" indent="-50971">
              <a:spcBef>
                <a:spcPts val="353"/>
              </a:spcBef>
              <a:buClr>
                <a:srgbClr val="001F5F"/>
              </a:buClr>
              <a:buSzPct val="81818"/>
              <a:buFont typeface="Arial"/>
              <a:buChar char="•"/>
              <a:tabLst>
                <a:tab pos="81862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İzleme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34899" y="2559352"/>
            <a:ext cx="1487445" cy="2395666"/>
            <a:chOff x="518541" y="1111872"/>
            <a:chExt cx="611505" cy="984885"/>
          </a:xfrm>
        </p:grpSpPr>
        <p:sp>
          <p:nvSpPr>
            <p:cNvPr id="9" name="object 9"/>
            <p:cNvSpPr/>
            <p:nvPr/>
          </p:nvSpPr>
          <p:spPr>
            <a:xfrm>
              <a:off x="527431" y="1120762"/>
              <a:ext cx="593725" cy="967105"/>
            </a:xfrm>
            <a:custGeom>
              <a:avLst/>
              <a:gdLst/>
              <a:ahLst/>
              <a:cxnLst/>
              <a:rect l="l" t="t" r="r" b="b"/>
              <a:pathLst>
                <a:path w="593725" h="967105">
                  <a:moveTo>
                    <a:pt x="593382" y="0"/>
                  </a:moveTo>
                  <a:lnTo>
                    <a:pt x="0" y="0"/>
                  </a:lnTo>
                  <a:lnTo>
                    <a:pt x="0" y="966990"/>
                  </a:lnTo>
                  <a:lnTo>
                    <a:pt x="593382" y="966990"/>
                  </a:lnTo>
                  <a:lnTo>
                    <a:pt x="593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0" name="object 10"/>
            <p:cNvSpPr/>
            <p:nvPr/>
          </p:nvSpPr>
          <p:spPr>
            <a:xfrm>
              <a:off x="527431" y="1120762"/>
              <a:ext cx="593725" cy="967105"/>
            </a:xfrm>
            <a:custGeom>
              <a:avLst/>
              <a:gdLst/>
              <a:ahLst/>
              <a:cxnLst/>
              <a:rect l="l" t="t" r="r" b="b"/>
              <a:pathLst>
                <a:path w="593725" h="967105">
                  <a:moveTo>
                    <a:pt x="0" y="966990"/>
                  </a:moveTo>
                  <a:lnTo>
                    <a:pt x="593382" y="966990"/>
                  </a:lnTo>
                  <a:lnTo>
                    <a:pt x="593382" y="0"/>
                  </a:lnTo>
                  <a:lnTo>
                    <a:pt x="0" y="0"/>
                  </a:lnTo>
                  <a:lnTo>
                    <a:pt x="0" y="966990"/>
                  </a:lnTo>
                  <a:close/>
                </a:path>
              </a:pathLst>
            </a:custGeom>
            <a:ln w="1758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96373" y="2541898"/>
            <a:ext cx="1223319" cy="1485207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123566" indent="-92674">
              <a:spcBef>
                <a:spcPts val="557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356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Taklit</a:t>
            </a:r>
            <a:r>
              <a:rPr sz="1338" spc="-146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etme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16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Tekrar</a:t>
            </a:r>
            <a:r>
              <a:rPr sz="1338" spc="-158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etme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53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Kopyalama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28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Rehberle</a:t>
            </a:r>
            <a:r>
              <a:rPr sz="1338" spc="36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yapma</a:t>
            </a:r>
            <a:endParaRPr sz="1338">
              <a:latin typeface="Times New Roman"/>
              <a:cs typeface="Times New Roman"/>
            </a:endParaRPr>
          </a:p>
          <a:p>
            <a:pPr marL="30891" marR="81862">
              <a:lnSpc>
                <a:spcPts val="1581"/>
              </a:lnSpc>
              <a:spcBef>
                <a:spcPts val="414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Gözlem altında  yapma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885118" y="2192108"/>
            <a:ext cx="1366966" cy="2757101"/>
            <a:chOff x="1114742" y="960894"/>
            <a:chExt cx="561975" cy="1133475"/>
          </a:xfrm>
        </p:grpSpPr>
        <p:sp>
          <p:nvSpPr>
            <p:cNvPr id="13" name="object 13"/>
            <p:cNvSpPr/>
            <p:nvPr/>
          </p:nvSpPr>
          <p:spPr>
            <a:xfrm>
              <a:off x="1120775" y="966927"/>
              <a:ext cx="549910" cy="1121410"/>
            </a:xfrm>
            <a:custGeom>
              <a:avLst/>
              <a:gdLst/>
              <a:ahLst/>
              <a:cxnLst/>
              <a:rect l="l" t="t" r="r" b="b"/>
              <a:pathLst>
                <a:path w="549910" h="1121410">
                  <a:moveTo>
                    <a:pt x="549427" y="0"/>
                  </a:moveTo>
                  <a:lnTo>
                    <a:pt x="0" y="0"/>
                  </a:lnTo>
                  <a:lnTo>
                    <a:pt x="0" y="1120825"/>
                  </a:lnTo>
                  <a:lnTo>
                    <a:pt x="549427" y="1120825"/>
                  </a:lnTo>
                  <a:lnTo>
                    <a:pt x="549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0775" y="966927"/>
              <a:ext cx="549910" cy="1121410"/>
            </a:xfrm>
            <a:custGeom>
              <a:avLst/>
              <a:gdLst/>
              <a:ahLst/>
              <a:cxnLst/>
              <a:rect l="l" t="t" r="r" b="b"/>
              <a:pathLst>
                <a:path w="549910" h="1121410">
                  <a:moveTo>
                    <a:pt x="0" y="1120825"/>
                  </a:moveTo>
                  <a:lnTo>
                    <a:pt x="549427" y="1120825"/>
                  </a:lnTo>
                  <a:lnTo>
                    <a:pt x="549427" y="0"/>
                  </a:lnTo>
                  <a:lnTo>
                    <a:pt x="0" y="0"/>
                  </a:lnTo>
                  <a:lnTo>
                    <a:pt x="0" y="1120825"/>
                  </a:lnTo>
                  <a:close/>
                </a:path>
              </a:pathLst>
            </a:custGeom>
            <a:ln w="1172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39952" y="2167487"/>
            <a:ext cx="1229495" cy="983659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84952" indent="-55605">
              <a:spcBef>
                <a:spcPts val="557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Gösterme</a:t>
            </a:r>
            <a:endParaRPr sz="1338">
              <a:latin typeface="Times New Roman"/>
              <a:cs typeface="Times New Roman"/>
            </a:endParaRPr>
          </a:p>
          <a:p>
            <a:pPr marL="84952" indent="-55605">
              <a:spcBef>
                <a:spcPts val="316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Tamamlama</a:t>
            </a:r>
            <a:endParaRPr sz="1338">
              <a:latin typeface="Times New Roman"/>
              <a:cs typeface="Times New Roman"/>
            </a:endParaRPr>
          </a:p>
          <a:p>
            <a:pPr marL="30891" marR="12357">
              <a:lnSpc>
                <a:spcPts val="1581"/>
              </a:lnSpc>
              <a:spcBef>
                <a:spcPts val="426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Otomatik </a:t>
            </a: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olarak  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yapma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221810" y="1817822"/>
            <a:ext cx="1366966" cy="3130893"/>
            <a:chOff x="1664271" y="807021"/>
            <a:chExt cx="561975" cy="1287145"/>
          </a:xfrm>
        </p:grpSpPr>
        <p:sp>
          <p:nvSpPr>
            <p:cNvPr id="17" name="object 17"/>
            <p:cNvSpPr/>
            <p:nvPr/>
          </p:nvSpPr>
          <p:spPr>
            <a:xfrm>
              <a:off x="1670304" y="813054"/>
              <a:ext cx="549910" cy="1275080"/>
            </a:xfrm>
            <a:custGeom>
              <a:avLst/>
              <a:gdLst/>
              <a:ahLst/>
              <a:cxnLst/>
              <a:rect l="l" t="t" r="r" b="b"/>
              <a:pathLst>
                <a:path w="549910" h="1275080">
                  <a:moveTo>
                    <a:pt x="549427" y="0"/>
                  </a:moveTo>
                  <a:lnTo>
                    <a:pt x="0" y="0"/>
                  </a:lnTo>
                  <a:lnTo>
                    <a:pt x="0" y="1274699"/>
                  </a:lnTo>
                  <a:lnTo>
                    <a:pt x="549427" y="1274699"/>
                  </a:lnTo>
                  <a:lnTo>
                    <a:pt x="549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8" name="object 18"/>
            <p:cNvSpPr/>
            <p:nvPr/>
          </p:nvSpPr>
          <p:spPr>
            <a:xfrm>
              <a:off x="1670304" y="813054"/>
              <a:ext cx="549910" cy="1275080"/>
            </a:xfrm>
            <a:custGeom>
              <a:avLst/>
              <a:gdLst/>
              <a:ahLst/>
              <a:cxnLst/>
              <a:rect l="l" t="t" r="r" b="b"/>
              <a:pathLst>
                <a:path w="549910" h="1275080">
                  <a:moveTo>
                    <a:pt x="0" y="1274699"/>
                  </a:moveTo>
                  <a:lnTo>
                    <a:pt x="549427" y="1274699"/>
                  </a:lnTo>
                  <a:lnTo>
                    <a:pt x="549427" y="0"/>
                  </a:lnTo>
                  <a:lnTo>
                    <a:pt x="0" y="0"/>
                  </a:lnTo>
                  <a:lnTo>
                    <a:pt x="0" y="1274699"/>
                  </a:lnTo>
                  <a:close/>
                </a:path>
              </a:pathLst>
            </a:custGeom>
            <a:ln w="1172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276643" y="1793077"/>
            <a:ext cx="905132" cy="1443529"/>
          </a:xfrm>
          <a:prstGeom prst="rect">
            <a:avLst/>
          </a:prstGeom>
        </p:spPr>
        <p:txBody>
          <a:bodyPr vert="horz" wrap="square" lIns="0" tIns="71049" rIns="0" bIns="0" rtlCol="0">
            <a:spAutoFit/>
          </a:bodyPr>
          <a:lstStyle/>
          <a:p>
            <a:pPr marL="126653" indent="-97308">
              <a:spcBef>
                <a:spcPts val="557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Uyarlama</a:t>
            </a:r>
            <a:endParaRPr sz="1338">
              <a:latin typeface="Times New Roman"/>
              <a:cs typeface="Times New Roman"/>
            </a:endParaRPr>
          </a:p>
          <a:p>
            <a:pPr marL="30891" marR="177626">
              <a:lnSpc>
                <a:spcPct val="101800"/>
              </a:lnSpc>
              <a:spcBef>
                <a:spcPts val="292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0477" algn="l"/>
              </a:tabLst>
            </a:pP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Yeniden  ö</a:t>
            </a: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r</a:t>
            </a:r>
            <a:r>
              <a:rPr sz="1338" spc="-36" dirty="0">
                <a:solidFill>
                  <a:srgbClr val="083762"/>
                </a:solidFill>
                <a:latin typeface="Times New Roman"/>
                <a:cs typeface="Times New Roman"/>
              </a:rPr>
              <a:t>g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üt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l</a:t>
            </a:r>
            <a:r>
              <a:rPr sz="1338" spc="-12" dirty="0">
                <a:solidFill>
                  <a:srgbClr val="083762"/>
                </a:solidFill>
                <a:latin typeface="Times New Roman"/>
                <a:cs typeface="Times New Roman"/>
              </a:rPr>
              <a:t>e</a:t>
            </a: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m</a:t>
            </a:r>
            <a:r>
              <a:rPr sz="1338" dirty="0">
                <a:solidFill>
                  <a:srgbClr val="083762"/>
                </a:solidFill>
                <a:latin typeface="Times New Roman"/>
                <a:cs typeface="Times New Roman"/>
              </a:rPr>
              <a:t>e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16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Değiştirme</a:t>
            </a:r>
            <a:endParaRPr sz="1338">
              <a:latin typeface="Times New Roman"/>
              <a:cs typeface="Times New Roman"/>
            </a:endParaRPr>
          </a:p>
          <a:p>
            <a:pPr marL="126653" indent="-97308">
              <a:spcBef>
                <a:spcPts val="365"/>
              </a:spcBef>
              <a:buClr>
                <a:srgbClr val="001F5F"/>
              </a:buClr>
              <a:buSzPct val="90909"/>
              <a:buFont typeface="Arial"/>
              <a:buChar char="•"/>
              <a:tabLst>
                <a:tab pos="128200" algn="l"/>
              </a:tabLst>
            </a:pPr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Gözden</a:t>
            </a:r>
            <a:endParaRPr sz="1338">
              <a:latin typeface="Times New Roman"/>
              <a:cs typeface="Times New Roman"/>
            </a:endParaRPr>
          </a:p>
          <a:p>
            <a:pPr marL="30891"/>
            <a:r>
              <a:rPr sz="1338" spc="-24" dirty="0">
                <a:solidFill>
                  <a:srgbClr val="083762"/>
                </a:solidFill>
                <a:latin typeface="Times New Roman"/>
                <a:cs typeface="Times New Roman"/>
              </a:rPr>
              <a:t>geçirme</a:t>
            </a:r>
            <a:endParaRPr sz="1338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558193" y="1443722"/>
            <a:ext cx="1366966" cy="3504685"/>
            <a:chOff x="2213673" y="653224"/>
            <a:chExt cx="561975" cy="1440815"/>
          </a:xfrm>
        </p:grpSpPr>
        <p:sp>
          <p:nvSpPr>
            <p:cNvPr id="21" name="object 21"/>
            <p:cNvSpPr/>
            <p:nvPr/>
          </p:nvSpPr>
          <p:spPr>
            <a:xfrm>
              <a:off x="2219706" y="659257"/>
              <a:ext cx="549910" cy="1428750"/>
            </a:xfrm>
            <a:custGeom>
              <a:avLst/>
              <a:gdLst/>
              <a:ahLst/>
              <a:cxnLst/>
              <a:rect l="l" t="t" r="r" b="b"/>
              <a:pathLst>
                <a:path w="549910" h="1428750">
                  <a:moveTo>
                    <a:pt x="549427" y="0"/>
                  </a:moveTo>
                  <a:lnTo>
                    <a:pt x="0" y="0"/>
                  </a:lnTo>
                  <a:lnTo>
                    <a:pt x="0" y="1428496"/>
                  </a:lnTo>
                  <a:lnTo>
                    <a:pt x="549427" y="1428496"/>
                  </a:lnTo>
                  <a:lnTo>
                    <a:pt x="549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2" name="object 22"/>
            <p:cNvSpPr/>
            <p:nvPr/>
          </p:nvSpPr>
          <p:spPr>
            <a:xfrm>
              <a:off x="2219706" y="659257"/>
              <a:ext cx="549910" cy="1428750"/>
            </a:xfrm>
            <a:custGeom>
              <a:avLst/>
              <a:gdLst/>
              <a:ahLst/>
              <a:cxnLst/>
              <a:rect l="l" t="t" r="r" b="b"/>
              <a:pathLst>
                <a:path w="549910" h="1428750">
                  <a:moveTo>
                    <a:pt x="0" y="1428496"/>
                  </a:moveTo>
                  <a:lnTo>
                    <a:pt x="549427" y="1428496"/>
                  </a:lnTo>
                  <a:lnTo>
                    <a:pt x="549427" y="0"/>
                  </a:lnTo>
                  <a:lnTo>
                    <a:pt x="0" y="0"/>
                  </a:lnTo>
                  <a:lnTo>
                    <a:pt x="0" y="1428496"/>
                  </a:lnTo>
                  <a:close/>
                </a:path>
              </a:pathLst>
            </a:custGeom>
            <a:ln w="11721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613644" y="1451166"/>
            <a:ext cx="932935" cy="856312"/>
          </a:xfrm>
          <a:prstGeom prst="rect">
            <a:avLst/>
          </a:prstGeom>
        </p:spPr>
        <p:txBody>
          <a:bodyPr vert="horz" wrap="square" lIns="0" tIns="32436" rIns="0" bIns="0" rtlCol="0">
            <a:spAutoFit/>
          </a:bodyPr>
          <a:lstStyle/>
          <a:p>
            <a:pPr marL="84952" indent="-55605">
              <a:spcBef>
                <a:spcPts val="255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36" dirty="0">
                <a:solidFill>
                  <a:srgbClr val="083762"/>
                </a:solidFill>
                <a:latin typeface="Georgia"/>
                <a:cs typeface="Georgia"/>
              </a:rPr>
              <a:t>Birleştirme</a:t>
            </a:r>
            <a:endParaRPr sz="1338">
              <a:latin typeface="Georgia"/>
              <a:cs typeface="Georgia"/>
            </a:endParaRPr>
          </a:p>
          <a:p>
            <a:pPr marL="84952" indent="-55605">
              <a:spcBef>
                <a:spcPts val="24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24" dirty="0">
                <a:solidFill>
                  <a:srgbClr val="083762"/>
                </a:solidFill>
                <a:latin typeface="Georgia"/>
                <a:cs typeface="Georgia"/>
              </a:rPr>
              <a:t>Planlama</a:t>
            </a:r>
            <a:endParaRPr sz="1338">
              <a:latin typeface="Georgia"/>
              <a:cs typeface="Georgia"/>
            </a:endParaRPr>
          </a:p>
          <a:p>
            <a:pPr marL="84952" indent="-55605"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49" dirty="0">
                <a:solidFill>
                  <a:srgbClr val="083762"/>
                </a:solidFill>
                <a:latin typeface="Georgia"/>
                <a:cs typeface="Georgia"/>
              </a:rPr>
              <a:t>Yaratma</a:t>
            </a:r>
            <a:endParaRPr sz="1338">
              <a:latin typeface="Georgia"/>
              <a:cs typeface="Georgia"/>
            </a:endParaRPr>
          </a:p>
          <a:p>
            <a:pPr marL="84952" indent="-55605">
              <a:spcBef>
                <a:spcPts val="24"/>
              </a:spcBef>
              <a:buClr>
                <a:srgbClr val="001F5F"/>
              </a:buClr>
              <a:buSzPct val="72727"/>
              <a:buFont typeface="Arial"/>
              <a:buChar char="•"/>
              <a:tabLst>
                <a:tab pos="86496" algn="l"/>
              </a:tabLst>
            </a:pPr>
            <a:r>
              <a:rPr sz="1338" spc="-12" dirty="0">
                <a:solidFill>
                  <a:srgbClr val="083762"/>
                </a:solidFill>
                <a:latin typeface="Georgia"/>
                <a:cs typeface="Georgia"/>
              </a:rPr>
              <a:t>Oluşturma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216985" y="2517523"/>
            <a:ext cx="1249577" cy="447932"/>
            <a:chOff x="17843" y="1094676"/>
            <a:chExt cx="513715" cy="184150"/>
          </a:xfrm>
        </p:grpSpPr>
        <p:sp>
          <p:nvSpPr>
            <p:cNvPr id="25" name="object 25"/>
            <p:cNvSpPr/>
            <p:nvPr/>
          </p:nvSpPr>
          <p:spPr>
            <a:xfrm>
              <a:off x="21971" y="1098804"/>
              <a:ext cx="505459" cy="175895"/>
            </a:xfrm>
            <a:custGeom>
              <a:avLst/>
              <a:gdLst/>
              <a:ahLst/>
              <a:cxnLst/>
              <a:rect l="l" t="t" r="r" b="b"/>
              <a:pathLst>
                <a:path w="505459" h="175894">
                  <a:moveTo>
                    <a:pt x="476123" y="0"/>
                  </a:moveTo>
                  <a:lnTo>
                    <a:pt x="29337" y="0"/>
                  </a:lnTo>
                  <a:lnTo>
                    <a:pt x="17895" y="2315"/>
                  </a:lnTo>
                  <a:lnTo>
                    <a:pt x="8572" y="8620"/>
                  </a:lnTo>
                  <a:lnTo>
                    <a:pt x="2297" y="17948"/>
                  </a:lnTo>
                  <a:lnTo>
                    <a:pt x="0" y="29337"/>
                  </a:lnTo>
                  <a:lnTo>
                    <a:pt x="0" y="146558"/>
                  </a:lnTo>
                  <a:lnTo>
                    <a:pt x="2297" y="157946"/>
                  </a:lnTo>
                  <a:lnTo>
                    <a:pt x="8572" y="167274"/>
                  </a:lnTo>
                  <a:lnTo>
                    <a:pt x="17895" y="173579"/>
                  </a:lnTo>
                  <a:lnTo>
                    <a:pt x="29337" y="175895"/>
                  </a:lnTo>
                  <a:lnTo>
                    <a:pt x="476123" y="175895"/>
                  </a:lnTo>
                  <a:lnTo>
                    <a:pt x="487564" y="173579"/>
                  </a:lnTo>
                  <a:lnTo>
                    <a:pt x="496887" y="167274"/>
                  </a:lnTo>
                  <a:lnTo>
                    <a:pt x="503162" y="157946"/>
                  </a:lnTo>
                  <a:lnTo>
                    <a:pt x="505460" y="146558"/>
                  </a:lnTo>
                  <a:lnTo>
                    <a:pt x="505460" y="29337"/>
                  </a:lnTo>
                  <a:lnTo>
                    <a:pt x="503162" y="17948"/>
                  </a:lnTo>
                  <a:lnTo>
                    <a:pt x="496887" y="8620"/>
                  </a:lnTo>
                  <a:lnTo>
                    <a:pt x="487564" y="2315"/>
                  </a:lnTo>
                  <a:lnTo>
                    <a:pt x="476123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6" name="object 26"/>
            <p:cNvSpPr/>
            <p:nvPr/>
          </p:nvSpPr>
          <p:spPr>
            <a:xfrm>
              <a:off x="21971" y="1098804"/>
              <a:ext cx="505459" cy="175895"/>
            </a:xfrm>
            <a:custGeom>
              <a:avLst/>
              <a:gdLst/>
              <a:ahLst/>
              <a:cxnLst/>
              <a:rect l="l" t="t" r="r" b="b"/>
              <a:pathLst>
                <a:path w="505459" h="175894">
                  <a:moveTo>
                    <a:pt x="0" y="29337"/>
                  </a:moveTo>
                  <a:lnTo>
                    <a:pt x="2297" y="17948"/>
                  </a:lnTo>
                  <a:lnTo>
                    <a:pt x="8572" y="8620"/>
                  </a:lnTo>
                  <a:lnTo>
                    <a:pt x="17895" y="2315"/>
                  </a:lnTo>
                  <a:lnTo>
                    <a:pt x="29337" y="0"/>
                  </a:lnTo>
                  <a:lnTo>
                    <a:pt x="476123" y="0"/>
                  </a:lnTo>
                  <a:lnTo>
                    <a:pt x="487564" y="2315"/>
                  </a:lnTo>
                  <a:lnTo>
                    <a:pt x="496887" y="8620"/>
                  </a:lnTo>
                  <a:lnTo>
                    <a:pt x="503162" y="17948"/>
                  </a:lnTo>
                  <a:lnTo>
                    <a:pt x="505460" y="29337"/>
                  </a:lnTo>
                  <a:lnTo>
                    <a:pt x="505460" y="146558"/>
                  </a:lnTo>
                  <a:lnTo>
                    <a:pt x="503162" y="157946"/>
                  </a:lnTo>
                  <a:lnTo>
                    <a:pt x="496887" y="167274"/>
                  </a:lnTo>
                  <a:lnTo>
                    <a:pt x="487564" y="173579"/>
                  </a:lnTo>
                  <a:lnTo>
                    <a:pt x="476123" y="175895"/>
                  </a:lnTo>
                  <a:lnTo>
                    <a:pt x="29337" y="175895"/>
                  </a:lnTo>
                  <a:lnTo>
                    <a:pt x="17895" y="173579"/>
                  </a:lnTo>
                  <a:lnTo>
                    <a:pt x="8572" y="167274"/>
                  </a:lnTo>
                  <a:lnTo>
                    <a:pt x="2297" y="157946"/>
                  </a:lnTo>
                  <a:lnTo>
                    <a:pt x="0" y="146558"/>
                  </a:lnTo>
                  <a:lnTo>
                    <a:pt x="0" y="29337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473233" y="2598306"/>
            <a:ext cx="744495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Uyarılma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446481" y="2143422"/>
            <a:ext cx="1464276" cy="447932"/>
            <a:chOff x="523303" y="940879"/>
            <a:chExt cx="601980" cy="184150"/>
          </a:xfrm>
        </p:grpSpPr>
        <p:sp>
          <p:nvSpPr>
            <p:cNvPr id="29" name="object 29"/>
            <p:cNvSpPr/>
            <p:nvPr/>
          </p:nvSpPr>
          <p:spPr>
            <a:xfrm>
              <a:off x="527431" y="945007"/>
              <a:ext cx="593725" cy="175895"/>
            </a:xfrm>
            <a:custGeom>
              <a:avLst/>
              <a:gdLst/>
              <a:ahLst/>
              <a:cxnLst/>
              <a:rect l="l" t="t" r="r" b="b"/>
              <a:pathLst>
                <a:path w="593725" h="175894">
                  <a:moveTo>
                    <a:pt x="564134" y="0"/>
                  </a:moveTo>
                  <a:lnTo>
                    <a:pt x="29337" y="0"/>
                  </a:lnTo>
                  <a:lnTo>
                    <a:pt x="17895" y="2297"/>
                  </a:lnTo>
                  <a:lnTo>
                    <a:pt x="8572" y="8572"/>
                  </a:lnTo>
                  <a:lnTo>
                    <a:pt x="2297" y="17895"/>
                  </a:lnTo>
                  <a:lnTo>
                    <a:pt x="0" y="29337"/>
                  </a:lnTo>
                  <a:lnTo>
                    <a:pt x="0" y="146558"/>
                  </a:lnTo>
                  <a:lnTo>
                    <a:pt x="2297" y="157926"/>
                  </a:lnTo>
                  <a:lnTo>
                    <a:pt x="8572" y="167211"/>
                  </a:lnTo>
                  <a:lnTo>
                    <a:pt x="17895" y="173472"/>
                  </a:lnTo>
                  <a:lnTo>
                    <a:pt x="29337" y="175768"/>
                  </a:lnTo>
                  <a:lnTo>
                    <a:pt x="564134" y="175768"/>
                  </a:lnTo>
                  <a:lnTo>
                    <a:pt x="575502" y="173472"/>
                  </a:lnTo>
                  <a:lnTo>
                    <a:pt x="584787" y="167211"/>
                  </a:lnTo>
                  <a:lnTo>
                    <a:pt x="591048" y="157926"/>
                  </a:lnTo>
                  <a:lnTo>
                    <a:pt x="593344" y="146558"/>
                  </a:lnTo>
                  <a:lnTo>
                    <a:pt x="593344" y="29337"/>
                  </a:lnTo>
                  <a:lnTo>
                    <a:pt x="591048" y="17895"/>
                  </a:lnTo>
                  <a:lnTo>
                    <a:pt x="584787" y="8572"/>
                  </a:lnTo>
                  <a:lnTo>
                    <a:pt x="575502" y="2297"/>
                  </a:lnTo>
                  <a:lnTo>
                    <a:pt x="564134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0" name="object 30"/>
            <p:cNvSpPr/>
            <p:nvPr/>
          </p:nvSpPr>
          <p:spPr>
            <a:xfrm>
              <a:off x="527431" y="945007"/>
              <a:ext cx="593725" cy="175895"/>
            </a:xfrm>
            <a:custGeom>
              <a:avLst/>
              <a:gdLst/>
              <a:ahLst/>
              <a:cxnLst/>
              <a:rect l="l" t="t" r="r" b="b"/>
              <a:pathLst>
                <a:path w="593725" h="175894">
                  <a:moveTo>
                    <a:pt x="0" y="29337"/>
                  </a:moveTo>
                  <a:lnTo>
                    <a:pt x="2297" y="17895"/>
                  </a:lnTo>
                  <a:lnTo>
                    <a:pt x="8572" y="8572"/>
                  </a:lnTo>
                  <a:lnTo>
                    <a:pt x="17895" y="2297"/>
                  </a:lnTo>
                  <a:lnTo>
                    <a:pt x="29337" y="0"/>
                  </a:lnTo>
                  <a:lnTo>
                    <a:pt x="564134" y="0"/>
                  </a:lnTo>
                  <a:lnTo>
                    <a:pt x="575502" y="2297"/>
                  </a:lnTo>
                  <a:lnTo>
                    <a:pt x="584787" y="8572"/>
                  </a:lnTo>
                  <a:lnTo>
                    <a:pt x="591048" y="17895"/>
                  </a:lnTo>
                  <a:lnTo>
                    <a:pt x="593344" y="29337"/>
                  </a:lnTo>
                  <a:lnTo>
                    <a:pt x="593344" y="146558"/>
                  </a:lnTo>
                  <a:lnTo>
                    <a:pt x="591048" y="157926"/>
                  </a:lnTo>
                  <a:lnTo>
                    <a:pt x="584787" y="167211"/>
                  </a:lnTo>
                  <a:lnTo>
                    <a:pt x="575502" y="173472"/>
                  </a:lnTo>
                  <a:lnTo>
                    <a:pt x="564134" y="175768"/>
                  </a:lnTo>
                  <a:lnTo>
                    <a:pt x="29337" y="175768"/>
                  </a:lnTo>
                  <a:lnTo>
                    <a:pt x="17895" y="173472"/>
                  </a:lnTo>
                  <a:lnTo>
                    <a:pt x="8572" y="167211"/>
                  </a:lnTo>
                  <a:lnTo>
                    <a:pt x="2297" y="157926"/>
                  </a:lnTo>
                  <a:lnTo>
                    <a:pt x="0" y="146558"/>
                  </a:lnTo>
                  <a:lnTo>
                    <a:pt x="0" y="29337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699642" y="2223896"/>
            <a:ext cx="966916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spc="-61" dirty="0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ıl</a:t>
            </a:r>
            <a:r>
              <a:rPr sz="1338" spc="-61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zlama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889751" y="1769321"/>
            <a:ext cx="1357699" cy="447932"/>
            <a:chOff x="1116647" y="787082"/>
            <a:chExt cx="558165" cy="184150"/>
          </a:xfrm>
        </p:grpSpPr>
        <p:sp>
          <p:nvSpPr>
            <p:cNvPr id="33" name="object 33"/>
            <p:cNvSpPr/>
            <p:nvPr/>
          </p:nvSpPr>
          <p:spPr>
            <a:xfrm>
              <a:off x="1120775" y="791210"/>
              <a:ext cx="549910" cy="175895"/>
            </a:xfrm>
            <a:custGeom>
              <a:avLst/>
              <a:gdLst/>
              <a:ahLst/>
              <a:cxnLst/>
              <a:rect l="l" t="t" r="r" b="b"/>
              <a:pathLst>
                <a:path w="549910" h="175894">
                  <a:moveTo>
                    <a:pt x="520191" y="0"/>
                  </a:moveTo>
                  <a:lnTo>
                    <a:pt x="29337" y="0"/>
                  </a:lnTo>
                  <a:lnTo>
                    <a:pt x="17948" y="2295"/>
                  </a:lnTo>
                  <a:lnTo>
                    <a:pt x="8620" y="8556"/>
                  </a:lnTo>
                  <a:lnTo>
                    <a:pt x="2315" y="17841"/>
                  </a:lnTo>
                  <a:lnTo>
                    <a:pt x="0" y="29210"/>
                  </a:lnTo>
                  <a:lnTo>
                    <a:pt x="0" y="146431"/>
                  </a:lnTo>
                  <a:lnTo>
                    <a:pt x="2315" y="157872"/>
                  </a:lnTo>
                  <a:lnTo>
                    <a:pt x="8620" y="167195"/>
                  </a:lnTo>
                  <a:lnTo>
                    <a:pt x="17948" y="173470"/>
                  </a:lnTo>
                  <a:lnTo>
                    <a:pt x="29337" y="175768"/>
                  </a:lnTo>
                  <a:lnTo>
                    <a:pt x="520191" y="175768"/>
                  </a:lnTo>
                  <a:lnTo>
                    <a:pt x="531580" y="173470"/>
                  </a:lnTo>
                  <a:lnTo>
                    <a:pt x="540908" y="167195"/>
                  </a:lnTo>
                  <a:lnTo>
                    <a:pt x="547213" y="157872"/>
                  </a:lnTo>
                  <a:lnTo>
                    <a:pt x="549528" y="146431"/>
                  </a:lnTo>
                  <a:lnTo>
                    <a:pt x="549528" y="29210"/>
                  </a:lnTo>
                  <a:lnTo>
                    <a:pt x="547213" y="17841"/>
                  </a:lnTo>
                  <a:lnTo>
                    <a:pt x="540908" y="8556"/>
                  </a:lnTo>
                  <a:lnTo>
                    <a:pt x="531580" y="2295"/>
                  </a:lnTo>
                  <a:lnTo>
                    <a:pt x="520191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4" name="object 34"/>
            <p:cNvSpPr/>
            <p:nvPr/>
          </p:nvSpPr>
          <p:spPr>
            <a:xfrm>
              <a:off x="1120775" y="791210"/>
              <a:ext cx="549910" cy="175895"/>
            </a:xfrm>
            <a:custGeom>
              <a:avLst/>
              <a:gdLst/>
              <a:ahLst/>
              <a:cxnLst/>
              <a:rect l="l" t="t" r="r" b="b"/>
              <a:pathLst>
                <a:path w="549910" h="175894">
                  <a:moveTo>
                    <a:pt x="0" y="29210"/>
                  </a:moveTo>
                  <a:lnTo>
                    <a:pt x="2315" y="17841"/>
                  </a:lnTo>
                  <a:lnTo>
                    <a:pt x="8620" y="8556"/>
                  </a:lnTo>
                  <a:lnTo>
                    <a:pt x="17948" y="2295"/>
                  </a:lnTo>
                  <a:lnTo>
                    <a:pt x="29337" y="0"/>
                  </a:lnTo>
                  <a:lnTo>
                    <a:pt x="520191" y="0"/>
                  </a:lnTo>
                  <a:lnTo>
                    <a:pt x="531580" y="2295"/>
                  </a:lnTo>
                  <a:lnTo>
                    <a:pt x="540908" y="8556"/>
                  </a:lnTo>
                  <a:lnTo>
                    <a:pt x="547213" y="17841"/>
                  </a:lnTo>
                  <a:lnTo>
                    <a:pt x="549528" y="29210"/>
                  </a:lnTo>
                  <a:lnTo>
                    <a:pt x="549528" y="146431"/>
                  </a:lnTo>
                  <a:lnTo>
                    <a:pt x="547213" y="157872"/>
                  </a:lnTo>
                  <a:lnTo>
                    <a:pt x="540908" y="167195"/>
                  </a:lnTo>
                  <a:lnTo>
                    <a:pt x="531580" y="173470"/>
                  </a:lnTo>
                  <a:lnTo>
                    <a:pt x="520191" y="175768"/>
                  </a:lnTo>
                  <a:lnTo>
                    <a:pt x="29337" y="175768"/>
                  </a:lnTo>
                  <a:lnTo>
                    <a:pt x="17948" y="173470"/>
                  </a:lnTo>
                  <a:lnTo>
                    <a:pt x="8620" y="167195"/>
                  </a:lnTo>
                  <a:lnTo>
                    <a:pt x="2315" y="157872"/>
                  </a:lnTo>
                  <a:lnTo>
                    <a:pt x="0" y="146431"/>
                  </a:lnTo>
                  <a:lnTo>
                    <a:pt x="0" y="29210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061665" y="1747235"/>
            <a:ext cx="1022522" cy="435365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227052" marR="12357" indent="-197705">
              <a:lnSpc>
                <a:spcPct val="101800"/>
              </a:lnSpc>
              <a:spcBef>
                <a:spcPts val="219"/>
              </a:spcBef>
            </a:pP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Beceri</a:t>
            </a:r>
            <a:r>
              <a:rPr sz="1338" spc="-109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haline  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getirme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226444" y="1394911"/>
            <a:ext cx="1357699" cy="447932"/>
            <a:chOff x="1666176" y="633158"/>
            <a:chExt cx="558165" cy="184150"/>
          </a:xfrm>
        </p:grpSpPr>
        <p:sp>
          <p:nvSpPr>
            <p:cNvPr id="37" name="object 37"/>
            <p:cNvSpPr/>
            <p:nvPr/>
          </p:nvSpPr>
          <p:spPr>
            <a:xfrm>
              <a:off x="1670304" y="637286"/>
              <a:ext cx="549910" cy="175895"/>
            </a:xfrm>
            <a:custGeom>
              <a:avLst/>
              <a:gdLst/>
              <a:ahLst/>
              <a:cxnLst/>
              <a:rect l="l" t="t" r="r" b="b"/>
              <a:pathLst>
                <a:path w="549910" h="175894">
                  <a:moveTo>
                    <a:pt x="520064" y="0"/>
                  </a:moveTo>
                  <a:lnTo>
                    <a:pt x="29210" y="0"/>
                  </a:lnTo>
                  <a:lnTo>
                    <a:pt x="17841" y="2315"/>
                  </a:lnTo>
                  <a:lnTo>
                    <a:pt x="8556" y="8620"/>
                  </a:lnTo>
                  <a:lnTo>
                    <a:pt x="2295" y="17948"/>
                  </a:lnTo>
                  <a:lnTo>
                    <a:pt x="0" y="29337"/>
                  </a:lnTo>
                  <a:lnTo>
                    <a:pt x="0" y="146558"/>
                  </a:lnTo>
                  <a:lnTo>
                    <a:pt x="2295" y="157946"/>
                  </a:lnTo>
                  <a:lnTo>
                    <a:pt x="8556" y="167274"/>
                  </a:lnTo>
                  <a:lnTo>
                    <a:pt x="17841" y="173579"/>
                  </a:lnTo>
                  <a:lnTo>
                    <a:pt x="29210" y="175895"/>
                  </a:lnTo>
                  <a:lnTo>
                    <a:pt x="520064" y="175895"/>
                  </a:lnTo>
                  <a:lnTo>
                    <a:pt x="531453" y="173579"/>
                  </a:lnTo>
                  <a:lnTo>
                    <a:pt x="540781" y="167274"/>
                  </a:lnTo>
                  <a:lnTo>
                    <a:pt x="547086" y="157946"/>
                  </a:lnTo>
                  <a:lnTo>
                    <a:pt x="549401" y="146558"/>
                  </a:lnTo>
                  <a:lnTo>
                    <a:pt x="549401" y="29337"/>
                  </a:lnTo>
                  <a:lnTo>
                    <a:pt x="547086" y="17948"/>
                  </a:lnTo>
                  <a:lnTo>
                    <a:pt x="540781" y="8620"/>
                  </a:lnTo>
                  <a:lnTo>
                    <a:pt x="531453" y="2315"/>
                  </a:lnTo>
                  <a:lnTo>
                    <a:pt x="520064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8" name="object 38"/>
            <p:cNvSpPr/>
            <p:nvPr/>
          </p:nvSpPr>
          <p:spPr>
            <a:xfrm>
              <a:off x="1670304" y="637286"/>
              <a:ext cx="549910" cy="175895"/>
            </a:xfrm>
            <a:custGeom>
              <a:avLst/>
              <a:gdLst/>
              <a:ahLst/>
              <a:cxnLst/>
              <a:rect l="l" t="t" r="r" b="b"/>
              <a:pathLst>
                <a:path w="549910" h="175894">
                  <a:moveTo>
                    <a:pt x="0" y="29337"/>
                  </a:moveTo>
                  <a:lnTo>
                    <a:pt x="2295" y="17948"/>
                  </a:lnTo>
                  <a:lnTo>
                    <a:pt x="8556" y="8620"/>
                  </a:lnTo>
                  <a:lnTo>
                    <a:pt x="17841" y="2315"/>
                  </a:lnTo>
                  <a:lnTo>
                    <a:pt x="29210" y="0"/>
                  </a:lnTo>
                  <a:lnTo>
                    <a:pt x="520064" y="0"/>
                  </a:lnTo>
                  <a:lnTo>
                    <a:pt x="531453" y="2315"/>
                  </a:lnTo>
                  <a:lnTo>
                    <a:pt x="540781" y="8620"/>
                  </a:lnTo>
                  <a:lnTo>
                    <a:pt x="547086" y="17948"/>
                  </a:lnTo>
                  <a:lnTo>
                    <a:pt x="549401" y="29337"/>
                  </a:lnTo>
                  <a:lnTo>
                    <a:pt x="549401" y="146558"/>
                  </a:lnTo>
                  <a:lnTo>
                    <a:pt x="547086" y="157946"/>
                  </a:lnTo>
                  <a:lnTo>
                    <a:pt x="540781" y="167274"/>
                  </a:lnTo>
                  <a:lnTo>
                    <a:pt x="531453" y="173579"/>
                  </a:lnTo>
                  <a:lnTo>
                    <a:pt x="520064" y="175895"/>
                  </a:lnTo>
                  <a:lnTo>
                    <a:pt x="29210" y="175895"/>
                  </a:lnTo>
                  <a:lnTo>
                    <a:pt x="17841" y="173579"/>
                  </a:lnTo>
                  <a:lnTo>
                    <a:pt x="8556" y="167274"/>
                  </a:lnTo>
                  <a:lnTo>
                    <a:pt x="2295" y="157946"/>
                  </a:lnTo>
                  <a:lnTo>
                    <a:pt x="0" y="146558"/>
                  </a:lnTo>
                  <a:lnTo>
                    <a:pt x="0" y="29337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546638" y="1372824"/>
            <a:ext cx="725959" cy="435365"/>
          </a:xfrm>
          <a:prstGeom prst="rect">
            <a:avLst/>
          </a:prstGeom>
        </p:spPr>
        <p:txBody>
          <a:bodyPr vert="horz" wrap="square" lIns="0" tIns="27803" rIns="0" bIns="0" rtlCol="0">
            <a:spAutoFit/>
          </a:bodyPr>
          <a:lstStyle/>
          <a:p>
            <a:pPr marL="30891" marR="12357" indent="21624">
              <a:lnSpc>
                <a:spcPct val="101800"/>
              </a:lnSpc>
              <a:spcBef>
                <a:spcPts val="219"/>
              </a:spcBef>
            </a:pPr>
            <a:r>
              <a:rPr sz="1338" spc="12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uma  u</a:t>
            </a:r>
            <a:r>
              <a:rPr sz="1338" spc="-49" dirty="0">
                <a:solidFill>
                  <a:srgbClr val="FFFFFF"/>
                </a:solidFill>
                <a:latin typeface="Georgia"/>
                <a:cs typeface="Georgia"/>
              </a:rPr>
              <a:t>y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du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endParaRPr sz="1338">
              <a:latin typeface="Georgia"/>
              <a:cs typeface="Georgi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563363" y="1021348"/>
            <a:ext cx="1356154" cy="447932"/>
            <a:chOff x="2215799" y="479582"/>
            <a:chExt cx="557530" cy="184150"/>
          </a:xfrm>
        </p:grpSpPr>
        <p:sp>
          <p:nvSpPr>
            <p:cNvPr id="41" name="object 41"/>
            <p:cNvSpPr/>
            <p:nvPr/>
          </p:nvSpPr>
          <p:spPr>
            <a:xfrm>
              <a:off x="2219706" y="483489"/>
              <a:ext cx="549910" cy="175895"/>
            </a:xfrm>
            <a:custGeom>
              <a:avLst/>
              <a:gdLst/>
              <a:ahLst/>
              <a:cxnLst/>
              <a:rect l="l" t="t" r="r" b="b"/>
              <a:pathLst>
                <a:path w="549910" h="175895">
                  <a:moveTo>
                    <a:pt x="520064" y="0"/>
                  </a:moveTo>
                  <a:lnTo>
                    <a:pt x="29210" y="0"/>
                  </a:lnTo>
                  <a:lnTo>
                    <a:pt x="17841" y="2297"/>
                  </a:lnTo>
                  <a:lnTo>
                    <a:pt x="8556" y="8572"/>
                  </a:lnTo>
                  <a:lnTo>
                    <a:pt x="2295" y="17895"/>
                  </a:lnTo>
                  <a:lnTo>
                    <a:pt x="0" y="29337"/>
                  </a:lnTo>
                  <a:lnTo>
                    <a:pt x="0" y="146558"/>
                  </a:lnTo>
                  <a:lnTo>
                    <a:pt x="2295" y="157926"/>
                  </a:lnTo>
                  <a:lnTo>
                    <a:pt x="8556" y="167211"/>
                  </a:lnTo>
                  <a:lnTo>
                    <a:pt x="17841" y="173472"/>
                  </a:lnTo>
                  <a:lnTo>
                    <a:pt x="29210" y="175768"/>
                  </a:lnTo>
                  <a:lnTo>
                    <a:pt x="520064" y="175768"/>
                  </a:lnTo>
                  <a:lnTo>
                    <a:pt x="531506" y="173472"/>
                  </a:lnTo>
                  <a:lnTo>
                    <a:pt x="540829" y="167211"/>
                  </a:lnTo>
                  <a:lnTo>
                    <a:pt x="547104" y="157926"/>
                  </a:lnTo>
                  <a:lnTo>
                    <a:pt x="549401" y="146558"/>
                  </a:lnTo>
                  <a:lnTo>
                    <a:pt x="549401" y="29337"/>
                  </a:lnTo>
                  <a:lnTo>
                    <a:pt x="547104" y="17895"/>
                  </a:lnTo>
                  <a:lnTo>
                    <a:pt x="540829" y="8572"/>
                  </a:lnTo>
                  <a:lnTo>
                    <a:pt x="531506" y="2297"/>
                  </a:lnTo>
                  <a:lnTo>
                    <a:pt x="520064" y="0"/>
                  </a:lnTo>
                  <a:close/>
                </a:path>
              </a:pathLst>
            </a:custGeom>
            <a:solidFill>
              <a:srgbClr val="083762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42" name="object 42"/>
            <p:cNvSpPr/>
            <p:nvPr/>
          </p:nvSpPr>
          <p:spPr>
            <a:xfrm>
              <a:off x="2219706" y="483489"/>
              <a:ext cx="549910" cy="175895"/>
            </a:xfrm>
            <a:custGeom>
              <a:avLst/>
              <a:gdLst/>
              <a:ahLst/>
              <a:cxnLst/>
              <a:rect l="l" t="t" r="r" b="b"/>
              <a:pathLst>
                <a:path w="549910" h="175895">
                  <a:moveTo>
                    <a:pt x="0" y="29337"/>
                  </a:moveTo>
                  <a:lnTo>
                    <a:pt x="2295" y="17895"/>
                  </a:lnTo>
                  <a:lnTo>
                    <a:pt x="8556" y="8572"/>
                  </a:lnTo>
                  <a:lnTo>
                    <a:pt x="17841" y="2297"/>
                  </a:lnTo>
                  <a:lnTo>
                    <a:pt x="29210" y="0"/>
                  </a:lnTo>
                  <a:lnTo>
                    <a:pt x="520064" y="0"/>
                  </a:lnTo>
                  <a:lnTo>
                    <a:pt x="531506" y="2297"/>
                  </a:lnTo>
                  <a:lnTo>
                    <a:pt x="540829" y="8572"/>
                  </a:lnTo>
                  <a:lnTo>
                    <a:pt x="547104" y="17895"/>
                  </a:lnTo>
                  <a:lnTo>
                    <a:pt x="549401" y="29337"/>
                  </a:lnTo>
                  <a:lnTo>
                    <a:pt x="549401" y="146558"/>
                  </a:lnTo>
                  <a:lnTo>
                    <a:pt x="547104" y="157926"/>
                  </a:lnTo>
                  <a:lnTo>
                    <a:pt x="540829" y="167211"/>
                  </a:lnTo>
                  <a:lnTo>
                    <a:pt x="531506" y="173472"/>
                  </a:lnTo>
                  <a:lnTo>
                    <a:pt x="520064" y="175768"/>
                  </a:lnTo>
                  <a:lnTo>
                    <a:pt x="29210" y="175768"/>
                  </a:lnTo>
                  <a:lnTo>
                    <a:pt x="17841" y="173472"/>
                  </a:lnTo>
                  <a:lnTo>
                    <a:pt x="8556" y="167211"/>
                  </a:lnTo>
                  <a:lnTo>
                    <a:pt x="2295" y="157926"/>
                  </a:lnTo>
                  <a:lnTo>
                    <a:pt x="0" y="146558"/>
                  </a:lnTo>
                  <a:lnTo>
                    <a:pt x="0" y="29337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912986" y="1100667"/>
            <a:ext cx="667265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spc="-134" dirty="0">
                <a:solidFill>
                  <a:srgbClr val="FFFFFF"/>
                </a:solidFill>
                <a:latin typeface="Georgia"/>
                <a:cs typeface="Georgia"/>
              </a:rPr>
              <a:t>Y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338" spc="-61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338" spc="-12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338" spc="-24" dirty="0">
                <a:solidFill>
                  <a:srgbClr val="FFFFFF"/>
                </a:solidFill>
                <a:latin typeface="Georgia"/>
                <a:cs typeface="Georgia"/>
              </a:rPr>
              <a:t>tm</a:t>
            </a:r>
            <a:r>
              <a:rPr sz="1338" spc="-36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endParaRPr sz="1338">
              <a:latin typeface="Georgia"/>
              <a:cs typeface="Georgia"/>
            </a:endParaRPr>
          </a:p>
        </p:txBody>
      </p:sp>
      <p:sp>
        <p:nvSpPr>
          <p:cNvPr id="45" name="Veri Yer Tutucusu 44">
            <a:extLst>
              <a:ext uri="{FF2B5EF4-FFF2-40B4-BE49-F238E27FC236}">
                <a16:creationId xmlns:a16="http://schemas.microsoft.com/office/drawing/2014/main" id="{94861FC1-EA4F-40CA-B4BF-A936A8E97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B6E5-D839-440A-870C-3467D95B9625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" name="Slayt Numarası Yer Tutucusu 45">
            <a:extLst>
              <a:ext uri="{FF2B5EF4-FFF2-40B4-BE49-F238E27FC236}">
                <a16:creationId xmlns:a16="http://schemas.microsoft.com/office/drawing/2014/main" id="{E79D77DF-105C-4173-A88D-6808A086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23</a:t>
            </a:fld>
            <a:endParaRPr lang="en-US"/>
          </a:p>
        </p:txBody>
      </p:sp>
      <p:pic>
        <p:nvPicPr>
          <p:cNvPr id="47" name="İçerik Yer Tutucusu 4">
            <a:extLst>
              <a:ext uri="{FF2B5EF4-FFF2-40B4-BE49-F238E27FC236}">
                <a16:creationId xmlns:a16="http://schemas.microsoft.com/office/drawing/2014/main" id="{85127C95-C786-4AFE-84FB-45A70939C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2732A04-F281-4448-95A6-81402BE8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/>
              <a:t>ÖĞRENİM ÇIKTILARINA İLİŞKİN BAZI ÖRNEKLER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84F57F-4802-4D68-86A8-137BD9EBE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736" y="1635645"/>
            <a:ext cx="6491064" cy="2958977"/>
          </a:xfrm>
        </p:spPr>
        <p:txBody>
          <a:bodyPr>
            <a:normAutofit/>
          </a:bodyPr>
          <a:lstStyle/>
          <a:p>
            <a:r>
              <a:rPr lang="tr-TR" sz="2000" dirty="0"/>
              <a:t>Fizyolojik fonksiyonu ölçmek için bir dizi fizyoloji ekipmanı </a:t>
            </a:r>
            <a:r>
              <a:rPr lang="tr-TR" sz="2000" dirty="0">
                <a:solidFill>
                  <a:srgbClr val="FF0000"/>
                </a:solidFill>
              </a:rPr>
              <a:t>kullanır.</a:t>
            </a:r>
          </a:p>
          <a:p>
            <a:r>
              <a:rPr lang="tr-TR" sz="2000" dirty="0"/>
              <a:t>Araştırma projesini özetleyen, iyi açıklanmış poster </a:t>
            </a:r>
            <a:r>
              <a:rPr lang="tr-TR" sz="2000" dirty="0">
                <a:solidFill>
                  <a:srgbClr val="FF0000"/>
                </a:solidFill>
              </a:rPr>
              <a:t>sunumu  tasarlar.</a:t>
            </a:r>
          </a:p>
          <a:p>
            <a:r>
              <a:rPr lang="tr-TR" sz="2000" dirty="0"/>
              <a:t>Aseptik tekniği kullanarak cerrahi pansuman </a:t>
            </a:r>
            <a:r>
              <a:rPr lang="tr-TR" sz="2000" dirty="0">
                <a:solidFill>
                  <a:srgbClr val="FF0000"/>
                </a:solidFill>
              </a:rPr>
              <a:t>yapar.</a:t>
            </a:r>
          </a:p>
          <a:p>
            <a:r>
              <a:rPr lang="tr-TR" sz="2000" dirty="0"/>
              <a:t>Araştırma projesinin metodolojisi ve bulgularını </a:t>
            </a:r>
            <a:r>
              <a:rPr lang="tr-TR" sz="2000" dirty="0">
                <a:solidFill>
                  <a:srgbClr val="FF0000"/>
                </a:solidFill>
              </a:rPr>
              <a:t>sözlü rapor  ile sunar.</a:t>
            </a:r>
          </a:p>
          <a:p>
            <a:r>
              <a:rPr lang="tr-TR" sz="2000" dirty="0"/>
              <a:t>Bir model yapmak için yönergeleri </a:t>
            </a:r>
            <a:r>
              <a:rPr lang="tr-TR" sz="2000" dirty="0">
                <a:solidFill>
                  <a:srgbClr val="FF0000"/>
                </a:solidFill>
              </a:rPr>
              <a:t>takip eder.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F8CFAA-0CE4-4728-BC7D-C7BDF24C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2443FA3-B470-441A-A4C6-E0B687157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24</a:t>
            </a:fld>
            <a:endParaRPr lang="en-US"/>
          </a:p>
        </p:txBody>
      </p:sp>
      <p:pic>
        <p:nvPicPr>
          <p:cNvPr id="6" name="İçerik Yer Tutucusu 4">
            <a:extLst>
              <a:ext uri="{FF2B5EF4-FFF2-40B4-BE49-F238E27FC236}">
                <a16:creationId xmlns:a16="http://schemas.microsoft.com/office/drawing/2014/main" id="{9D12A30C-CE36-46A9-9CD5-06C45E960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36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CF1256-A456-44AE-9D6A-D3858171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2500" b="1" dirty="0">
                <a:solidFill>
                  <a:prstClr val="black"/>
                </a:solidFill>
              </a:rPr>
              <a:t>ÖĞRENME ÇIKTISI HAZIRLANIRKEN DİKKAT EDİLECEK NOKTALAR</a:t>
            </a:r>
            <a:endParaRPr lang="tr-TR" sz="32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C4376C-1D89-4F8E-8438-2B1A27229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tr-TR" dirty="0"/>
              <a:t>Öğrencilerin ihtiyaçları ve bireysel farklılıkları dikkate  alınarak basitten karmaşığa, kolaydan zora şeklinde  yazılmalıdır.</a:t>
            </a:r>
          </a:p>
          <a:p>
            <a:pPr algn="just"/>
            <a:r>
              <a:rPr lang="tr-TR" dirty="0"/>
              <a:t>Ön görülen zaman (bir ders saati gibi) ve öğrenci düzeyi  dikkate alınarak, hazırlanmalıdır.</a:t>
            </a:r>
          </a:p>
          <a:p>
            <a:pPr algn="just"/>
            <a:r>
              <a:rPr lang="tr-TR" dirty="0"/>
              <a:t>Bir ders ya da modül için en fazla 6-8 tane olmalı, genellikle birkaç cümle ile ifade edilmelidir.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64DC640-81EA-4683-B17B-A4CA05E2B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57C7C5F-92DD-4CD2-90D0-2493BF1D6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25</a:t>
            </a:fld>
            <a:endParaRPr lang="en-US"/>
          </a:p>
        </p:txBody>
      </p:sp>
      <p:pic>
        <p:nvPicPr>
          <p:cNvPr id="6" name="İçerik Yer Tutucusu 4">
            <a:extLst>
              <a:ext uri="{FF2B5EF4-FFF2-40B4-BE49-F238E27FC236}">
                <a16:creationId xmlns:a16="http://schemas.microsoft.com/office/drawing/2014/main" id="{99381A23-79F3-438B-A4B8-088C5339F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73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CC7FFBE-AB1C-4189-BA5C-D065EFB7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500" b="1" dirty="0">
                <a:solidFill>
                  <a:prstClr val="black"/>
                </a:solidFill>
              </a:rPr>
              <a:t>ÖĞRENME ÇIKTISI HAZIRLANIRKEN DİKKAT EDİLECEK NOKTALAR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B94620-CC2E-4720-87B0-E0871A03D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500" dirty="0"/>
              <a:t>Öğrenme çıktısı genel olmalıdır. Spesifik öğrenme çıktısı  gerçekçi olmaz, sayısı artar.</a:t>
            </a:r>
          </a:p>
          <a:p>
            <a:pPr marL="0" indent="0">
              <a:buNone/>
            </a:pPr>
            <a:r>
              <a:rPr lang="tr-TR" sz="2500" u="sng" dirty="0"/>
              <a:t>Örneğin:</a:t>
            </a:r>
          </a:p>
          <a:p>
            <a:r>
              <a:rPr lang="tr-TR" sz="2500" dirty="0"/>
              <a:t>Okuduğunu tam ve doğru olarak anlayabilme </a:t>
            </a:r>
            <a:r>
              <a:rPr lang="tr-TR" sz="2500" dirty="0">
                <a:solidFill>
                  <a:srgbClr val="C00000"/>
                </a:solidFill>
              </a:rPr>
              <a:t>(Genel)</a:t>
            </a:r>
          </a:p>
          <a:p>
            <a:r>
              <a:rPr lang="tr-TR" sz="2500" dirty="0"/>
              <a:t>Okuduğu bir metnin ana fikrini bulma </a:t>
            </a:r>
          </a:p>
          <a:p>
            <a:pPr marL="0" indent="0">
              <a:buNone/>
            </a:pPr>
            <a:r>
              <a:rPr lang="tr-TR" sz="2500" dirty="0">
                <a:solidFill>
                  <a:srgbClr val="C00000"/>
                </a:solidFill>
              </a:rPr>
              <a:t>     (Biraz daha özel)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ABA492-FC5E-410A-9DEF-02F73416D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5519897-50A4-4AE7-B308-D77C07F50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26</a:t>
            </a:fld>
            <a:endParaRPr lang="en-US"/>
          </a:p>
        </p:txBody>
      </p:sp>
      <p:pic>
        <p:nvPicPr>
          <p:cNvPr id="6" name="İçerik Yer Tutucusu 4">
            <a:extLst>
              <a:ext uri="{FF2B5EF4-FFF2-40B4-BE49-F238E27FC236}">
                <a16:creationId xmlns:a16="http://schemas.microsoft.com/office/drawing/2014/main" id="{BD2B7C82-C271-4E2D-A795-F02AAC668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85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EF78EA2-B805-4D09-AF2A-707E573D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500" b="1" dirty="0">
                <a:solidFill>
                  <a:prstClr val="black"/>
                </a:solidFill>
              </a:rPr>
              <a:t>ÖĞRENME ÇIKTISI HAZIRLANIRKEN DİKKAT EDİLECEK NOKTALAR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F2BD84-7C26-454A-80C7-1EF415B1B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500" dirty="0"/>
              <a:t>Her bir öğrenme çıktısı için yalnızca bir fiil kullanılmalıdır.  “söyler, eşleştirir” gibi.</a:t>
            </a:r>
          </a:p>
          <a:p>
            <a:r>
              <a:rPr lang="tr-TR" sz="2500" dirty="0"/>
              <a:t>Belirsiz fiillerden kaçınılmalıdır. “bilir, anlar” gibi.</a:t>
            </a:r>
          </a:p>
          <a:p>
            <a:r>
              <a:rPr lang="tr-TR" sz="2500" dirty="0"/>
              <a:t>Öğrenme çıktısı öğretim elemanının değil, öğrencinin  yapacaklarını göstermelidir.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C06C8A9-DCF4-4285-B8B0-FBECDE683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98C3955-2DBE-4C46-ADDF-4A823257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27</a:t>
            </a:fld>
            <a:endParaRPr lang="en-US"/>
          </a:p>
        </p:txBody>
      </p:sp>
      <p:pic>
        <p:nvPicPr>
          <p:cNvPr id="6" name="İçerik Yer Tutucusu 4">
            <a:extLst>
              <a:ext uri="{FF2B5EF4-FFF2-40B4-BE49-F238E27FC236}">
                <a16:creationId xmlns:a16="http://schemas.microsoft.com/office/drawing/2014/main" id="{7DC28CCB-4E58-4218-A450-4B29427932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33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500722" y="1437019"/>
            <a:ext cx="6186078" cy="2664093"/>
          </a:xfrm>
          <a:prstGeom prst="rect">
            <a:avLst/>
          </a:prstGeom>
        </p:spPr>
        <p:txBody>
          <a:bodyPr vert="horz" wrap="square" lIns="0" tIns="92676" rIns="0" bIns="0" rtlCol="0">
            <a:spAutoFit/>
          </a:bodyPr>
          <a:lstStyle/>
          <a:p>
            <a:pPr marL="29347" marR="282657" algn="just">
              <a:lnSpc>
                <a:spcPts val="2019"/>
              </a:lnSpc>
              <a:spcBef>
                <a:spcPts val="730"/>
              </a:spcBef>
              <a:buClr>
                <a:srgbClr val="85DFD0"/>
              </a:buClr>
              <a:buSzPct val="58823"/>
              <a:tabLst>
                <a:tab pos="287291" algn="l"/>
              </a:tabLst>
            </a:pPr>
            <a:r>
              <a:rPr sz="2068" spc="12" dirty="0">
                <a:cs typeface="Carlito"/>
              </a:rPr>
              <a:t>Öğrenme </a:t>
            </a:r>
            <a:r>
              <a:rPr sz="2068" dirty="0">
                <a:cs typeface="Carlito"/>
              </a:rPr>
              <a:t>çıktılarının diğer </a:t>
            </a:r>
            <a:r>
              <a:rPr sz="2068" spc="12" dirty="0">
                <a:cs typeface="Carlito"/>
              </a:rPr>
              <a:t>önemli bir </a:t>
            </a:r>
            <a:r>
              <a:rPr sz="2068" dirty="0">
                <a:cs typeface="Carlito"/>
              </a:rPr>
              <a:t>niteliği,  </a:t>
            </a:r>
            <a:r>
              <a:rPr sz="2068" dirty="0">
                <a:solidFill>
                  <a:srgbClr val="C00000"/>
                </a:solidFill>
                <a:cs typeface="Carlito"/>
              </a:rPr>
              <a:t>açık ve anlaşılır </a:t>
            </a:r>
            <a:r>
              <a:rPr sz="2068" spc="-12" dirty="0">
                <a:cs typeface="Carlito"/>
              </a:rPr>
              <a:t>olmasıdır. </a:t>
            </a:r>
            <a:r>
              <a:rPr sz="2068" dirty="0">
                <a:cs typeface="Carlito"/>
              </a:rPr>
              <a:t>İyi </a:t>
            </a:r>
            <a:r>
              <a:rPr sz="2068" dirty="0" err="1">
                <a:cs typeface="Carlito"/>
              </a:rPr>
              <a:t>belirtilmiş</a:t>
            </a:r>
            <a:r>
              <a:rPr sz="2068" dirty="0">
                <a:cs typeface="Carlito"/>
              </a:rPr>
              <a:t> </a:t>
            </a:r>
            <a:r>
              <a:rPr sz="2068" spc="12" dirty="0" err="1">
                <a:cs typeface="Carlito"/>
              </a:rPr>
              <a:t>bir</a:t>
            </a:r>
            <a:r>
              <a:rPr sz="2068" spc="12" dirty="0">
                <a:cs typeface="Carlito"/>
              </a:rPr>
              <a:t> </a:t>
            </a:r>
            <a:r>
              <a:rPr sz="2068" dirty="0" err="1">
                <a:cs typeface="Carlito"/>
              </a:rPr>
              <a:t>öğrenme</a:t>
            </a:r>
            <a:r>
              <a:rPr lang="tr-TR" sz="2068" dirty="0">
                <a:cs typeface="Carlito"/>
              </a:rPr>
              <a:t> </a:t>
            </a:r>
            <a:r>
              <a:rPr sz="2068" dirty="0" err="1">
                <a:cs typeface="Carlito"/>
              </a:rPr>
              <a:t>çıktısında</a:t>
            </a:r>
            <a:r>
              <a:rPr sz="2068" dirty="0">
                <a:cs typeface="Carlito"/>
              </a:rPr>
              <a:t>, </a:t>
            </a:r>
            <a:r>
              <a:rPr sz="2068" spc="12" dirty="0">
                <a:cs typeface="Carlito"/>
              </a:rPr>
              <a:t>belirlenen eylemi </a:t>
            </a:r>
            <a:r>
              <a:rPr sz="2068" dirty="0" err="1">
                <a:cs typeface="Carlito"/>
              </a:rPr>
              <a:t>ya</a:t>
            </a:r>
            <a:r>
              <a:rPr sz="2068" spc="-304" dirty="0">
                <a:cs typeface="Carlito"/>
              </a:rPr>
              <a:t> </a:t>
            </a:r>
            <a:r>
              <a:rPr sz="2068" dirty="0">
                <a:cs typeface="Carlito"/>
              </a:rPr>
              <a:t>da</a:t>
            </a:r>
            <a:r>
              <a:rPr lang="tr-TR" sz="2068" dirty="0">
                <a:cs typeface="Carlito"/>
              </a:rPr>
              <a:t> </a:t>
            </a:r>
            <a:r>
              <a:rPr sz="2068" spc="-12" dirty="0" err="1">
                <a:cs typeface="Carlito"/>
              </a:rPr>
              <a:t>davranışı</a:t>
            </a:r>
            <a:r>
              <a:rPr sz="2068" spc="-12" dirty="0">
                <a:cs typeface="Carlito"/>
              </a:rPr>
              <a:t> açıkça </a:t>
            </a:r>
            <a:r>
              <a:rPr sz="2068" dirty="0">
                <a:cs typeface="Carlito"/>
              </a:rPr>
              <a:t>tanımlayan </a:t>
            </a:r>
            <a:r>
              <a:rPr sz="2068" spc="12" dirty="0">
                <a:cs typeface="Carlito"/>
              </a:rPr>
              <a:t>bir </a:t>
            </a:r>
            <a:r>
              <a:rPr sz="2068" dirty="0">
                <a:cs typeface="Carlito"/>
              </a:rPr>
              <a:t>fiil</a:t>
            </a:r>
            <a:r>
              <a:rPr sz="2068" spc="-109" dirty="0">
                <a:cs typeface="Carlito"/>
              </a:rPr>
              <a:t> </a:t>
            </a:r>
            <a:r>
              <a:rPr sz="2068" spc="-12" dirty="0">
                <a:cs typeface="Carlito"/>
              </a:rPr>
              <a:t>bulunmalıdır.</a:t>
            </a:r>
            <a:endParaRPr sz="2068" dirty="0">
              <a:cs typeface="Carlito"/>
            </a:endParaRPr>
          </a:p>
          <a:p>
            <a:pPr>
              <a:spcBef>
                <a:spcPts val="36"/>
              </a:spcBef>
            </a:pPr>
            <a:endParaRPr sz="2068" dirty="0">
              <a:cs typeface="Carlito"/>
            </a:endParaRPr>
          </a:p>
          <a:p>
            <a:pPr marL="586938" lvl="1" indent="-211607">
              <a:buClr>
                <a:srgbClr val="E1D600"/>
              </a:buClr>
              <a:buSzPct val="52941"/>
              <a:buFont typeface="Wingdings"/>
              <a:buChar char=""/>
              <a:tabLst>
                <a:tab pos="586938" algn="l"/>
              </a:tabLst>
            </a:pPr>
            <a:r>
              <a:rPr sz="2068" i="1" dirty="0">
                <a:cs typeface="Carlito"/>
              </a:rPr>
              <a:t>Sindirim sistemini </a:t>
            </a:r>
            <a:r>
              <a:rPr sz="2068" i="1" spc="12" dirty="0">
                <a:cs typeface="Carlito"/>
              </a:rPr>
              <a:t>bilme</a:t>
            </a:r>
            <a:r>
              <a:rPr sz="2068" i="1" spc="-109" dirty="0">
                <a:cs typeface="Carlito"/>
              </a:rPr>
              <a:t> </a:t>
            </a:r>
            <a:r>
              <a:rPr sz="2068" i="1" spc="-24" dirty="0">
                <a:solidFill>
                  <a:srgbClr val="C00000"/>
                </a:solidFill>
                <a:cs typeface="Carlito"/>
              </a:rPr>
              <a:t>(Yanlış)</a:t>
            </a:r>
            <a:endParaRPr sz="2068" dirty="0">
              <a:solidFill>
                <a:srgbClr val="C00000"/>
              </a:solidFill>
              <a:cs typeface="Carlito"/>
            </a:endParaRPr>
          </a:p>
          <a:p>
            <a:pPr lvl="1">
              <a:spcBef>
                <a:spcPts val="24"/>
              </a:spcBef>
              <a:buClr>
                <a:srgbClr val="E1D600"/>
              </a:buClr>
              <a:buFont typeface="Wingdings"/>
              <a:buChar char=""/>
            </a:pPr>
            <a:endParaRPr sz="2068" dirty="0">
              <a:cs typeface="Carlito"/>
            </a:endParaRPr>
          </a:p>
          <a:p>
            <a:pPr marL="586938" lvl="1" indent="-211607">
              <a:lnSpc>
                <a:spcPts val="2250"/>
              </a:lnSpc>
              <a:buClr>
                <a:srgbClr val="E1D600"/>
              </a:buClr>
              <a:buSzPct val="52941"/>
              <a:buFont typeface="Wingdings"/>
              <a:buChar char=""/>
              <a:tabLst>
                <a:tab pos="586938" algn="l"/>
              </a:tabLst>
            </a:pPr>
            <a:r>
              <a:rPr sz="2068" i="1" spc="12" dirty="0">
                <a:cs typeface="Carlito"/>
              </a:rPr>
              <a:t>Sindirim </a:t>
            </a:r>
            <a:r>
              <a:rPr sz="2068" i="1" dirty="0">
                <a:cs typeface="Carlito"/>
              </a:rPr>
              <a:t>sistemini oluşturan</a:t>
            </a:r>
            <a:r>
              <a:rPr sz="2068" i="1" spc="-158" dirty="0">
                <a:cs typeface="Carlito"/>
              </a:rPr>
              <a:t> </a:t>
            </a:r>
            <a:r>
              <a:rPr sz="2068" i="1" dirty="0">
                <a:cs typeface="Carlito"/>
              </a:rPr>
              <a:t>organların</a:t>
            </a:r>
            <a:endParaRPr sz="2068" dirty="0">
              <a:cs typeface="Carlito"/>
            </a:endParaRPr>
          </a:p>
          <a:p>
            <a:pPr marL="586938">
              <a:lnSpc>
                <a:spcPts val="2250"/>
              </a:lnSpc>
            </a:pPr>
            <a:r>
              <a:rPr sz="2068" i="1" dirty="0" err="1">
                <a:cs typeface="Carlito"/>
              </a:rPr>
              <a:t>işlevlerini</a:t>
            </a:r>
            <a:r>
              <a:rPr sz="2068" i="1" dirty="0">
                <a:cs typeface="Carlito"/>
              </a:rPr>
              <a:t> </a:t>
            </a:r>
            <a:r>
              <a:rPr sz="2068" i="1" dirty="0" err="1">
                <a:cs typeface="Carlito"/>
              </a:rPr>
              <a:t>açıkla</a:t>
            </a:r>
            <a:r>
              <a:rPr lang="tr-TR" sz="2068" i="1" dirty="0">
                <a:cs typeface="Carlito"/>
              </a:rPr>
              <a:t>r</a:t>
            </a:r>
            <a:r>
              <a:rPr sz="2068" i="1" spc="-134" dirty="0">
                <a:cs typeface="Carlito"/>
              </a:rPr>
              <a:t> </a:t>
            </a:r>
            <a:r>
              <a:rPr sz="2068" i="1" dirty="0">
                <a:solidFill>
                  <a:srgbClr val="C00000"/>
                </a:solidFill>
                <a:cs typeface="Carlito"/>
              </a:rPr>
              <a:t>(Doğru)</a:t>
            </a:r>
            <a:endParaRPr sz="2068" dirty="0">
              <a:solidFill>
                <a:srgbClr val="C00000"/>
              </a:solidFill>
              <a:cs typeface="Carlito"/>
            </a:endParaRP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78B0F4C3-3D72-4986-B5D9-1B5401A04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EDD3-12F8-48FF-BB40-E3B85E4E6AE9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EAA7910-AB75-4065-8D9C-1851B462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28</a:t>
            </a:fld>
            <a:endParaRPr lang="en-US"/>
          </a:p>
        </p:txBody>
      </p:sp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E37E2298-C4AE-48F2-9F00-46ABC4DC9B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9" name="Unvan 1">
            <a:extLst>
              <a:ext uri="{FF2B5EF4-FFF2-40B4-BE49-F238E27FC236}">
                <a16:creationId xmlns:a16="http://schemas.microsoft.com/office/drawing/2014/main" id="{0221FC6A-3CE5-459E-8528-99A52D46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05979"/>
            <a:ext cx="6491064" cy="857250"/>
          </a:xfrm>
        </p:spPr>
        <p:txBody>
          <a:bodyPr/>
          <a:lstStyle/>
          <a:p>
            <a:pPr algn="ctr"/>
            <a:r>
              <a:rPr lang="tr-TR" sz="2500" b="1" dirty="0">
                <a:solidFill>
                  <a:prstClr val="black"/>
                </a:solidFill>
              </a:rPr>
              <a:t>ÖĞRENME ÇIKTISI HAZIRLANIRKEN DİKKAT EDİLECEK NOKTALAR</a:t>
            </a: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510694" y="1364421"/>
            <a:ext cx="6176106" cy="2920862"/>
          </a:xfrm>
          <a:prstGeom prst="rect">
            <a:avLst/>
          </a:prstGeom>
        </p:spPr>
        <p:txBody>
          <a:bodyPr vert="horz" wrap="square" lIns="0" tIns="61784" rIns="0" bIns="0" rtlCol="0">
            <a:spAutoFit/>
          </a:bodyPr>
          <a:lstStyle/>
          <a:p>
            <a:pPr marL="29347" marR="47882" algn="just">
              <a:lnSpc>
                <a:spcPct val="91300"/>
              </a:lnSpc>
              <a:spcBef>
                <a:spcPts val="486"/>
              </a:spcBef>
              <a:buClr>
                <a:srgbClr val="85DFD0"/>
              </a:buClr>
              <a:buSzPct val="58823"/>
              <a:tabLst>
                <a:tab pos="287291" algn="l"/>
              </a:tabLst>
            </a:pPr>
            <a:r>
              <a:rPr sz="2068" spc="12" dirty="0">
                <a:cs typeface="Carlito"/>
              </a:rPr>
              <a:t>Öğrenme </a:t>
            </a:r>
            <a:r>
              <a:rPr sz="2068" dirty="0">
                <a:cs typeface="Carlito"/>
              </a:rPr>
              <a:t>çıktıları </a:t>
            </a:r>
            <a:r>
              <a:rPr sz="2068" dirty="0">
                <a:solidFill>
                  <a:srgbClr val="C00000"/>
                </a:solidFill>
                <a:cs typeface="Carlito"/>
              </a:rPr>
              <a:t>ölçülebilir (gözlenebilir) </a:t>
            </a:r>
            <a:r>
              <a:rPr sz="2068" dirty="0">
                <a:cs typeface="Carlito"/>
              </a:rPr>
              <a:t> </a:t>
            </a:r>
            <a:r>
              <a:rPr sz="2068" spc="-12" dirty="0">
                <a:cs typeface="Carlito"/>
              </a:rPr>
              <a:t>olmalıdır. </a:t>
            </a:r>
            <a:r>
              <a:rPr sz="2068" dirty="0">
                <a:cs typeface="Carlito"/>
              </a:rPr>
              <a:t>Öğretme-öğrenme etkinliği sonunda  </a:t>
            </a:r>
            <a:r>
              <a:rPr sz="2068" spc="-12" dirty="0">
                <a:cs typeface="Carlito"/>
              </a:rPr>
              <a:t>kazanılacak </a:t>
            </a:r>
            <a:r>
              <a:rPr sz="2068" dirty="0">
                <a:cs typeface="Carlito"/>
              </a:rPr>
              <a:t>davranışın ölçülebilir-gözlenebilir </a:t>
            </a:r>
            <a:r>
              <a:rPr sz="2068" spc="12" dirty="0">
                <a:cs typeface="Carlito"/>
              </a:rPr>
              <a:t>bir  </a:t>
            </a:r>
            <a:r>
              <a:rPr sz="2068" dirty="0">
                <a:cs typeface="Carlito"/>
              </a:rPr>
              <a:t>fiille </a:t>
            </a:r>
            <a:r>
              <a:rPr sz="2068" spc="-12" dirty="0">
                <a:cs typeface="Carlito"/>
              </a:rPr>
              <a:t>ifade </a:t>
            </a:r>
            <a:r>
              <a:rPr sz="2068" spc="12" dirty="0">
                <a:cs typeface="Carlito"/>
              </a:rPr>
              <a:t>edilmesi </a:t>
            </a:r>
            <a:r>
              <a:rPr sz="2068" spc="-24" dirty="0">
                <a:cs typeface="Carlito"/>
              </a:rPr>
              <a:t>gerekir. </a:t>
            </a:r>
            <a:r>
              <a:rPr sz="2068" dirty="0">
                <a:cs typeface="Carlito"/>
              </a:rPr>
              <a:t>Aksi halde, davranışın  oluşup oluşmadığını </a:t>
            </a:r>
            <a:r>
              <a:rPr sz="2068" spc="12" dirty="0">
                <a:cs typeface="Carlito"/>
              </a:rPr>
              <a:t>belirlemek mümkün  </a:t>
            </a:r>
            <a:r>
              <a:rPr sz="2068" spc="-24" dirty="0">
                <a:cs typeface="Carlito"/>
              </a:rPr>
              <a:t>olmayacaktır.</a:t>
            </a:r>
            <a:endParaRPr sz="2068" dirty="0">
              <a:cs typeface="Carlito"/>
            </a:endParaRPr>
          </a:p>
          <a:p>
            <a:pPr>
              <a:spcBef>
                <a:spcPts val="97"/>
              </a:spcBef>
              <a:buClr>
                <a:srgbClr val="85DFD0"/>
              </a:buClr>
              <a:buFont typeface="Wingdings"/>
              <a:buChar char=""/>
            </a:pPr>
            <a:endParaRPr sz="2432" dirty="0">
              <a:cs typeface="Carlito"/>
            </a:endParaRPr>
          </a:p>
          <a:p>
            <a:pPr marL="586938" lvl="1" indent="-211607">
              <a:buClr>
                <a:srgbClr val="E1D600"/>
              </a:buClr>
              <a:buSzPct val="52941"/>
              <a:buFont typeface="Wingdings"/>
              <a:buChar char=""/>
              <a:tabLst>
                <a:tab pos="586938" algn="l"/>
              </a:tabLst>
            </a:pPr>
            <a:r>
              <a:rPr sz="2068" i="1" spc="-12" dirty="0">
                <a:cs typeface="Carlito"/>
              </a:rPr>
              <a:t>Yaratıcı </a:t>
            </a:r>
            <a:r>
              <a:rPr sz="2068" i="1" dirty="0">
                <a:cs typeface="Carlito"/>
              </a:rPr>
              <a:t>düşünme</a:t>
            </a:r>
            <a:r>
              <a:rPr sz="2068" i="1" spc="-24" dirty="0">
                <a:cs typeface="Carlito"/>
              </a:rPr>
              <a:t> </a:t>
            </a:r>
            <a:r>
              <a:rPr sz="2068" i="1" spc="-24" dirty="0">
                <a:solidFill>
                  <a:srgbClr val="C00000"/>
                </a:solidFill>
                <a:cs typeface="Carlito"/>
              </a:rPr>
              <a:t>(Yanlış)</a:t>
            </a:r>
            <a:endParaRPr sz="2068" dirty="0">
              <a:solidFill>
                <a:srgbClr val="C00000"/>
              </a:solidFill>
              <a:cs typeface="Carlito"/>
            </a:endParaRPr>
          </a:p>
          <a:p>
            <a:pPr lvl="1">
              <a:spcBef>
                <a:spcPts val="97"/>
              </a:spcBef>
              <a:buClr>
                <a:srgbClr val="E1D600"/>
              </a:buClr>
              <a:buFont typeface="Wingdings"/>
              <a:buChar char=""/>
            </a:pPr>
            <a:endParaRPr sz="2432" dirty="0">
              <a:cs typeface="Carlito"/>
            </a:endParaRPr>
          </a:p>
          <a:p>
            <a:pPr marL="586938" lvl="1" indent="-211607">
              <a:buClr>
                <a:srgbClr val="E1D600"/>
              </a:buClr>
              <a:buSzPct val="52941"/>
              <a:buFont typeface="Wingdings"/>
              <a:buChar char=""/>
              <a:tabLst>
                <a:tab pos="586938" algn="l"/>
              </a:tabLst>
            </a:pPr>
            <a:r>
              <a:rPr sz="2068" i="1" dirty="0">
                <a:cs typeface="Carlito"/>
              </a:rPr>
              <a:t>Orijinal bir endüstriyel ürün tasarlama</a:t>
            </a:r>
            <a:r>
              <a:rPr sz="2068" i="1" spc="-61" dirty="0">
                <a:cs typeface="Carlito"/>
              </a:rPr>
              <a:t> </a:t>
            </a:r>
            <a:r>
              <a:rPr sz="2068" i="1" dirty="0">
                <a:solidFill>
                  <a:srgbClr val="C00000"/>
                </a:solidFill>
                <a:cs typeface="Carlito"/>
              </a:rPr>
              <a:t>(Doğru)</a:t>
            </a:r>
            <a:endParaRPr sz="2068" dirty="0">
              <a:solidFill>
                <a:srgbClr val="C00000"/>
              </a:solidFill>
              <a:cs typeface="Carlito"/>
            </a:endParaRP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8133C2B1-DC22-4EF6-9557-F8E43020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29AA-CCEE-48A0-B9A0-2FC5399E843E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160CD99-BF90-446F-B0B2-42C41B4C0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29</a:t>
            </a:fld>
            <a:endParaRPr lang="en-US"/>
          </a:p>
        </p:txBody>
      </p:sp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707285CD-9C0F-4F2A-8C8B-F9F71AB59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9" name="Unvan 1">
            <a:extLst>
              <a:ext uri="{FF2B5EF4-FFF2-40B4-BE49-F238E27FC236}">
                <a16:creationId xmlns:a16="http://schemas.microsoft.com/office/drawing/2014/main" id="{42952250-79DD-40C4-A93D-38B17A0F6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05979"/>
            <a:ext cx="6491064" cy="857250"/>
          </a:xfrm>
        </p:spPr>
        <p:txBody>
          <a:bodyPr/>
          <a:lstStyle/>
          <a:p>
            <a:pPr algn="ctr"/>
            <a:r>
              <a:rPr lang="tr-TR" sz="2500" b="1" dirty="0">
                <a:solidFill>
                  <a:prstClr val="black"/>
                </a:solidFill>
              </a:rPr>
              <a:t>ÖĞRENME ÇIKTISI HAZIRLANIRKEN DİKKAT EDİLECEK NOKTALAR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892524D-094A-4913-87DD-21D16B2A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GÜNDEM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FD9AD4-C639-4457-AB75-5AC73A2C6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algn="l">
              <a:buAutoNum type="arabicPeriod"/>
            </a:pPr>
            <a:r>
              <a:rPr lang="tr-TR" sz="2400" dirty="0"/>
              <a:t>Her birim kendi içerisinde tüm Öğretim Elemanları ile düzenli olarak Program Geliştirme ve İyileştirme Toplantısı düzenleyecek ve bu toplantılar tutanak altına alınacak.</a:t>
            </a:r>
          </a:p>
          <a:p>
            <a:pPr marL="514350" indent="-514350" algn="l">
              <a:buAutoNum type="arabicPeriod"/>
            </a:pPr>
            <a:r>
              <a:rPr lang="tr-TR" sz="2400" dirty="0"/>
              <a:t>Birimler kendi içerisinde eğitimler düzenleyecek.</a:t>
            </a:r>
          </a:p>
          <a:p>
            <a:pPr marL="514350" indent="-514350" algn="l">
              <a:buAutoNum type="arabicPeriod"/>
            </a:pPr>
            <a:r>
              <a:rPr lang="tr-TR" sz="2400" dirty="0"/>
              <a:t>Kayseri Üniversitesi adına Program Geliştirme Kılavuzu hazırlanacak.</a:t>
            </a:r>
          </a:p>
          <a:p>
            <a:pPr marL="514350" indent="-514350" algn="l">
              <a:buAutoNum type="arabicPeriod"/>
            </a:pPr>
            <a:r>
              <a:rPr lang="tr-TR" sz="2400" dirty="0"/>
              <a:t>Yeni açılacak programlar ve bölümler öğrenci kabulünden önce hazırlanan kılavuza göre Program Çıktılarını hazırlayacak.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7AEF9D-061F-4E2A-B0A6-78264C41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D873-45F4-46F5-A057-C7DBCF86D2AB}" type="datetime1">
              <a:rPr lang="tr-TR" b="1" smtClean="0">
                <a:solidFill>
                  <a:schemeClr val="tx1"/>
                </a:solidFill>
              </a:rPr>
              <a:t>1.07.2020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846E3F7-9486-4CDB-9283-D75B43D2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0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D5EAFA3-4E64-4406-AB1B-E11364F40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05979"/>
            <a:ext cx="6624736" cy="857250"/>
          </a:xfrm>
        </p:spPr>
        <p:txBody>
          <a:bodyPr>
            <a:noAutofit/>
          </a:bodyPr>
          <a:lstStyle/>
          <a:p>
            <a:r>
              <a:rPr lang="tr-TR" sz="2600" b="1" dirty="0"/>
              <a:t>PROGRAM ÇIKTISI MATRİKSİNİ OLUŞTURMAK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C504FD-2436-41E1-A91E-A30E365C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151F-CA47-4719-91F1-FC2D598680F3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06DCE703-7E7C-43D3-A706-879355D19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986673"/>
              </p:ext>
            </p:extLst>
          </p:nvPr>
        </p:nvGraphicFramePr>
        <p:xfrm>
          <a:off x="2613461" y="1633412"/>
          <a:ext cx="6073339" cy="22344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1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93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3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21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46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-1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PÇ.1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9347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-1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Ç</a:t>
                      </a:r>
                      <a:r>
                        <a:rPr sz="10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29347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-1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PÇ.3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9347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R="9906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-1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Ç</a:t>
                      </a:r>
                      <a:r>
                        <a:rPr sz="10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9347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R="933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-1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Ç</a:t>
                      </a:r>
                      <a:r>
                        <a:rPr sz="10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9347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R="933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-1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Ç</a:t>
                      </a:r>
                      <a:r>
                        <a:rPr sz="10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9347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R="933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-1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Ç</a:t>
                      </a:r>
                      <a:r>
                        <a:rPr sz="10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9347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-1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Ç</a:t>
                      </a:r>
                      <a:r>
                        <a:rPr sz="1000" b="1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00" b="1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29347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98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Ders 1- ÖÇ.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981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R="9207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dirty="0">
                          <a:latin typeface="Georgia"/>
                          <a:cs typeface="Georgia"/>
                        </a:rPr>
                        <a:t>x</a:t>
                      </a:r>
                    </a:p>
                  </a:txBody>
                  <a:tcPr marL="0" marR="0" marT="2471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dirty="0">
                          <a:latin typeface="Georgia"/>
                          <a:cs typeface="Georgia"/>
                        </a:rPr>
                        <a:t>x</a:t>
                      </a:r>
                      <a:endParaRPr sz="1300">
                        <a:latin typeface="Georgia"/>
                        <a:cs typeface="Georgia"/>
                      </a:endParaRPr>
                    </a:p>
                  </a:txBody>
                  <a:tcPr marL="0" marR="0" marT="2471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dirty="0">
                          <a:latin typeface="Georgia"/>
                          <a:cs typeface="Georgia"/>
                        </a:rPr>
                        <a:t>x</a:t>
                      </a:r>
                      <a:endParaRPr sz="1300">
                        <a:latin typeface="Georgia"/>
                        <a:cs typeface="Georgia"/>
                      </a:endParaRPr>
                    </a:p>
                  </a:txBody>
                  <a:tcPr marL="0" marR="0" marT="2471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95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Ders 1- ÖÇ.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2436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R="9207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dirty="0">
                          <a:latin typeface="Georgia"/>
                          <a:cs typeface="Georgia"/>
                        </a:rPr>
                        <a:t>x</a:t>
                      </a:r>
                      <a:endParaRPr sz="1300">
                        <a:latin typeface="Georgia"/>
                        <a:cs typeface="Georgia"/>
                      </a:endParaRPr>
                    </a:p>
                  </a:txBody>
                  <a:tcPr marL="0" marR="0" marT="2471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dirty="0">
                          <a:latin typeface="Georgia"/>
                          <a:cs typeface="Georgia"/>
                        </a:rPr>
                        <a:t>x</a:t>
                      </a:r>
                      <a:endParaRPr sz="1300">
                        <a:latin typeface="Georgia"/>
                        <a:cs typeface="Georgia"/>
                      </a:endParaRPr>
                    </a:p>
                  </a:txBody>
                  <a:tcPr marL="0" marR="0" marT="2471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dirty="0">
                          <a:latin typeface="Georgia"/>
                          <a:cs typeface="Georgia"/>
                        </a:rPr>
                        <a:t>x</a:t>
                      </a:r>
                      <a:endParaRPr sz="1300">
                        <a:latin typeface="Georgia"/>
                        <a:cs typeface="Georgia"/>
                      </a:endParaRPr>
                    </a:p>
                  </a:txBody>
                  <a:tcPr marL="0" marR="0" marT="2471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95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Ders 1- ÖÇ.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2436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300" dirty="0">
                          <a:latin typeface="Georgia"/>
                          <a:cs typeface="Georgia"/>
                        </a:rPr>
                        <a:t>x</a:t>
                      </a:r>
                      <a:endParaRPr sz="1300">
                        <a:latin typeface="Georgia"/>
                        <a:cs typeface="Georgia"/>
                      </a:endParaRPr>
                    </a:p>
                  </a:txBody>
                  <a:tcPr marL="0" marR="0" marT="23169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273100C-D501-4AF7-ABDC-346A01ED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30</a:t>
            </a:fld>
            <a:endParaRPr lang="en-US"/>
          </a:p>
        </p:txBody>
      </p:sp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1A24EFC3-FCA9-4255-9BEA-2A72070FEE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48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2C6A55A-E73E-4FAD-961E-EA3DD2C80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387787"/>
            <a:ext cx="6491064" cy="3013843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/>
              <a:t>KAYSERİ ÜNİVERSİTESİ DERS BİLGİ PAKETİ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4C92820-67D4-46D3-BCC3-D6727CD2C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709206E-D893-4BFF-8414-CC1CCD0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31</a:t>
            </a:fld>
            <a:endParaRPr lang="en-US"/>
          </a:p>
        </p:txBody>
      </p:sp>
      <p:pic>
        <p:nvPicPr>
          <p:cNvPr id="6" name="İçerik Yer Tutucusu 4">
            <a:extLst>
              <a:ext uri="{FF2B5EF4-FFF2-40B4-BE49-F238E27FC236}">
                <a16:creationId xmlns:a16="http://schemas.microsoft.com/office/drawing/2014/main" id="{A1A7AB25-5DC6-4ECC-8B36-46695F44F5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F3F9AB5-2638-466E-B1A0-3AC5C28CD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997" y="3509646"/>
            <a:ext cx="6144542" cy="104158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E8559B37-B565-4A78-AF33-DDF8CE81BAC3}"/>
              </a:ext>
            </a:extLst>
          </p:cNvPr>
          <p:cNvSpPr txBox="1"/>
          <p:nvPr/>
        </p:nvSpPr>
        <p:spPr>
          <a:xfrm>
            <a:off x="3461048" y="2934443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linkClick r:id="rId4"/>
              </a:rPr>
              <a:t>https://dbp.kayseri.edu.tr/Default.aspx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112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FB9C56A-32A4-4002-B7D7-9B61210A9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F96730-9ED9-48B5-9C31-32A5EE90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5DD5FCC-CFA0-4E53-8A30-C83B273D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32</a:t>
            </a:fld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791B48E-D832-41D4-AD4D-69AB38E87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682" y="1131590"/>
            <a:ext cx="6491065" cy="3960440"/>
          </a:xfrm>
          <a:prstGeom prst="rect">
            <a:avLst/>
          </a:prstGeom>
        </p:spPr>
      </p:pic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F948AE3A-2C2E-4014-9265-5C63CFD0793A}"/>
              </a:ext>
            </a:extLst>
          </p:cNvPr>
          <p:cNvSpPr/>
          <p:nvPr/>
        </p:nvSpPr>
        <p:spPr>
          <a:xfrm>
            <a:off x="3456856" y="1890916"/>
            <a:ext cx="309634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Sağ Ayraç 7">
            <a:extLst>
              <a:ext uri="{FF2B5EF4-FFF2-40B4-BE49-F238E27FC236}">
                <a16:creationId xmlns:a16="http://schemas.microsoft.com/office/drawing/2014/main" id="{7501B4B0-6DFC-46E1-AB3E-E8B6C8486B25}"/>
              </a:ext>
            </a:extLst>
          </p:cNvPr>
          <p:cNvSpPr/>
          <p:nvPr/>
        </p:nvSpPr>
        <p:spPr>
          <a:xfrm>
            <a:off x="3456856" y="1890916"/>
            <a:ext cx="107032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: Yuvarlatılmış Köşeler 8">
            <a:extLst>
              <a:ext uri="{FF2B5EF4-FFF2-40B4-BE49-F238E27FC236}">
                <a16:creationId xmlns:a16="http://schemas.microsoft.com/office/drawing/2014/main" id="{AB5224BE-19E3-4493-969D-A1EFC9742425}"/>
              </a:ext>
            </a:extLst>
          </p:cNvPr>
          <p:cNvSpPr/>
          <p:nvPr/>
        </p:nvSpPr>
        <p:spPr>
          <a:xfrm>
            <a:off x="3707904" y="1890916"/>
            <a:ext cx="2088232" cy="5105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b="1" dirty="0"/>
              <a:t>Bilgi Paketi Nedir?</a:t>
            </a:r>
          </a:p>
          <a:p>
            <a:pPr algn="ctr"/>
            <a:r>
              <a:rPr lang="tr-TR" sz="1000" b="1" dirty="0"/>
              <a:t>Nasıl  Giriş Yapabilirim?</a:t>
            </a:r>
          </a:p>
          <a:p>
            <a:pPr algn="ctr"/>
            <a:r>
              <a:rPr lang="tr-TR" sz="1000" b="1" dirty="0"/>
              <a:t>Düzenlemeleri Nasıl Yapabilirim?</a:t>
            </a:r>
          </a:p>
        </p:txBody>
      </p:sp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D4470579-8455-4D63-84EC-D1A09ED61ED8}"/>
              </a:ext>
            </a:extLst>
          </p:cNvPr>
          <p:cNvSpPr/>
          <p:nvPr/>
        </p:nvSpPr>
        <p:spPr>
          <a:xfrm>
            <a:off x="3569216" y="2519365"/>
            <a:ext cx="1584176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b="1" dirty="0"/>
              <a:t>Kazanılan Derece </a:t>
            </a:r>
          </a:p>
        </p:txBody>
      </p:sp>
      <p:sp>
        <p:nvSpPr>
          <p:cNvPr id="12" name="Dikdörtgen: Yuvarlatılmış Köşeler 11">
            <a:extLst>
              <a:ext uri="{FF2B5EF4-FFF2-40B4-BE49-F238E27FC236}">
                <a16:creationId xmlns:a16="http://schemas.microsoft.com/office/drawing/2014/main" id="{A03C1A84-42B2-4C51-B64A-35C7E25941F9}"/>
              </a:ext>
            </a:extLst>
          </p:cNvPr>
          <p:cNvSpPr/>
          <p:nvPr/>
        </p:nvSpPr>
        <p:spPr>
          <a:xfrm>
            <a:off x="3721616" y="2671765"/>
            <a:ext cx="1584176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b="1" dirty="0"/>
              <a:t>Derece Seviyesi</a:t>
            </a:r>
          </a:p>
        </p:txBody>
      </p:sp>
      <p:sp>
        <p:nvSpPr>
          <p:cNvPr id="13" name="Dikdörtgen: Yuvarlatılmış Köşeler 12">
            <a:extLst>
              <a:ext uri="{FF2B5EF4-FFF2-40B4-BE49-F238E27FC236}">
                <a16:creationId xmlns:a16="http://schemas.microsoft.com/office/drawing/2014/main" id="{332108BB-0828-4B8F-B34F-E78DF4F5B5DD}"/>
              </a:ext>
            </a:extLst>
          </p:cNvPr>
          <p:cNvSpPr/>
          <p:nvPr/>
        </p:nvSpPr>
        <p:spPr>
          <a:xfrm>
            <a:off x="3874016" y="2824165"/>
            <a:ext cx="1584176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b="1" dirty="0"/>
              <a:t>Kabul ve Kayıt Koşulları</a:t>
            </a:r>
          </a:p>
        </p:txBody>
      </p:sp>
      <p:sp>
        <p:nvSpPr>
          <p:cNvPr id="14" name="Dikdörtgen: Yuvarlatılmış Köşeler 13">
            <a:extLst>
              <a:ext uri="{FF2B5EF4-FFF2-40B4-BE49-F238E27FC236}">
                <a16:creationId xmlns:a16="http://schemas.microsoft.com/office/drawing/2014/main" id="{B69ED9E9-95EB-4955-A114-17BE14B5EE02}"/>
              </a:ext>
            </a:extLst>
          </p:cNvPr>
          <p:cNvSpPr/>
          <p:nvPr/>
        </p:nvSpPr>
        <p:spPr>
          <a:xfrm>
            <a:off x="4026416" y="2976565"/>
            <a:ext cx="176972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b="1" dirty="0"/>
              <a:t>Önceki Öğrenimin Tanınması</a:t>
            </a:r>
          </a:p>
        </p:txBody>
      </p:sp>
      <p:sp>
        <p:nvSpPr>
          <p:cNvPr id="16" name="Dikdörtgen: Yuvarlatılmış Köşeler 15">
            <a:extLst>
              <a:ext uri="{FF2B5EF4-FFF2-40B4-BE49-F238E27FC236}">
                <a16:creationId xmlns:a16="http://schemas.microsoft.com/office/drawing/2014/main" id="{D5B8627E-E208-46C5-91D8-DB51EB4F3077}"/>
              </a:ext>
            </a:extLst>
          </p:cNvPr>
          <p:cNvSpPr/>
          <p:nvPr/>
        </p:nvSpPr>
        <p:spPr>
          <a:xfrm>
            <a:off x="4178816" y="3128965"/>
            <a:ext cx="190535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b="1" dirty="0"/>
              <a:t>Yeterlilik Koşulları ve Kuralları</a:t>
            </a:r>
          </a:p>
        </p:txBody>
      </p:sp>
      <p:sp>
        <p:nvSpPr>
          <p:cNvPr id="17" name="Dikdörtgen: Yuvarlatılmış Köşeler 16">
            <a:extLst>
              <a:ext uri="{FF2B5EF4-FFF2-40B4-BE49-F238E27FC236}">
                <a16:creationId xmlns:a16="http://schemas.microsoft.com/office/drawing/2014/main" id="{288510E7-A7D6-4D78-A216-2DCB779D27A3}"/>
              </a:ext>
            </a:extLst>
          </p:cNvPr>
          <p:cNvSpPr/>
          <p:nvPr/>
        </p:nvSpPr>
        <p:spPr>
          <a:xfrm>
            <a:off x="4331216" y="3281365"/>
            <a:ext cx="190535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b="1" dirty="0"/>
              <a:t>Program Profili</a:t>
            </a:r>
          </a:p>
        </p:txBody>
      </p:sp>
      <p:sp>
        <p:nvSpPr>
          <p:cNvPr id="18" name="Dikdörtgen: Yuvarlatılmış Köşeler 17">
            <a:extLst>
              <a:ext uri="{FF2B5EF4-FFF2-40B4-BE49-F238E27FC236}">
                <a16:creationId xmlns:a16="http://schemas.microsoft.com/office/drawing/2014/main" id="{A7090F2F-C725-473D-8E42-CC124CE2CB30}"/>
              </a:ext>
            </a:extLst>
          </p:cNvPr>
          <p:cNvSpPr/>
          <p:nvPr/>
        </p:nvSpPr>
        <p:spPr>
          <a:xfrm>
            <a:off x="4483616" y="3433765"/>
            <a:ext cx="190535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b="1" dirty="0"/>
              <a:t>Program Yeterlilikleri</a:t>
            </a:r>
          </a:p>
        </p:txBody>
      </p:sp>
      <p:sp>
        <p:nvSpPr>
          <p:cNvPr id="19" name="Dikdörtgen: Yuvarlatılmış Köşeler 18">
            <a:extLst>
              <a:ext uri="{FF2B5EF4-FFF2-40B4-BE49-F238E27FC236}">
                <a16:creationId xmlns:a16="http://schemas.microsoft.com/office/drawing/2014/main" id="{D6081A70-9372-4608-AF57-9546A2320444}"/>
              </a:ext>
            </a:extLst>
          </p:cNvPr>
          <p:cNvSpPr/>
          <p:nvPr/>
        </p:nvSpPr>
        <p:spPr>
          <a:xfrm>
            <a:off x="4636016" y="3586165"/>
            <a:ext cx="231330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b="1" dirty="0"/>
              <a:t>Örnekleri ile Mezunların Mesleki Profili </a:t>
            </a:r>
          </a:p>
        </p:txBody>
      </p:sp>
      <p:sp>
        <p:nvSpPr>
          <p:cNvPr id="20" name="Dikdörtgen: Yuvarlatılmış Köşeler 19">
            <a:extLst>
              <a:ext uri="{FF2B5EF4-FFF2-40B4-BE49-F238E27FC236}">
                <a16:creationId xmlns:a16="http://schemas.microsoft.com/office/drawing/2014/main" id="{69BA0D2C-084A-45CD-944B-7F29AFE4A5A6}"/>
              </a:ext>
            </a:extLst>
          </p:cNvPr>
          <p:cNvSpPr/>
          <p:nvPr/>
        </p:nvSpPr>
        <p:spPr>
          <a:xfrm>
            <a:off x="4788416" y="3738565"/>
            <a:ext cx="216090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b="1" dirty="0"/>
              <a:t>Üst Derece Programa Geçiş</a:t>
            </a:r>
          </a:p>
        </p:txBody>
      </p:sp>
      <p:sp>
        <p:nvSpPr>
          <p:cNvPr id="21" name="Dikdörtgen: Yuvarlatılmış Köşeler 20">
            <a:extLst>
              <a:ext uri="{FF2B5EF4-FFF2-40B4-BE49-F238E27FC236}">
                <a16:creationId xmlns:a16="http://schemas.microsoft.com/office/drawing/2014/main" id="{C0732B09-133F-46E3-810D-61886890E886}"/>
              </a:ext>
            </a:extLst>
          </p:cNvPr>
          <p:cNvSpPr/>
          <p:nvPr/>
        </p:nvSpPr>
        <p:spPr>
          <a:xfrm>
            <a:off x="4940816" y="3890965"/>
            <a:ext cx="2079456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b="1" dirty="0"/>
              <a:t>Müfredat Dersleri ve AKTS Kredileri</a:t>
            </a:r>
          </a:p>
        </p:txBody>
      </p:sp>
      <p:sp>
        <p:nvSpPr>
          <p:cNvPr id="22" name="Dikdörtgen: Yuvarlatılmış Köşeler 21">
            <a:extLst>
              <a:ext uri="{FF2B5EF4-FFF2-40B4-BE49-F238E27FC236}">
                <a16:creationId xmlns:a16="http://schemas.microsoft.com/office/drawing/2014/main" id="{B99F90DE-136B-4A17-A21D-0D179097B936}"/>
              </a:ext>
            </a:extLst>
          </p:cNvPr>
          <p:cNvSpPr/>
          <p:nvPr/>
        </p:nvSpPr>
        <p:spPr>
          <a:xfrm>
            <a:off x="5093216" y="4043365"/>
            <a:ext cx="257512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b="1" dirty="0"/>
              <a:t>Sınav Yönetmeliği, Ölçme ve Değerlendirme </a:t>
            </a:r>
          </a:p>
        </p:txBody>
      </p:sp>
      <p:sp>
        <p:nvSpPr>
          <p:cNvPr id="24" name="Dikdörtgen: Yuvarlatılmış Köşeler 23">
            <a:extLst>
              <a:ext uri="{FF2B5EF4-FFF2-40B4-BE49-F238E27FC236}">
                <a16:creationId xmlns:a16="http://schemas.microsoft.com/office/drawing/2014/main" id="{C3F535DB-390C-4127-9F91-FBCAEC87F8E4}"/>
              </a:ext>
            </a:extLst>
          </p:cNvPr>
          <p:cNvSpPr/>
          <p:nvPr/>
        </p:nvSpPr>
        <p:spPr>
          <a:xfrm>
            <a:off x="5245616" y="4195765"/>
            <a:ext cx="257512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b="1" dirty="0"/>
              <a:t>Mezuniyet Koşulları</a:t>
            </a:r>
          </a:p>
        </p:txBody>
      </p:sp>
      <p:sp>
        <p:nvSpPr>
          <p:cNvPr id="25" name="Dikdörtgen: Yuvarlatılmış Köşeler 24">
            <a:extLst>
              <a:ext uri="{FF2B5EF4-FFF2-40B4-BE49-F238E27FC236}">
                <a16:creationId xmlns:a16="http://schemas.microsoft.com/office/drawing/2014/main" id="{5E4D44B8-6AF5-4E75-B819-8DF3C5A5EB0F}"/>
              </a:ext>
            </a:extLst>
          </p:cNvPr>
          <p:cNvSpPr/>
          <p:nvPr/>
        </p:nvSpPr>
        <p:spPr>
          <a:xfrm>
            <a:off x="5398016" y="4348165"/>
            <a:ext cx="257512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b="1" dirty="0"/>
              <a:t>Eğitim Tarzı</a:t>
            </a:r>
          </a:p>
        </p:txBody>
      </p:sp>
      <p:sp>
        <p:nvSpPr>
          <p:cNvPr id="26" name="Dikdörtgen: Yuvarlatılmış Köşeler 25">
            <a:extLst>
              <a:ext uri="{FF2B5EF4-FFF2-40B4-BE49-F238E27FC236}">
                <a16:creationId xmlns:a16="http://schemas.microsoft.com/office/drawing/2014/main" id="{58CF3636-94A5-4E8F-9E25-723556808E42}"/>
              </a:ext>
            </a:extLst>
          </p:cNvPr>
          <p:cNvSpPr/>
          <p:nvPr/>
        </p:nvSpPr>
        <p:spPr>
          <a:xfrm>
            <a:off x="5550416" y="4500565"/>
            <a:ext cx="257512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b="1" dirty="0"/>
              <a:t>Bölüm veya Anabilim Dalı Başkanı</a:t>
            </a:r>
          </a:p>
        </p:txBody>
      </p:sp>
      <p:cxnSp>
        <p:nvCxnSpPr>
          <p:cNvPr id="28" name="Düz Ok Bağlayıcısı 27">
            <a:extLst>
              <a:ext uri="{FF2B5EF4-FFF2-40B4-BE49-F238E27FC236}">
                <a16:creationId xmlns:a16="http://schemas.microsoft.com/office/drawing/2014/main" id="{B2BE79A2-9849-44F7-AA30-01CE3C32A2D8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382888" y="2627377"/>
            <a:ext cx="186328" cy="16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Ok Bağlayıcısı 28">
            <a:extLst>
              <a:ext uri="{FF2B5EF4-FFF2-40B4-BE49-F238E27FC236}">
                <a16:creationId xmlns:a16="http://schemas.microsoft.com/office/drawing/2014/main" id="{25C60D6B-A36F-463E-9DFF-24C10C0DE84D}"/>
              </a:ext>
            </a:extLst>
          </p:cNvPr>
          <p:cNvCxnSpPr>
            <a:cxnSpLocks/>
          </p:cNvCxnSpPr>
          <p:nvPr/>
        </p:nvCxnSpPr>
        <p:spPr>
          <a:xfrm flipH="1">
            <a:off x="3382888" y="2779777"/>
            <a:ext cx="3387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Ok Bağlayıcısı 32">
            <a:extLst>
              <a:ext uri="{FF2B5EF4-FFF2-40B4-BE49-F238E27FC236}">
                <a16:creationId xmlns:a16="http://schemas.microsoft.com/office/drawing/2014/main" id="{20141A0B-F1B0-4F32-82A2-DB47D34A943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382888" y="2932177"/>
            <a:ext cx="491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Düz Ok Bağlayıcısı 35">
            <a:extLst>
              <a:ext uri="{FF2B5EF4-FFF2-40B4-BE49-F238E27FC236}">
                <a16:creationId xmlns:a16="http://schemas.microsoft.com/office/drawing/2014/main" id="{40F7BF0D-F303-4E8F-9E5E-3641CB0BB3AA}"/>
              </a:ext>
            </a:extLst>
          </p:cNvPr>
          <p:cNvCxnSpPr>
            <a:cxnSpLocks/>
          </p:cNvCxnSpPr>
          <p:nvPr/>
        </p:nvCxnSpPr>
        <p:spPr>
          <a:xfrm flipH="1" flipV="1">
            <a:off x="3382888" y="3040189"/>
            <a:ext cx="643528" cy="44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Ok Bağlayıcısı 37">
            <a:extLst>
              <a:ext uri="{FF2B5EF4-FFF2-40B4-BE49-F238E27FC236}">
                <a16:creationId xmlns:a16="http://schemas.microsoft.com/office/drawing/2014/main" id="{F3482DAA-305D-4B4C-B697-12B53691025B}"/>
              </a:ext>
            </a:extLst>
          </p:cNvPr>
          <p:cNvCxnSpPr>
            <a:cxnSpLocks/>
          </p:cNvCxnSpPr>
          <p:nvPr/>
        </p:nvCxnSpPr>
        <p:spPr>
          <a:xfrm flipH="1" flipV="1">
            <a:off x="3382888" y="3214783"/>
            <a:ext cx="795928" cy="22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Düz Ok Bağlayıcısı 39">
            <a:extLst>
              <a:ext uri="{FF2B5EF4-FFF2-40B4-BE49-F238E27FC236}">
                <a16:creationId xmlns:a16="http://schemas.microsoft.com/office/drawing/2014/main" id="{00F29737-C54C-4B67-821A-F5A9CE2B9735}"/>
              </a:ext>
            </a:extLst>
          </p:cNvPr>
          <p:cNvCxnSpPr>
            <a:cxnSpLocks/>
          </p:cNvCxnSpPr>
          <p:nvPr/>
        </p:nvCxnSpPr>
        <p:spPr>
          <a:xfrm flipH="1" flipV="1">
            <a:off x="3382888" y="3344989"/>
            <a:ext cx="948328" cy="44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Düz Ok Bağlayıcısı 41">
            <a:extLst>
              <a:ext uri="{FF2B5EF4-FFF2-40B4-BE49-F238E27FC236}">
                <a16:creationId xmlns:a16="http://schemas.microsoft.com/office/drawing/2014/main" id="{D744F9E5-EE8C-4D05-B8A7-8C6C59232F49}"/>
              </a:ext>
            </a:extLst>
          </p:cNvPr>
          <p:cNvCxnSpPr>
            <a:cxnSpLocks/>
          </p:cNvCxnSpPr>
          <p:nvPr/>
        </p:nvCxnSpPr>
        <p:spPr>
          <a:xfrm flipH="1" flipV="1">
            <a:off x="3382888" y="3453001"/>
            <a:ext cx="1100728" cy="88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Düz Ok Bağlayıcısı 43">
            <a:extLst>
              <a:ext uri="{FF2B5EF4-FFF2-40B4-BE49-F238E27FC236}">
                <a16:creationId xmlns:a16="http://schemas.microsoft.com/office/drawing/2014/main" id="{3DBF1EEC-F104-45CA-AFBE-782625991445}"/>
              </a:ext>
            </a:extLst>
          </p:cNvPr>
          <p:cNvCxnSpPr>
            <a:cxnSpLocks/>
          </p:cNvCxnSpPr>
          <p:nvPr/>
        </p:nvCxnSpPr>
        <p:spPr>
          <a:xfrm flipH="1" flipV="1">
            <a:off x="3382888" y="3640721"/>
            <a:ext cx="1253128" cy="53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Düz Ok Bağlayıcısı 45">
            <a:extLst>
              <a:ext uri="{FF2B5EF4-FFF2-40B4-BE49-F238E27FC236}">
                <a16:creationId xmlns:a16="http://schemas.microsoft.com/office/drawing/2014/main" id="{AD216BA9-FBA8-4421-99CC-4CBB985D0309}"/>
              </a:ext>
            </a:extLst>
          </p:cNvPr>
          <p:cNvCxnSpPr>
            <a:cxnSpLocks/>
          </p:cNvCxnSpPr>
          <p:nvPr/>
        </p:nvCxnSpPr>
        <p:spPr>
          <a:xfrm flipH="1" flipV="1">
            <a:off x="3382888" y="3819849"/>
            <a:ext cx="1405528" cy="26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Düz Ok Bağlayıcısı 47">
            <a:extLst>
              <a:ext uri="{FF2B5EF4-FFF2-40B4-BE49-F238E27FC236}">
                <a16:creationId xmlns:a16="http://schemas.microsoft.com/office/drawing/2014/main" id="{2D960A0A-9E6C-4ABD-8B7D-E3011181BF49}"/>
              </a:ext>
            </a:extLst>
          </p:cNvPr>
          <p:cNvCxnSpPr>
            <a:cxnSpLocks/>
          </p:cNvCxnSpPr>
          <p:nvPr/>
        </p:nvCxnSpPr>
        <p:spPr>
          <a:xfrm flipH="1" flipV="1">
            <a:off x="3382888" y="3985613"/>
            <a:ext cx="1557928" cy="13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Düz Ok Bağlayıcısı 49">
            <a:extLst>
              <a:ext uri="{FF2B5EF4-FFF2-40B4-BE49-F238E27FC236}">
                <a16:creationId xmlns:a16="http://schemas.microsoft.com/office/drawing/2014/main" id="{7D12FDFD-1A59-48FE-82BF-C174254E0A52}"/>
              </a:ext>
            </a:extLst>
          </p:cNvPr>
          <p:cNvCxnSpPr>
            <a:cxnSpLocks/>
          </p:cNvCxnSpPr>
          <p:nvPr/>
        </p:nvCxnSpPr>
        <p:spPr>
          <a:xfrm flipH="1">
            <a:off x="3382888" y="4151377"/>
            <a:ext cx="1710328" cy="79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Düz Ok Bağlayıcısı 51">
            <a:extLst>
              <a:ext uri="{FF2B5EF4-FFF2-40B4-BE49-F238E27FC236}">
                <a16:creationId xmlns:a16="http://schemas.microsoft.com/office/drawing/2014/main" id="{A1C85660-C43A-490E-AA53-32C4F78916B7}"/>
              </a:ext>
            </a:extLst>
          </p:cNvPr>
          <p:cNvCxnSpPr>
            <a:cxnSpLocks/>
          </p:cNvCxnSpPr>
          <p:nvPr/>
        </p:nvCxnSpPr>
        <p:spPr>
          <a:xfrm flipH="1">
            <a:off x="3382888" y="4303777"/>
            <a:ext cx="1862728" cy="103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Düz Ok Bağlayıcısı 53">
            <a:extLst>
              <a:ext uri="{FF2B5EF4-FFF2-40B4-BE49-F238E27FC236}">
                <a16:creationId xmlns:a16="http://schemas.microsoft.com/office/drawing/2014/main" id="{2A269783-6451-4CD5-A38B-43C7EB68DD11}"/>
              </a:ext>
            </a:extLst>
          </p:cNvPr>
          <p:cNvCxnSpPr>
            <a:cxnSpLocks/>
          </p:cNvCxnSpPr>
          <p:nvPr/>
        </p:nvCxnSpPr>
        <p:spPr>
          <a:xfrm flipH="1">
            <a:off x="3382888" y="4456177"/>
            <a:ext cx="2015128" cy="91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Düz Ok Bağlayıcısı 55">
            <a:extLst>
              <a:ext uri="{FF2B5EF4-FFF2-40B4-BE49-F238E27FC236}">
                <a16:creationId xmlns:a16="http://schemas.microsoft.com/office/drawing/2014/main" id="{F0BD63F9-F0A0-41B8-9BC3-10F8B46C9B0A}"/>
              </a:ext>
            </a:extLst>
          </p:cNvPr>
          <p:cNvCxnSpPr>
            <a:cxnSpLocks/>
          </p:cNvCxnSpPr>
          <p:nvPr/>
        </p:nvCxnSpPr>
        <p:spPr>
          <a:xfrm flipH="1">
            <a:off x="3382888" y="4608577"/>
            <a:ext cx="2167528" cy="108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Dikdörtgen: Yuvarlatılmış Çapraz Köşeler 57">
            <a:extLst>
              <a:ext uri="{FF2B5EF4-FFF2-40B4-BE49-F238E27FC236}">
                <a16:creationId xmlns:a16="http://schemas.microsoft.com/office/drawing/2014/main" id="{DEDF7AB3-D42B-4DCC-A07D-13C6E0E08C4D}"/>
              </a:ext>
            </a:extLst>
          </p:cNvPr>
          <p:cNvSpPr/>
          <p:nvPr/>
        </p:nvSpPr>
        <p:spPr>
          <a:xfrm>
            <a:off x="6949318" y="2067694"/>
            <a:ext cx="1769720" cy="972495"/>
          </a:xfrm>
          <a:prstGeom prst="round2Diag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Müfredat Dersleri ve AKTS Kredileri</a:t>
            </a:r>
          </a:p>
        </p:txBody>
      </p:sp>
      <p:cxnSp>
        <p:nvCxnSpPr>
          <p:cNvPr id="60" name="Düz Ok Bağlayıcısı 59">
            <a:extLst>
              <a:ext uri="{FF2B5EF4-FFF2-40B4-BE49-F238E27FC236}">
                <a16:creationId xmlns:a16="http://schemas.microsoft.com/office/drawing/2014/main" id="{D26790A6-6336-414D-9E0E-0158B1AA027F}"/>
              </a:ext>
            </a:extLst>
          </p:cNvPr>
          <p:cNvCxnSpPr>
            <a:endCxn id="58" idx="2"/>
          </p:cNvCxnSpPr>
          <p:nvPr/>
        </p:nvCxnSpPr>
        <p:spPr>
          <a:xfrm flipV="1">
            <a:off x="3238872" y="2553942"/>
            <a:ext cx="3710446" cy="143167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k: Beşgen 60">
            <a:extLst>
              <a:ext uri="{FF2B5EF4-FFF2-40B4-BE49-F238E27FC236}">
                <a16:creationId xmlns:a16="http://schemas.microsoft.com/office/drawing/2014/main" id="{EC607B39-21D9-4A75-9CFE-43EC58F2FCC3}"/>
              </a:ext>
            </a:extLst>
          </p:cNvPr>
          <p:cNvSpPr/>
          <p:nvPr/>
        </p:nvSpPr>
        <p:spPr>
          <a:xfrm>
            <a:off x="45394" y="1139008"/>
            <a:ext cx="1798364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1200" b="1" dirty="0"/>
              <a:t>Kayseri Üniversitesi Ders Bilgi Paketi</a:t>
            </a:r>
          </a:p>
        </p:txBody>
      </p:sp>
      <p:pic>
        <p:nvPicPr>
          <p:cNvPr id="62" name="İçerik Yer Tutucusu 4">
            <a:extLst>
              <a:ext uri="{FF2B5EF4-FFF2-40B4-BE49-F238E27FC236}">
                <a16:creationId xmlns:a16="http://schemas.microsoft.com/office/drawing/2014/main" id="{E6AF81CF-42A5-4157-A210-EB0CCA5063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7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5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67760A6-992F-431F-A7BC-209322D56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A941EE7-EFBB-4770-AA69-C5146F42B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FA07737-4EFF-4E40-82E9-CEE3CDE86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33</a:t>
            </a:fld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2E8667F-7164-4717-AF86-97B1CC51A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170530"/>
            <a:ext cx="6491064" cy="3870577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C7D78910-FCBA-4538-B8D9-2DD83810963A}"/>
              </a:ext>
            </a:extLst>
          </p:cNvPr>
          <p:cNvSpPr/>
          <p:nvPr/>
        </p:nvSpPr>
        <p:spPr>
          <a:xfrm>
            <a:off x="4211960" y="2355726"/>
            <a:ext cx="1140718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Blog Mouse İmleci Nasıl Yapılır">
            <a:extLst>
              <a:ext uri="{FF2B5EF4-FFF2-40B4-BE49-F238E27FC236}">
                <a16:creationId xmlns:a16="http://schemas.microsoft.com/office/drawing/2014/main" id="{C59BCDD1-A7E9-4B16-A228-FEC851178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33439"/>
            <a:ext cx="276622" cy="27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İçerik Yer Tutucusu 4">
            <a:extLst>
              <a:ext uri="{FF2B5EF4-FFF2-40B4-BE49-F238E27FC236}">
                <a16:creationId xmlns:a16="http://schemas.microsoft.com/office/drawing/2014/main" id="{60CC3DB7-2129-4230-9FF4-145AD0716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12" name="Ok: Beşgen 11">
            <a:extLst>
              <a:ext uri="{FF2B5EF4-FFF2-40B4-BE49-F238E27FC236}">
                <a16:creationId xmlns:a16="http://schemas.microsoft.com/office/drawing/2014/main" id="{27DBE5E1-B6FD-4409-A391-846945721AA8}"/>
              </a:ext>
            </a:extLst>
          </p:cNvPr>
          <p:cNvSpPr/>
          <p:nvPr/>
        </p:nvSpPr>
        <p:spPr>
          <a:xfrm>
            <a:off x="45394" y="1139008"/>
            <a:ext cx="1798364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1200" b="1" dirty="0"/>
              <a:t>Kayseri Üniversitesi Ders Bilgi Paketi</a:t>
            </a:r>
          </a:p>
        </p:txBody>
      </p:sp>
    </p:spTree>
    <p:extLst>
      <p:ext uri="{BB962C8B-B14F-4D97-AF65-F5344CB8AC3E}">
        <p14:creationId xmlns:p14="http://schemas.microsoft.com/office/powerpoint/2010/main" val="243744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087F2A4-5054-46F7-8ABE-34AEF6A78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57ACE6-0440-45F2-B99A-0EE7A80F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36D8600-44A3-461B-8A7F-945E3020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34</a:t>
            </a:fld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5382CEA-698D-4638-A2E2-0315377B8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896" y="1418655"/>
            <a:ext cx="2994744" cy="3348608"/>
          </a:xfrm>
          <a:prstGeom prst="rect">
            <a:avLst/>
          </a:prstGeom>
        </p:spPr>
      </p:pic>
      <p:pic>
        <p:nvPicPr>
          <p:cNvPr id="7" name="İçerik Yer Tutucusu 4">
            <a:extLst>
              <a:ext uri="{FF2B5EF4-FFF2-40B4-BE49-F238E27FC236}">
                <a16:creationId xmlns:a16="http://schemas.microsoft.com/office/drawing/2014/main" id="{A97296B9-92DA-46F6-8953-B7BAA0F9C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8" name="Ok: Beşgen 7">
            <a:extLst>
              <a:ext uri="{FF2B5EF4-FFF2-40B4-BE49-F238E27FC236}">
                <a16:creationId xmlns:a16="http://schemas.microsoft.com/office/drawing/2014/main" id="{C1CA42BA-FDF7-419C-A54E-DDFDED785CF3}"/>
              </a:ext>
            </a:extLst>
          </p:cNvPr>
          <p:cNvSpPr/>
          <p:nvPr/>
        </p:nvSpPr>
        <p:spPr>
          <a:xfrm>
            <a:off x="45394" y="1139008"/>
            <a:ext cx="1798364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1200" b="1" dirty="0"/>
              <a:t>Kayseri Üniversitesi Ders Bilgi Paketi</a:t>
            </a:r>
          </a:p>
        </p:txBody>
      </p:sp>
    </p:spTree>
    <p:extLst>
      <p:ext uri="{BB962C8B-B14F-4D97-AF65-F5344CB8AC3E}">
        <p14:creationId xmlns:p14="http://schemas.microsoft.com/office/powerpoint/2010/main" val="528639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F81CC09-4A75-4EAD-AE2F-088E056D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637C9E3-80AA-40F8-859F-403537C75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A549C46-5328-40A7-9304-6209869D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35</a:t>
            </a:fld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4F5F655-FCAC-4BD7-BA0E-E5B2E3864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386946"/>
            <a:ext cx="1512168" cy="334860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8869FF6-41A7-4166-987F-5BF70DCC7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035" y="1823923"/>
            <a:ext cx="4856330" cy="2161976"/>
          </a:xfrm>
          <a:prstGeom prst="rect">
            <a:avLst/>
          </a:prstGeom>
        </p:spPr>
      </p:pic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0FC1DF7E-AD60-4717-8CCD-45508F83B64B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915816" y="1635646"/>
            <a:ext cx="1209219" cy="126926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E83B5DCC-16E7-4C2B-BD10-50CF0F62DB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12" name="Ok: Beşgen 11">
            <a:extLst>
              <a:ext uri="{FF2B5EF4-FFF2-40B4-BE49-F238E27FC236}">
                <a16:creationId xmlns:a16="http://schemas.microsoft.com/office/drawing/2014/main" id="{9757EF07-4531-4C65-8AAA-DE75F402BA9A}"/>
              </a:ext>
            </a:extLst>
          </p:cNvPr>
          <p:cNvSpPr/>
          <p:nvPr/>
        </p:nvSpPr>
        <p:spPr>
          <a:xfrm>
            <a:off x="45394" y="1139008"/>
            <a:ext cx="1798364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1200" b="1" dirty="0"/>
              <a:t>Kayseri Üniversitesi Ders Bilgi Paketi</a:t>
            </a:r>
          </a:p>
        </p:txBody>
      </p:sp>
    </p:spTree>
    <p:extLst>
      <p:ext uri="{BB962C8B-B14F-4D97-AF65-F5344CB8AC3E}">
        <p14:creationId xmlns:p14="http://schemas.microsoft.com/office/powerpoint/2010/main" val="3930583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6446E2A-076D-4A23-9587-E953E24CC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3AE1E4-DD17-455C-8DCA-182B4E7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D6FBA06-11D7-486D-8EC5-94DBE98B2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36</a:t>
            </a:fld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957EF16-0192-471A-B268-0D07CC9E8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386946"/>
            <a:ext cx="1512168" cy="334860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253BF69-2641-43C0-B034-4E0245EBB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617997"/>
            <a:ext cx="4824536" cy="2585268"/>
          </a:xfrm>
          <a:prstGeom prst="rect">
            <a:avLst/>
          </a:prstGeom>
        </p:spPr>
      </p:pic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3756B32E-2DC8-46E2-A4B4-DCF2F33A58DF}"/>
              </a:ext>
            </a:extLst>
          </p:cNvPr>
          <p:cNvCxnSpPr>
            <a:cxnSpLocks/>
          </p:cNvCxnSpPr>
          <p:nvPr/>
        </p:nvCxnSpPr>
        <p:spPr>
          <a:xfrm>
            <a:off x="2843808" y="1995686"/>
            <a:ext cx="1281227" cy="90922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İçerik Yer Tutucusu 4">
            <a:extLst>
              <a:ext uri="{FF2B5EF4-FFF2-40B4-BE49-F238E27FC236}">
                <a16:creationId xmlns:a16="http://schemas.microsoft.com/office/drawing/2014/main" id="{561AC14C-9F42-4A7A-AF40-10630B9B9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11" name="Ok: Beşgen 10">
            <a:extLst>
              <a:ext uri="{FF2B5EF4-FFF2-40B4-BE49-F238E27FC236}">
                <a16:creationId xmlns:a16="http://schemas.microsoft.com/office/drawing/2014/main" id="{EEBC2A44-DFA4-4296-B723-46B0B137415F}"/>
              </a:ext>
            </a:extLst>
          </p:cNvPr>
          <p:cNvSpPr/>
          <p:nvPr/>
        </p:nvSpPr>
        <p:spPr>
          <a:xfrm>
            <a:off x="45394" y="1139008"/>
            <a:ext cx="1798364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1200" b="1" dirty="0"/>
              <a:t>Kayseri Üniversitesi Ders Bilgi Paketi</a:t>
            </a:r>
          </a:p>
        </p:txBody>
      </p:sp>
    </p:spTree>
    <p:extLst>
      <p:ext uri="{BB962C8B-B14F-4D97-AF65-F5344CB8AC3E}">
        <p14:creationId xmlns:p14="http://schemas.microsoft.com/office/powerpoint/2010/main" val="2805008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90B4F76-54E0-42E1-82D6-28DAAC93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970C343-A151-429C-9CB5-2E8B508A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C1FDEBE-B57E-4A8D-B798-BBAD6298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37</a:t>
            </a:fld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87FBF56-A0B0-4EB4-87AB-7A94E1E24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386946"/>
            <a:ext cx="1512168" cy="334860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EC47794-2BDE-4AA2-B7ED-C5D2C7F6E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813" y="1779662"/>
            <a:ext cx="4800773" cy="2304256"/>
          </a:xfrm>
          <a:prstGeom prst="rect">
            <a:avLst/>
          </a:prstGeom>
        </p:spPr>
      </p:pic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8285A8E5-0D7C-4B06-A2CC-4674F8E3E1CE}"/>
              </a:ext>
            </a:extLst>
          </p:cNvPr>
          <p:cNvCxnSpPr>
            <a:cxnSpLocks/>
          </p:cNvCxnSpPr>
          <p:nvPr/>
        </p:nvCxnSpPr>
        <p:spPr>
          <a:xfrm>
            <a:off x="3275856" y="2283718"/>
            <a:ext cx="849179" cy="62119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C8FC44EF-F780-4B96-8528-F35A82886E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12" name="Ok: Beşgen 11">
            <a:extLst>
              <a:ext uri="{FF2B5EF4-FFF2-40B4-BE49-F238E27FC236}">
                <a16:creationId xmlns:a16="http://schemas.microsoft.com/office/drawing/2014/main" id="{8B30B7BD-A1C3-406F-AE84-AC26DA88D6ED}"/>
              </a:ext>
            </a:extLst>
          </p:cNvPr>
          <p:cNvSpPr/>
          <p:nvPr/>
        </p:nvSpPr>
        <p:spPr>
          <a:xfrm>
            <a:off x="45394" y="1139008"/>
            <a:ext cx="1798364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1200" b="1" dirty="0"/>
              <a:t>Kayseri Üniversitesi Ders Bilgi Paketi</a:t>
            </a:r>
          </a:p>
        </p:txBody>
      </p:sp>
    </p:spTree>
    <p:extLst>
      <p:ext uri="{BB962C8B-B14F-4D97-AF65-F5344CB8AC3E}">
        <p14:creationId xmlns:p14="http://schemas.microsoft.com/office/powerpoint/2010/main" val="2170118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0447FED-C508-4596-B7D1-D0E839EEF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F67FB2-98B6-42C3-B366-3B524BA4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810946D-15F3-4D59-BE2E-684BF4239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38</a:t>
            </a:fld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81CEF33-1535-4549-9C2F-AAF992E86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386946"/>
            <a:ext cx="1512168" cy="334860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9686007-E991-400A-AE47-BA95F8FBF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386946"/>
            <a:ext cx="4844334" cy="3219822"/>
          </a:xfrm>
          <a:prstGeom prst="rect">
            <a:avLst/>
          </a:prstGeom>
        </p:spPr>
      </p:pic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197D98D2-47EE-449F-97CB-3DAF1B0E6000}"/>
              </a:ext>
            </a:extLst>
          </p:cNvPr>
          <p:cNvCxnSpPr>
            <a:cxnSpLocks/>
          </p:cNvCxnSpPr>
          <p:nvPr/>
        </p:nvCxnSpPr>
        <p:spPr>
          <a:xfrm>
            <a:off x="2843808" y="2715766"/>
            <a:ext cx="1281227" cy="18914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İçerik Yer Tutucusu 4">
            <a:extLst>
              <a:ext uri="{FF2B5EF4-FFF2-40B4-BE49-F238E27FC236}">
                <a16:creationId xmlns:a16="http://schemas.microsoft.com/office/drawing/2014/main" id="{D95844BC-3B2F-4AA2-972A-A4921D7062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11" name="Ok: Beşgen 10">
            <a:extLst>
              <a:ext uri="{FF2B5EF4-FFF2-40B4-BE49-F238E27FC236}">
                <a16:creationId xmlns:a16="http://schemas.microsoft.com/office/drawing/2014/main" id="{EFEE687A-C138-41EB-BC91-6EF6EFBEBAE1}"/>
              </a:ext>
            </a:extLst>
          </p:cNvPr>
          <p:cNvSpPr/>
          <p:nvPr/>
        </p:nvSpPr>
        <p:spPr>
          <a:xfrm>
            <a:off x="45394" y="1139008"/>
            <a:ext cx="1798364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1200" b="1" dirty="0"/>
              <a:t>Kayseri Üniversitesi Ders Bilgi Paketi</a:t>
            </a:r>
          </a:p>
        </p:txBody>
      </p:sp>
    </p:spTree>
    <p:extLst>
      <p:ext uri="{BB962C8B-B14F-4D97-AF65-F5344CB8AC3E}">
        <p14:creationId xmlns:p14="http://schemas.microsoft.com/office/powerpoint/2010/main" val="23874044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0A7E053-29CA-4505-B8BF-6C566B2A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31670A-6A61-49D9-AE24-5F9C6B5CC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B2C2388-3462-4A6A-95FC-227D2A77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39</a:t>
            </a:fld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2AB86D5-25E7-4790-B7A1-A69D91E9B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473" y="1695791"/>
            <a:ext cx="4813454" cy="237982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18D048C-B9CD-4E35-BB2F-597E76FE8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386946"/>
            <a:ext cx="1512168" cy="3348608"/>
          </a:xfrm>
          <a:prstGeom prst="rect">
            <a:avLst/>
          </a:prstGeom>
        </p:spPr>
      </p:pic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C055FA8F-2331-4EFD-A643-1B9485414EF0}"/>
              </a:ext>
            </a:extLst>
          </p:cNvPr>
          <p:cNvCxnSpPr>
            <a:cxnSpLocks/>
          </p:cNvCxnSpPr>
          <p:nvPr/>
        </p:nvCxnSpPr>
        <p:spPr>
          <a:xfrm flipV="1">
            <a:off x="2699792" y="2904911"/>
            <a:ext cx="1425243" cy="38691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İçerik Yer Tutucusu 4">
            <a:extLst>
              <a:ext uri="{FF2B5EF4-FFF2-40B4-BE49-F238E27FC236}">
                <a16:creationId xmlns:a16="http://schemas.microsoft.com/office/drawing/2014/main" id="{4BCEE3B8-C783-4785-8B03-4ABB33426C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11" name="Ok: Beşgen 10">
            <a:extLst>
              <a:ext uri="{FF2B5EF4-FFF2-40B4-BE49-F238E27FC236}">
                <a16:creationId xmlns:a16="http://schemas.microsoft.com/office/drawing/2014/main" id="{9C78D730-F8A2-45B3-A6A8-62617FF5A1FF}"/>
              </a:ext>
            </a:extLst>
          </p:cNvPr>
          <p:cNvSpPr/>
          <p:nvPr/>
        </p:nvSpPr>
        <p:spPr>
          <a:xfrm>
            <a:off x="45394" y="1139008"/>
            <a:ext cx="1798364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1200" b="1" dirty="0"/>
              <a:t>Kayseri Üniversitesi Ders Bilgi Paketi</a:t>
            </a:r>
          </a:p>
        </p:txBody>
      </p:sp>
    </p:spTree>
    <p:extLst>
      <p:ext uri="{BB962C8B-B14F-4D97-AF65-F5344CB8AC3E}">
        <p14:creationId xmlns:p14="http://schemas.microsoft.com/office/powerpoint/2010/main" val="208330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8A73022-5080-4451-93C2-35461E2B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57D18B-2944-4D3C-9871-CC32EE251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736" y="1200151"/>
            <a:ext cx="68407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Program geliştirme  üç aşamadan oluşmaktadır.</a:t>
            </a:r>
          </a:p>
          <a:p>
            <a:pPr marL="0" indent="0">
              <a:buNone/>
            </a:pPr>
            <a:r>
              <a:rPr lang="tr-TR" sz="3000" dirty="0"/>
              <a:t>1) Programlarla  ilgili bilgilerin hazırlanması</a:t>
            </a:r>
          </a:p>
          <a:p>
            <a:pPr marL="0" indent="0">
              <a:buNone/>
            </a:pPr>
            <a:r>
              <a:rPr lang="tr-TR" sz="3000" dirty="0"/>
              <a:t>2) Program çıktılarının hazırlanması</a:t>
            </a:r>
          </a:p>
          <a:p>
            <a:pPr marL="0" indent="0">
              <a:buNone/>
            </a:pPr>
            <a:r>
              <a:rPr lang="tr-TR" sz="3000" dirty="0"/>
              <a:t>3) Katalogda yer alan derslerin öğrenim çıktılarının hazırlanması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DE42DE97-1900-4A57-A92A-3860943A1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62DFAFE-6778-4C02-8F9A-FC696D43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2FD9-08EB-49CB-8904-143E6193A308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909830B7-52E5-4D9F-AEAA-FFBE72EFA1B6}"/>
              </a:ext>
            </a:extLst>
          </p:cNvPr>
          <p:cNvSpPr/>
          <p:nvPr/>
        </p:nvSpPr>
        <p:spPr>
          <a:xfrm>
            <a:off x="2051720" y="3435845"/>
            <a:ext cx="6408712" cy="101436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8B51F313-17B8-4271-A1F7-CEE87C674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569A0DB-51A6-4B35-BBB2-5C8F8D898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B40FB5-E810-425B-878B-A90B6356A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DA97739-B2AE-47A6-BA41-8682EAA2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40</a:t>
            </a:fld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6C06689-8AD1-4C0C-AD0C-F62CF25F4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386946"/>
            <a:ext cx="1512168" cy="334860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4F125A9-719B-41F7-A940-577369F7D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707654"/>
            <a:ext cx="4928418" cy="2505659"/>
          </a:xfrm>
          <a:prstGeom prst="rect">
            <a:avLst/>
          </a:prstGeom>
        </p:spPr>
      </p:pic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FE50B758-743A-4B77-BA0C-0FBD23206D94}"/>
              </a:ext>
            </a:extLst>
          </p:cNvPr>
          <p:cNvCxnSpPr>
            <a:cxnSpLocks/>
          </p:cNvCxnSpPr>
          <p:nvPr/>
        </p:nvCxnSpPr>
        <p:spPr>
          <a:xfrm flipV="1">
            <a:off x="2771800" y="2571750"/>
            <a:ext cx="1224136" cy="103421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2C58BEA5-D2F8-4180-8F9F-20A0DC5E08B7}"/>
              </a:ext>
            </a:extLst>
          </p:cNvPr>
          <p:cNvCxnSpPr>
            <a:cxnSpLocks/>
          </p:cNvCxnSpPr>
          <p:nvPr/>
        </p:nvCxnSpPr>
        <p:spPr>
          <a:xfrm flipV="1">
            <a:off x="2951820" y="3570203"/>
            <a:ext cx="1080512" cy="5494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CA104D2F-2ABA-4065-A102-B67CCA203B18}"/>
              </a:ext>
            </a:extLst>
          </p:cNvPr>
          <p:cNvCxnSpPr>
            <a:cxnSpLocks/>
          </p:cNvCxnSpPr>
          <p:nvPr/>
        </p:nvCxnSpPr>
        <p:spPr>
          <a:xfrm flipV="1">
            <a:off x="3203848" y="4094927"/>
            <a:ext cx="828484" cy="37623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İçerik Yer Tutucusu 4">
            <a:extLst>
              <a:ext uri="{FF2B5EF4-FFF2-40B4-BE49-F238E27FC236}">
                <a16:creationId xmlns:a16="http://schemas.microsoft.com/office/drawing/2014/main" id="{FB20EE36-2C7D-4BCB-81A4-8DF0B24A51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19" name="Ok: Beşgen 18">
            <a:extLst>
              <a:ext uri="{FF2B5EF4-FFF2-40B4-BE49-F238E27FC236}">
                <a16:creationId xmlns:a16="http://schemas.microsoft.com/office/drawing/2014/main" id="{10A3CE0B-B43D-409D-A2A1-3172231BA4DB}"/>
              </a:ext>
            </a:extLst>
          </p:cNvPr>
          <p:cNvSpPr/>
          <p:nvPr/>
        </p:nvSpPr>
        <p:spPr>
          <a:xfrm>
            <a:off x="45394" y="1139008"/>
            <a:ext cx="1798364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1200" b="1" dirty="0"/>
              <a:t>Kayseri Üniversitesi Ders Bilgi Paketi</a:t>
            </a:r>
          </a:p>
        </p:txBody>
      </p:sp>
    </p:spTree>
    <p:extLst>
      <p:ext uri="{BB962C8B-B14F-4D97-AF65-F5344CB8AC3E}">
        <p14:creationId xmlns:p14="http://schemas.microsoft.com/office/powerpoint/2010/main" val="428567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2856707-22BE-4E88-8294-F4BF08B25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F7957E-8DF2-47F6-A1B5-03E50BF9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FC9A1F2-3252-4B14-B929-8ADB05BFE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46CF042-112B-4803-9770-E39CC613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41</a:t>
            </a:fld>
            <a:endParaRPr lang="en-US"/>
          </a:p>
        </p:txBody>
      </p:sp>
      <p:pic>
        <p:nvPicPr>
          <p:cNvPr id="2050" name="Picture 2" descr="ERENLERDEKİ KUTSAL MEKAN: TEKKE - ppt indir">
            <a:extLst>
              <a:ext uri="{FF2B5EF4-FFF2-40B4-BE49-F238E27FC236}">
                <a16:creationId xmlns:a16="http://schemas.microsoft.com/office/drawing/2014/main" id="{B9085A44-0725-44EB-AAF8-05DA4532A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300" y="774"/>
            <a:ext cx="7303699" cy="514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9D906E87-FBAD-4B3B-BACA-873F95701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pic>
        <p:nvPicPr>
          <p:cNvPr id="2052" name="Picture 4" descr="https://yunti.files.wordpress.com/2016/08/bayrak_07_yunus_tam35-blogspot-com.gif">
            <a:extLst>
              <a:ext uri="{FF2B5EF4-FFF2-40B4-BE49-F238E27FC236}">
                <a16:creationId xmlns:a16="http://schemas.microsoft.com/office/drawing/2014/main" id="{68C02451-E751-487F-9754-4473539C9D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300" y="3223364"/>
            <a:ext cx="2885306" cy="181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58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2635" y="1101965"/>
            <a:ext cx="6984776" cy="308792"/>
          </a:xfrm>
          <a:prstGeom prst="rect">
            <a:avLst/>
          </a:prstGeom>
        </p:spPr>
        <p:txBody>
          <a:bodyPr vert="horz" wrap="square" lIns="0" tIns="27803" rIns="0" bIns="0" rtlCol="0" anchor="ctr">
            <a:spAutoFit/>
          </a:bodyPr>
          <a:lstStyle/>
          <a:p>
            <a:pPr marL="30891">
              <a:spcBef>
                <a:spcPts val="219"/>
              </a:spcBef>
            </a:pPr>
            <a:r>
              <a:rPr sz="1824" b="1" spc="-24" dirty="0">
                <a:solidFill>
                  <a:srgbClr val="A40020"/>
                </a:solidFill>
                <a:latin typeface="Arial"/>
                <a:cs typeface="Arial"/>
              </a:rPr>
              <a:t>Örnek Program: </a:t>
            </a:r>
            <a:r>
              <a:rPr sz="1824" b="1" spc="-12" dirty="0">
                <a:solidFill>
                  <a:srgbClr val="990000"/>
                </a:solidFill>
                <a:latin typeface="Arial"/>
                <a:cs typeface="Arial"/>
              </a:rPr>
              <a:t>A </a:t>
            </a:r>
            <a:r>
              <a:rPr sz="1824" spc="-24" dirty="0">
                <a:solidFill>
                  <a:srgbClr val="000066"/>
                </a:solidFill>
                <a:latin typeface="Arial"/>
                <a:cs typeface="Arial"/>
              </a:rPr>
              <a:t>Üniversitesi </a:t>
            </a:r>
            <a:r>
              <a:rPr sz="1824" b="1" spc="-12" dirty="0">
                <a:solidFill>
                  <a:srgbClr val="990000"/>
                </a:solidFill>
                <a:latin typeface="Arial"/>
                <a:cs typeface="Arial"/>
              </a:rPr>
              <a:t>B </a:t>
            </a:r>
            <a:r>
              <a:rPr lang="tr-TR" sz="1824" spc="-24" dirty="0">
                <a:solidFill>
                  <a:srgbClr val="000066"/>
                </a:solidFill>
                <a:latin typeface="Arial"/>
                <a:cs typeface="Arial"/>
              </a:rPr>
              <a:t>Okulu</a:t>
            </a:r>
            <a:r>
              <a:rPr lang="tr-TR" sz="1824" b="1" spc="-12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lang="tr-TR" sz="1824" spc="-24" dirty="0">
                <a:solidFill>
                  <a:srgbClr val="000066"/>
                </a:solidFill>
                <a:latin typeface="Arial"/>
                <a:cs typeface="Arial"/>
              </a:rPr>
              <a:t>İlk ve Acil Yardım Programı</a:t>
            </a:r>
            <a:endParaRPr sz="1824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07864" y="193046"/>
            <a:ext cx="5156166" cy="3293384"/>
            <a:chOff x="269748" y="75565"/>
            <a:chExt cx="2119757" cy="1353947"/>
          </a:xfrm>
        </p:grpSpPr>
        <p:sp>
          <p:nvSpPr>
            <p:cNvPr id="9" name="object 9"/>
            <p:cNvSpPr/>
            <p:nvPr/>
          </p:nvSpPr>
          <p:spPr>
            <a:xfrm>
              <a:off x="2306828" y="96393"/>
              <a:ext cx="82677" cy="1033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0" name="object 10"/>
            <p:cNvSpPr/>
            <p:nvPr/>
          </p:nvSpPr>
          <p:spPr>
            <a:xfrm>
              <a:off x="1977517" y="97917"/>
              <a:ext cx="195580" cy="100330"/>
            </a:xfrm>
            <a:custGeom>
              <a:avLst/>
              <a:gdLst/>
              <a:ahLst/>
              <a:cxnLst/>
              <a:rect l="l" t="t" r="r" b="b"/>
              <a:pathLst>
                <a:path w="195580" h="100330">
                  <a:moveTo>
                    <a:pt x="105156" y="0"/>
                  </a:moveTo>
                  <a:lnTo>
                    <a:pt x="147828" y="0"/>
                  </a:lnTo>
                  <a:lnTo>
                    <a:pt x="158623" y="0"/>
                  </a:lnTo>
                  <a:lnTo>
                    <a:pt x="166370" y="888"/>
                  </a:lnTo>
                  <a:lnTo>
                    <a:pt x="171196" y="2666"/>
                  </a:lnTo>
                  <a:lnTo>
                    <a:pt x="176022" y="4444"/>
                  </a:lnTo>
                  <a:lnTo>
                    <a:pt x="179959" y="7619"/>
                  </a:lnTo>
                  <a:lnTo>
                    <a:pt x="182880" y="12318"/>
                  </a:lnTo>
                  <a:lnTo>
                    <a:pt x="185800" y="16890"/>
                  </a:lnTo>
                  <a:lnTo>
                    <a:pt x="187325" y="22097"/>
                  </a:lnTo>
                  <a:lnTo>
                    <a:pt x="187325" y="28066"/>
                  </a:lnTo>
                  <a:lnTo>
                    <a:pt x="187325" y="35559"/>
                  </a:lnTo>
                  <a:lnTo>
                    <a:pt x="185039" y="41782"/>
                  </a:lnTo>
                  <a:lnTo>
                    <a:pt x="180594" y="46736"/>
                  </a:lnTo>
                  <a:lnTo>
                    <a:pt x="176149" y="51688"/>
                  </a:lnTo>
                  <a:lnTo>
                    <a:pt x="169545" y="54737"/>
                  </a:lnTo>
                  <a:lnTo>
                    <a:pt x="160781" y="56006"/>
                  </a:lnTo>
                  <a:lnTo>
                    <a:pt x="165100" y="58546"/>
                  </a:lnTo>
                  <a:lnTo>
                    <a:pt x="168783" y="61340"/>
                  </a:lnTo>
                  <a:lnTo>
                    <a:pt x="171577" y="64388"/>
                  </a:lnTo>
                  <a:lnTo>
                    <a:pt x="174498" y="67437"/>
                  </a:lnTo>
                  <a:lnTo>
                    <a:pt x="178308" y="72897"/>
                  </a:lnTo>
                  <a:lnTo>
                    <a:pt x="183134" y="80771"/>
                  </a:lnTo>
                  <a:lnTo>
                    <a:pt x="195453" y="100329"/>
                  </a:lnTo>
                  <a:lnTo>
                    <a:pt x="171196" y="100329"/>
                  </a:lnTo>
                  <a:lnTo>
                    <a:pt x="156591" y="78486"/>
                  </a:lnTo>
                  <a:lnTo>
                    <a:pt x="151384" y="70612"/>
                  </a:lnTo>
                  <a:lnTo>
                    <a:pt x="147828" y="65786"/>
                  </a:lnTo>
                  <a:lnTo>
                    <a:pt x="145796" y="63753"/>
                  </a:lnTo>
                  <a:lnTo>
                    <a:pt x="143891" y="61721"/>
                  </a:lnTo>
                  <a:lnTo>
                    <a:pt x="141859" y="60325"/>
                  </a:lnTo>
                  <a:lnTo>
                    <a:pt x="139700" y="59562"/>
                  </a:lnTo>
                  <a:lnTo>
                    <a:pt x="137668" y="58800"/>
                  </a:lnTo>
                  <a:lnTo>
                    <a:pt x="134239" y="58419"/>
                  </a:lnTo>
                  <a:lnTo>
                    <a:pt x="129540" y="58419"/>
                  </a:lnTo>
                  <a:lnTo>
                    <a:pt x="125475" y="58419"/>
                  </a:lnTo>
                  <a:lnTo>
                    <a:pt x="125475" y="100329"/>
                  </a:lnTo>
                  <a:lnTo>
                    <a:pt x="105156" y="100329"/>
                  </a:lnTo>
                  <a:lnTo>
                    <a:pt x="105156" y="0"/>
                  </a:lnTo>
                  <a:close/>
                </a:path>
                <a:path w="195580" h="100330">
                  <a:moveTo>
                    <a:pt x="0" y="0"/>
                  </a:moveTo>
                  <a:lnTo>
                    <a:pt x="74422" y="0"/>
                  </a:lnTo>
                  <a:lnTo>
                    <a:pt x="74422" y="16890"/>
                  </a:lnTo>
                  <a:lnTo>
                    <a:pt x="20193" y="16890"/>
                  </a:lnTo>
                  <a:lnTo>
                    <a:pt x="20193" y="39115"/>
                  </a:lnTo>
                  <a:lnTo>
                    <a:pt x="70612" y="39115"/>
                  </a:lnTo>
                  <a:lnTo>
                    <a:pt x="70612" y="56133"/>
                  </a:lnTo>
                  <a:lnTo>
                    <a:pt x="20193" y="56133"/>
                  </a:lnTo>
                  <a:lnTo>
                    <a:pt x="20193" y="83438"/>
                  </a:lnTo>
                  <a:lnTo>
                    <a:pt x="76327" y="83438"/>
                  </a:lnTo>
                  <a:lnTo>
                    <a:pt x="76327" y="100329"/>
                  </a:lnTo>
                  <a:lnTo>
                    <a:pt x="0" y="1003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4F5F9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1" name="object 11"/>
            <p:cNvSpPr/>
            <p:nvPr/>
          </p:nvSpPr>
          <p:spPr>
            <a:xfrm>
              <a:off x="1748663" y="96393"/>
              <a:ext cx="99949" cy="1033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2" name="object 12"/>
            <p:cNvSpPr/>
            <p:nvPr/>
          </p:nvSpPr>
          <p:spPr>
            <a:xfrm>
              <a:off x="377278" y="96139"/>
              <a:ext cx="1847850" cy="132080"/>
            </a:xfrm>
            <a:custGeom>
              <a:avLst/>
              <a:gdLst/>
              <a:ahLst/>
              <a:cxnLst/>
              <a:rect l="l" t="t" r="r" b="b"/>
              <a:pathLst>
                <a:path w="1847850" h="132079">
                  <a:moveTo>
                    <a:pt x="1260259" y="1778"/>
                  </a:moveTo>
                  <a:lnTo>
                    <a:pt x="1280452" y="1778"/>
                  </a:lnTo>
                  <a:lnTo>
                    <a:pt x="1280452" y="56134"/>
                  </a:lnTo>
                  <a:lnTo>
                    <a:pt x="1280452" y="64643"/>
                  </a:lnTo>
                  <a:lnTo>
                    <a:pt x="1295184" y="86487"/>
                  </a:lnTo>
                  <a:lnTo>
                    <a:pt x="1300772" y="86487"/>
                  </a:lnTo>
                  <a:lnTo>
                    <a:pt x="1306614" y="86487"/>
                  </a:lnTo>
                  <a:lnTo>
                    <a:pt x="1310932" y="85344"/>
                  </a:lnTo>
                  <a:lnTo>
                    <a:pt x="1313853" y="82931"/>
                  </a:lnTo>
                  <a:lnTo>
                    <a:pt x="1316774" y="80645"/>
                  </a:lnTo>
                  <a:lnTo>
                    <a:pt x="1318552" y="77724"/>
                  </a:lnTo>
                  <a:lnTo>
                    <a:pt x="1319060" y="74295"/>
                  </a:lnTo>
                  <a:lnTo>
                    <a:pt x="1319695" y="70866"/>
                  </a:lnTo>
                  <a:lnTo>
                    <a:pt x="1319949" y="65150"/>
                  </a:lnTo>
                  <a:lnTo>
                    <a:pt x="1319949" y="57277"/>
                  </a:lnTo>
                  <a:lnTo>
                    <a:pt x="1319949" y="1778"/>
                  </a:lnTo>
                  <a:lnTo>
                    <a:pt x="1340269" y="1778"/>
                  </a:lnTo>
                  <a:lnTo>
                    <a:pt x="1340269" y="54483"/>
                  </a:lnTo>
                  <a:lnTo>
                    <a:pt x="1332522" y="92583"/>
                  </a:lnTo>
                  <a:lnTo>
                    <a:pt x="1320711" y="100711"/>
                  </a:lnTo>
                  <a:lnTo>
                    <a:pt x="1315758" y="102743"/>
                  </a:lnTo>
                  <a:lnTo>
                    <a:pt x="1309408" y="103759"/>
                  </a:lnTo>
                  <a:lnTo>
                    <a:pt x="1301407" y="103759"/>
                  </a:lnTo>
                  <a:lnTo>
                    <a:pt x="1291882" y="103759"/>
                  </a:lnTo>
                  <a:lnTo>
                    <a:pt x="1284516" y="102743"/>
                  </a:lnTo>
                  <a:lnTo>
                    <a:pt x="1279563" y="100457"/>
                  </a:lnTo>
                  <a:lnTo>
                    <a:pt x="1274610" y="98298"/>
                  </a:lnTo>
                  <a:lnTo>
                    <a:pt x="1270800" y="95377"/>
                  </a:lnTo>
                  <a:lnTo>
                    <a:pt x="1267879" y="91821"/>
                  </a:lnTo>
                  <a:lnTo>
                    <a:pt x="1264958" y="88265"/>
                  </a:lnTo>
                  <a:lnTo>
                    <a:pt x="1260259" y="55245"/>
                  </a:lnTo>
                  <a:lnTo>
                    <a:pt x="1260259" y="1778"/>
                  </a:lnTo>
                  <a:close/>
                </a:path>
                <a:path w="1847850" h="132079">
                  <a:moveTo>
                    <a:pt x="928154" y="1778"/>
                  </a:moveTo>
                  <a:lnTo>
                    <a:pt x="968286" y="1778"/>
                  </a:lnTo>
                  <a:lnTo>
                    <a:pt x="976287" y="1778"/>
                  </a:lnTo>
                  <a:lnTo>
                    <a:pt x="982129" y="2032"/>
                  </a:lnTo>
                  <a:lnTo>
                    <a:pt x="986066" y="2667"/>
                  </a:lnTo>
                  <a:lnTo>
                    <a:pt x="990003" y="3429"/>
                  </a:lnTo>
                  <a:lnTo>
                    <a:pt x="993432" y="4699"/>
                  </a:lnTo>
                  <a:lnTo>
                    <a:pt x="996480" y="6858"/>
                  </a:lnTo>
                  <a:lnTo>
                    <a:pt x="999655" y="8890"/>
                  </a:lnTo>
                  <a:lnTo>
                    <a:pt x="1002195" y="11684"/>
                  </a:lnTo>
                  <a:lnTo>
                    <a:pt x="1004227" y="15240"/>
                  </a:lnTo>
                  <a:lnTo>
                    <a:pt x="1006259" y="18669"/>
                  </a:lnTo>
                  <a:lnTo>
                    <a:pt x="1007275" y="22606"/>
                  </a:lnTo>
                  <a:lnTo>
                    <a:pt x="1007275" y="26924"/>
                  </a:lnTo>
                  <a:lnTo>
                    <a:pt x="1007275" y="31623"/>
                  </a:lnTo>
                  <a:lnTo>
                    <a:pt x="1006005" y="35941"/>
                  </a:lnTo>
                  <a:lnTo>
                    <a:pt x="1003465" y="39878"/>
                  </a:lnTo>
                  <a:lnTo>
                    <a:pt x="1001052" y="43815"/>
                  </a:lnTo>
                  <a:lnTo>
                    <a:pt x="997496" y="46736"/>
                  </a:lnTo>
                  <a:lnTo>
                    <a:pt x="993178" y="48768"/>
                  </a:lnTo>
                  <a:lnTo>
                    <a:pt x="999274" y="50546"/>
                  </a:lnTo>
                  <a:lnTo>
                    <a:pt x="1003973" y="53594"/>
                  </a:lnTo>
                  <a:lnTo>
                    <a:pt x="1007275" y="57912"/>
                  </a:lnTo>
                  <a:lnTo>
                    <a:pt x="1010577" y="62103"/>
                  </a:lnTo>
                  <a:lnTo>
                    <a:pt x="1012228" y="67183"/>
                  </a:lnTo>
                  <a:lnTo>
                    <a:pt x="1012228" y="73025"/>
                  </a:lnTo>
                  <a:lnTo>
                    <a:pt x="1012228" y="77597"/>
                  </a:lnTo>
                  <a:lnTo>
                    <a:pt x="1000417" y="96647"/>
                  </a:lnTo>
                  <a:lnTo>
                    <a:pt x="996734" y="99187"/>
                  </a:lnTo>
                  <a:lnTo>
                    <a:pt x="992162" y="100837"/>
                  </a:lnTo>
                  <a:lnTo>
                    <a:pt x="986828" y="101346"/>
                  </a:lnTo>
                  <a:lnTo>
                    <a:pt x="983399" y="101727"/>
                  </a:lnTo>
                  <a:lnTo>
                    <a:pt x="975271" y="101981"/>
                  </a:lnTo>
                  <a:lnTo>
                    <a:pt x="962317" y="102108"/>
                  </a:lnTo>
                  <a:lnTo>
                    <a:pt x="928154" y="102108"/>
                  </a:lnTo>
                  <a:lnTo>
                    <a:pt x="928154" y="1778"/>
                  </a:lnTo>
                  <a:close/>
                </a:path>
                <a:path w="1847850" h="132079">
                  <a:moveTo>
                    <a:pt x="682536" y="1778"/>
                  </a:moveTo>
                  <a:lnTo>
                    <a:pt x="712762" y="1778"/>
                  </a:lnTo>
                  <a:lnTo>
                    <a:pt x="731050" y="70231"/>
                  </a:lnTo>
                  <a:lnTo>
                    <a:pt x="748957" y="1778"/>
                  </a:lnTo>
                  <a:lnTo>
                    <a:pt x="779437" y="1778"/>
                  </a:lnTo>
                  <a:lnTo>
                    <a:pt x="779437" y="102108"/>
                  </a:lnTo>
                  <a:lnTo>
                    <a:pt x="760641" y="102108"/>
                  </a:lnTo>
                  <a:lnTo>
                    <a:pt x="760641" y="23114"/>
                  </a:lnTo>
                  <a:lnTo>
                    <a:pt x="740702" y="102108"/>
                  </a:lnTo>
                  <a:lnTo>
                    <a:pt x="721144" y="102108"/>
                  </a:lnTo>
                  <a:lnTo>
                    <a:pt x="701332" y="23114"/>
                  </a:lnTo>
                  <a:lnTo>
                    <a:pt x="701332" y="102108"/>
                  </a:lnTo>
                  <a:lnTo>
                    <a:pt x="682536" y="102108"/>
                  </a:lnTo>
                  <a:lnTo>
                    <a:pt x="682536" y="1778"/>
                  </a:lnTo>
                  <a:close/>
                </a:path>
                <a:path w="1847850" h="132079">
                  <a:moveTo>
                    <a:pt x="603415" y="1778"/>
                  </a:moveTo>
                  <a:lnTo>
                    <a:pt x="624878" y="1778"/>
                  </a:lnTo>
                  <a:lnTo>
                    <a:pt x="665010" y="102108"/>
                  </a:lnTo>
                  <a:lnTo>
                    <a:pt x="643039" y="102108"/>
                  </a:lnTo>
                  <a:lnTo>
                    <a:pt x="634276" y="79248"/>
                  </a:lnTo>
                  <a:lnTo>
                    <a:pt x="594144" y="79248"/>
                  </a:lnTo>
                  <a:lnTo>
                    <a:pt x="585889" y="102108"/>
                  </a:lnTo>
                  <a:lnTo>
                    <a:pt x="564299" y="102108"/>
                  </a:lnTo>
                  <a:lnTo>
                    <a:pt x="603415" y="1778"/>
                  </a:lnTo>
                  <a:close/>
                </a:path>
                <a:path w="1847850" h="132079">
                  <a:moveTo>
                    <a:pt x="461810" y="1778"/>
                  </a:moveTo>
                  <a:lnTo>
                    <a:pt x="504482" y="1778"/>
                  </a:lnTo>
                  <a:lnTo>
                    <a:pt x="515277" y="1778"/>
                  </a:lnTo>
                  <a:lnTo>
                    <a:pt x="523024" y="2667"/>
                  </a:lnTo>
                  <a:lnTo>
                    <a:pt x="527850" y="4445"/>
                  </a:lnTo>
                  <a:lnTo>
                    <a:pt x="532676" y="6223"/>
                  </a:lnTo>
                  <a:lnTo>
                    <a:pt x="536613" y="9398"/>
                  </a:lnTo>
                  <a:lnTo>
                    <a:pt x="539534" y="14097"/>
                  </a:lnTo>
                  <a:lnTo>
                    <a:pt x="542455" y="18669"/>
                  </a:lnTo>
                  <a:lnTo>
                    <a:pt x="543979" y="23875"/>
                  </a:lnTo>
                  <a:lnTo>
                    <a:pt x="543979" y="29845"/>
                  </a:lnTo>
                  <a:lnTo>
                    <a:pt x="543979" y="37337"/>
                  </a:lnTo>
                  <a:lnTo>
                    <a:pt x="541693" y="43561"/>
                  </a:lnTo>
                  <a:lnTo>
                    <a:pt x="537248" y="48514"/>
                  </a:lnTo>
                  <a:lnTo>
                    <a:pt x="532803" y="53467"/>
                  </a:lnTo>
                  <a:lnTo>
                    <a:pt x="526199" y="56515"/>
                  </a:lnTo>
                  <a:lnTo>
                    <a:pt x="517436" y="57785"/>
                  </a:lnTo>
                  <a:lnTo>
                    <a:pt x="521754" y="60325"/>
                  </a:lnTo>
                  <a:lnTo>
                    <a:pt x="525437" y="63119"/>
                  </a:lnTo>
                  <a:lnTo>
                    <a:pt x="528231" y="66167"/>
                  </a:lnTo>
                  <a:lnTo>
                    <a:pt x="531152" y="69215"/>
                  </a:lnTo>
                  <a:lnTo>
                    <a:pt x="534962" y="74675"/>
                  </a:lnTo>
                  <a:lnTo>
                    <a:pt x="539788" y="82550"/>
                  </a:lnTo>
                  <a:lnTo>
                    <a:pt x="552107" y="102108"/>
                  </a:lnTo>
                  <a:lnTo>
                    <a:pt x="527850" y="102108"/>
                  </a:lnTo>
                  <a:lnTo>
                    <a:pt x="513245" y="80264"/>
                  </a:lnTo>
                  <a:lnTo>
                    <a:pt x="508038" y="72390"/>
                  </a:lnTo>
                  <a:lnTo>
                    <a:pt x="504482" y="67564"/>
                  </a:lnTo>
                  <a:lnTo>
                    <a:pt x="502450" y="65532"/>
                  </a:lnTo>
                  <a:lnTo>
                    <a:pt x="500545" y="63500"/>
                  </a:lnTo>
                  <a:lnTo>
                    <a:pt x="498513" y="62103"/>
                  </a:lnTo>
                  <a:lnTo>
                    <a:pt x="496354" y="61341"/>
                  </a:lnTo>
                  <a:lnTo>
                    <a:pt x="494322" y="60579"/>
                  </a:lnTo>
                  <a:lnTo>
                    <a:pt x="490893" y="60198"/>
                  </a:lnTo>
                  <a:lnTo>
                    <a:pt x="486194" y="60198"/>
                  </a:lnTo>
                  <a:lnTo>
                    <a:pt x="482130" y="60198"/>
                  </a:lnTo>
                  <a:lnTo>
                    <a:pt x="482130" y="102108"/>
                  </a:lnTo>
                  <a:lnTo>
                    <a:pt x="461810" y="102108"/>
                  </a:lnTo>
                  <a:lnTo>
                    <a:pt x="461810" y="1778"/>
                  </a:lnTo>
                  <a:close/>
                </a:path>
                <a:path w="1847850" h="132079">
                  <a:moveTo>
                    <a:pt x="105219" y="1778"/>
                  </a:moveTo>
                  <a:lnTo>
                    <a:pt x="147878" y="1778"/>
                  </a:lnTo>
                  <a:lnTo>
                    <a:pt x="158597" y="1778"/>
                  </a:lnTo>
                  <a:lnTo>
                    <a:pt x="166395" y="2667"/>
                  </a:lnTo>
                  <a:lnTo>
                    <a:pt x="171246" y="4445"/>
                  </a:lnTo>
                  <a:lnTo>
                    <a:pt x="176110" y="6223"/>
                  </a:lnTo>
                  <a:lnTo>
                    <a:pt x="180009" y="9398"/>
                  </a:lnTo>
                  <a:lnTo>
                    <a:pt x="182930" y="14097"/>
                  </a:lnTo>
                  <a:lnTo>
                    <a:pt x="185851" y="18669"/>
                  </a:lnTo>
                  <a:lnTo>
                    <a:pt x="187312" y="23875"/>
                  </a:lnTo>
                  <a:lnTo>
                    <a:pt x="187312" y="29845"/>
                  </a:lnTo>
                  <a:lnTo>
                    <a:pt x="187312" y="37337"/>
                  </a:lnTo>
                  <a:lnTo>
                    <a:pt x="185089" y="43561"/>
                  </a:lnTo>
                  <a:lnTo>
                    <a:pt x="180670" y="48514"/>
                  </a:lnTo>
                  <a:lnTo>
                    <a:pt x="176237" y="53467"/>
                  </a:lnTo>
                  <a:lnTo>
                    <a:pt x="169621" y="56515"/>
                  </a:lnTo>
                  <a:lnTo>
                    <a:pt x="160807" y="57785"/>
                  </a:lnTo>
                  <a:lnTo>
                    <a:pt x="165188" y="60325"/>
                  </a:lnTo>
                  <a:lnTo>
                    <a:pt x="183197" y="82550"/>
                  </a:lnTo>
                  <a:lnTo>
                    <a:pt x="195453" y="102108"/>
                  </a:lnTo>
                  <a:lnTo>
                    <a:pt x="171221" y="102108"/>
                  </a:lnTo>
                  <a:lnTo>
                    <a:pt x="156565" y="80264"/>
                  </a:lnTo>
                  <a:lnTo>
                    <a:pt x="151358" y="72390"/>
                  </a:lnTo>
                  <a:lnTo>
                    <a:pt x="147802" y="67564"/>
                  </a:lnTo>
                  <a:lnTo>
                    <a:pt x="145884" y="65532"/>
                  </a:lnTo>
                  <a:lnTo>
                    <a:pt x="143967" y="63500"/>
                  </a:lnTo>
                  <a:lnTo>
                    <a:pt x="141935" y="62103"/>
                  </a:lnTo>
                  <a:lnTo>
                    <a:pt x="139788" y="61341"/>
                  </a:lnTo>
                  <a:lnTo>
                    <a:pt x="137655" y="60579"/>
                  </a:lnTo>
                  <a:lnTo>
                    <a:pt x="134251" y="60198"/>
                  </a:lnTo>
                  <a:lnTo>
                    <a:pt x="129590" y="60198"/>
                  </a:lnTo>
                  <a:lnTo>
                    <a:pt x="125488" y="60198"/>
                  </a:lnTo>
                  <a:lnTo>
                    <a:pt x="125488" y="102108"/>
                  </a:lnTo>
                  <a:lnTo>
                    <a:pt x="105219" y="102108"/>
                  </a:lnTo>
                  <a:lnTo>
                    <a:pt x="105219" y="1778"/>
                  </a:lnTo>
                  <a:close/>
                </a:path>
                <a:path w="1847850" h="132079">
                  <a:moveTo>
                    <a:pt x="0" y="1778"/>
                  </a:moveTo>
                  <a:lnTo>
                    <a:pt x="32511" y="1778"/>
                  </a:lnTo>
                  <a:lnTo>
                    <a:pt x="44843" y="1778"/>
                  </a:lnTo>
                  <a:lnTo>
                    <a:pt x="52870" y="2159"/>
                  </a:lnTo>
                  <a:lnTo>
                    <a:pt x="56616" y="3175"/>
                  </a:lnTo>
                  <a:lnTo>
                    <a:pt x="62369" y="4699"/>
                  </a:lnTo>
                  <a:lnTo>
                    <a:pt x="67182" y="8000"/>
                  </a:lnTo>
                  <a:lnTo>
                    <a:pt x="71056" y="13081"/>
                  </a:lnTo>
                  <a:lnTo>
                    <a:pt x="74942" y="18034"/>
                  </a:lnTo>
                  <a:lnTo>
                    <a:pt x="76873" y="24637"/>
                  </a:lnTo>
                  <a:lnTo>
                    <a:pt x="76873" y="32639"/>
                  </a:lnTo>
                  <a:lnTo>
                    <a:pt x="76873" y="38735"/>
                  </a:lnTo>
                  <a:lnTo>
                    <a:pt x="75755" y="43942"/>
                  </a:lnTo>
                  <a:lnTo>
                    <a:pt x="73520" y="48133"/>
                  </a:lnTo>
                  <a:lnTo>
                    <a:pt x="71285" y="52324"/>
                  </a:lnTo>
                  <a:lnTo>
                    <a:pt x="68453" y="55625"/>
                  </a:lnTo>
                  <a:lnTo>
                    <a:pt x="64998" y="58039"/>
                  </a:lnTo>
                  <a:lnTo>
                    <a:pt x="61556" y="60452"/>
                  </a:lnTo>
                  <a:lnTo>
                    <a:pt x="58051" y="61975"/>
                  </a:lnTo>
                  <a:lnTo>
                    <a:pt x="54495" y="62737"/>
                  </a:lnTo>
                  <a:lnTo>
                    <a:pt x="49656" y="63754"/>
                  </a:lnTo>
                  <a:lnTo>
                    <a:pt x="42646" y="64262"/>
                  </a:lnTo>
                  <a:lnTo>
                    <a:pt x="33477" y="64262"/>
                  </a:lnTo>
                  <a:lnTo>
                    <a:pt x="20256" y="64262"/>
                  </a:lnTo>
                  <a:lnTo>
                    <a:pt x="20256" y="102108"/>
                  </a:lnTo>
                  <a:lnTo>
                    <a:pt x="0" y="102108"/>
                  </a:lnTo>
                  <a:lnTo>
                    <a:pt x="0" y="1778"/>
                  </a:lnTo>
                  <a:close/>
                </a:path>
                <a:path w="1847850" h="132079">
                  <a:moveTo>
                    <a:pt x="1812455" y="0"/>
                  </a:moveTo>
                  <a:lnTo>
                    <a:pt x="1825536" y="0"/>
                  </a:lnTo>
                  <a:lnTo>
                    <a:pt x="1830467" y="7453"/>
                  </a:lnTo>
                  <a:lnTo>
                    <a:pt x="1845951" y="47799"/>
                  </a:lnTo>
                  <a:lnTo>
                    <a:pt x="1847380" y="64643"/>
                  </a:lnTo>
                  <a:lnTo>
                    <a:pt x="1847094" y="71981"/>
                  </a:lnTo>
                  <a:lnTo>
                    <a:pt x="1836029" y="113569"/>
                  </a:lnTo>
                  <a:lnTo>
                    <a:pt x="1825917" y="131572"/>
                  </a:lnTo>
                  <a:lnTo>
                    <a:pt x="1812709" y="131572"/>
                  </a:lnTo>
                  <a:lnTo>
                    <a:pt x="1816392" y="123444"/>
                  </a:lnTo>
                  <a:lnTo>
                    <a:pt x="1819059" y="117221"/>
                  </a:lnTo>
                  <a:lnTo>
                    <a:pt x="1827949" y="81787"/>
                  </a:lnTo>
                  <a:lnTo>
                    <a:pt x="1828584" y="76708"/>
                  </a:lnTo>
                  <a:lnTo>
                    <a:pt x="1828838" y="71500"/>
                  </a:lnTo>
                  <a:lnTo>
                    <a:pt x="1828838" y="66167"/>
                  </a:lnTo>
                  <a:lnTo>
                    <a:pt x="1823260" y="27664"/>
                  </a:lnTo>
                  <a:lnTo>
                    <a:pt x="1816818" y="9999"/>
                  </a:lnTo>
                  <a:lnTo>
                    <a:pt x="1812455" y="0"/>
                  </a:lnTo>
                  <a:close/>
                </a:path>
                <a:path w="1847850" h="132079">
                  <a:moveTo>
                    <a:pt x="1085380" y="0"/>
                  </a:moveTo>
                  <a:lnTo>
                    <a:pt x="1126647" y="21316"/>
                  </a:lnTo>
                  <a:lnTo>
                    <a:pt x="1134148" y="52070"/>
                  </a:lnTo>
                  <a:lnTo>
                    <a:pt x="1133316" y="63521"/>
                  </a:lnTo>
                  <a:lnTo>
                    <a:pt x="1105477" y="100329"/>
                  </a:lnTo>
                  <a:lnTo>
                    <a:pt x="1085634" y="103759"/>
                  </a:lnTo>
                  <a:lnTo>
                    <a:pt x="1074985" y="102903"/>
                  </a:lnTo>
                  <a:lnTo>
                    <a:pt x="1040056" y="73898"/>
                  </a:lnTo>
                  <a:lnTo>
                    <a:pt x="1036739" y="52578"/>
                  </a:lnTo>
                  <a:lnTo>
                    <a:pt x="1037024" y="45174"/>
                  </a:lnTo>
                  <a:lnTo>
                    <a:pt x="1050709" y="12954"/>
                  </a:lnTo>
                  <a:lnTo>
                    <a:pt x="1054646" y="8890"/>
                  </a:lnTo>
                  <a:lnTo>
                    <a:pt x="1058964" y="5969"/>
                  </a:lnTo>
                  <a:lnTo>
                    <a:pt x="1063663" y="3937"/>
                  </a:lnTo>
                  <a:lnTo>
                    <a:pt x="1069886" y="1270"/>
                  </a:lnTo>
                  <a:lnTo>
                    <a:pt x="1077125" y="0"/>
                  </a:lnTo>
                  <a:lnTo>
                    <a:pt x="1085380" y="0"/>
                  </a:lnTo>
                  <a:close/>
                </a:path>
                <a:path w="1847850" h="132079">
                  <a:moveTo>
                    <a:pt x="887514" y="0"/>
                  </a:moveTo>
                  <a:lnTo>
                    <a:pt x="900595" y="0"/>
                  </a:lnTo>
                  <a:lnTo>
                    <a:pt x="896287" y="9999"/>
                  </a:lnTo>
                  <a:lnTo>
                    <a:pt x="892705" y="19224"/>
                  </a:lnTo>
                  <a:lnTo>
                    <a:pt x="884428" y="58094"/>
                  </a:lnTo>
                  <a:lnTo>
                    <a:pt x="884212" y="66167"/>
                  </a:lnTo>
                  <a:lnTo>
                    <a:pt x="884212" y="73660"/>
                  </a:lnTo>
                  <a:lnTo>
                    <a:pt x="891959" y="111506"/>
                  </a:lnTo>
                  <a:lnTo>
                    <a:pt x="900468" y="131572"/>
                  </a:lnTo>
                  <a:lnTo>
                    <a:pt x="887260" y="131572"/>
                  </a:lnTo>
                  <a:lnTo>
                    <a:pt x="868851" y="90253"/>
                  </a:lnTo>
                  <a:lnTo>
                    <a:pt x="865797" y="65786"/>
                  </a:lnTo>
                  <a:lnTo>
                    <a:pt x="866223" y="56003"/>
                  </a:lnTo>
                  <a:lnTo>
                    <a:pt x="879211" y="13541"/>
                  </a:lnTo>
                  <a:lnTo>
                    <a:pt x="883154" y="6621"/>
                  </a:lnTo>
                  <a:lnTo>
                    <a:pt x="887514" y="0"/>
                  </a:lnTo>
                  <a:close/>
                </a:path>
              </a:pathLst>
            </a:custGeom>
            <a:ln w="3175">
              <a:solidFill>
                <a:srgbClr val="F4F5F9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3" name="object 13"/>
            <p:cNvSpPr/>
            <p:nvPr/>
          </p:nvSpPr>
          <p:spPr>
            <a:xfrm>
              <a:off x="712114" y="94615"/>
              <a:ext cx="96875" cy="1068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4" name="object 14"/>
            <p:cNvSpPr/>
            <p:nvPr/>
          </p:nvSpPr>
          <p:spPr>
            <a:xfrm>
              <a:off x="591096" y="75565"/>
              <a:ext cx="1109980" cy="124460"/>
            </a:xfrm>
            <a:custGeom>
              <a:avLst/>
              <a:gdLst/>
              <a:ahLst/>
              <a:cxnLst/>
              <a:rect l="l" t="t" r="r" b="b"/>
              <a:pathLst>
                <a:path w="1109980" h="124460">
                  <a:moveTo>
                    <a:pt x="48539" y="20574"/>
                  </a:moveTo>
                  <a:lnTo>
                    <a:pt x="89862" y="41890"/>
                  </a:lnTo>
                  <a:lnTo>
                    <a:pt x="97358" y="72644"/>
                  </a:lnTo>
                  <a:lnTo>
                    <a:pt x="96531" y="84095"/>
                  </a:lnTo>
                  <a:lnTo>
                    <a:pt x="68706" y="120903"/>
                  </a:lnTo>
                  <a:lnTo>
                    <a:pt x="48818" y="124333"/>
                  </a:lnTo>
                  <a:lnTo>
                    <a:pt x="38198" y="123477"/>
                  </a:lnTo>
                  <a:lnTo>
                    <a:pt x="3305" y="94472"/>
                  </a:lnTo>
                  <a:lnTo>
                    <a:pt x="0" y="73152"/>
                  </a:lnTo>
                  <a:lnTo>
                    <a:pt x="287" y="65748"/>
                  </a:lnTo>
                  <a:lnTo>
                    <a:pt x="17881" y="29464"/>
                  </a:lnTo>
                  <a:lnTo>
                    <a:pt x="40373" y="20574"/>
                  </a:lnTo>
                  <a:lnTo>
                    <a:pt x="48539" y="20574"/>
                  </a:lnTo>
                  <a:close/>
                </a:path>
                <a:path w="1109980" h="124460">
                  <a:moveTo>
                    <a:pt x="1093050" y="0"/>
                  </a:moveTo>
                  <a:lnTo>
                    <a:pt x="1109687" y="0"/>
                  </a:lnTo>
                  <a:lnTo>
                    <a:pt x="1109687" y="16510"/>
                  </a:lnTo>
                  <a:lnTo>
                    <a:pt x="1093050" y="16510"/>
                  </a:lnTo>
                  <a:lnTo>
                    <a:pt x="1093050" y="0"/>
                  </a:lnTo>
                  <a:close/>
                </a:path>
                <a:path w="1109980" h="124460">
                  <a:moveTo>
                    <a:pt x="1063586" y="0"/>
                  </a:moveTo>
                  <a:lnTo>
                    <a:pt x="1080096" y="0"/>
                  </a:lnTo>
                  <a:lnTo>
                    <a:pt x="1080096" y="16510"/>
                  </a:lnTo>
                  <a:lnTo>
                    <a:pt x="1063586" y="16510"/>
                  </a:lnTo>
                  <a:lnTo>
                    <a:pt x="1063586" y="0"/>
                  </a:lnTo>
                  <a:close/>
                </a:path>
                <a:path w="1109980" h="124460">
                  <a:moveTo>
                    <a:pt x="876896" y="0"/>
                  </a:moveTo>
                  <a:lnTo>
                    <a:pt x="893533" y="0"/>
                  </a:lnTo>
                  <a:lnTo>
                    <a:pt x="893533" y="16510"/>
                  </a:lnTo>
                  <a:lnTo>
                    <a:pt x="876896" y="16510"/>
                  </a:lnTo>
                  <a:lnTo>
                    <a:pt x="876896" y="0"/>
                  </a:lnTo>
                  <a:close/>
                </a:path>
                <a:path w="1109980" h="124460">
                  <a:moveTo>
                    <a:pt x="847432" y="0"/>
                  </a:moveTo>
                  <a:lnTo>
                    <a:pt x="863942" y="0"/>
                  </a:lnTo>
                  <a:lnTo>
                    <a:pt x="863942" y="16510"/>
                  </a:lnTo>
                  <a:lnTo>
                    <a:pt x="847432" y="16510"/>
                  </a:lnTo>
                  <a:lnTo>
                    <a:pt x="847432" y="0"/>
                  </a:lnTo>
                  <a:close/>
                </a:path>
              </a:pathLst>
            </a:custGeom>
            <a:ln w="3175">
              <a:solidFill>
                <a:srgbClr val="F4F5F9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5083" y="265938"/>
              <a:ext cx="775970" cy="101600"/>
            </a:xfrm>
            <a:custGeom>
              <a:avLst/>
              <a:gdLst/>
              <a:ahLst/>
              <a:cxnLst/>
              <a:rect l="l" t="t" r="r" b="b"/>
              <a:pathLst>
                <a:path w="775969" h="101600">
                  <a:moveTo>
                    <a:pt x="211581" y="1143"/>
                  </a:moveTo>
                  <a:lnTo>
                    <a:pt x="244094" y="1143"/>
                  </a:lnTo>
                  <a:lnTo>
                    <a:pt x="256412" y="1143"/>
                  </a:lnTo>
                  <a:lnTo>
                    <a:pt x="264413" y="1524"/>
                  </a:lnTo>
                  <a:lnTo>
                    <a:pt x="268096" y="2540"/>
                  </a:lnTo>
                  <a:lnTo>
                    <a:pt x="273938" y="4063"/>
                  </a:lnTo>
                  <a:lnTo>
                    <a:pt x="278764" y="7366"/>
                  </a:lnTo>
                  <a:lnTo>
                    <a:pt x="282575" y="12446"/>
                  </a:lnTo>
                  <a:lnTo>
                    <a:pt x="286512" y="17399"/>
                  </a:lnTo>
                  <a:lnTo>
                    <a:pt x="288417" y="24003"/>
                  </a:lnTo>
                  <a:lnTo>
                    <a:pt x="288417" y="32004"/>
                  </a:lnTo>
                  <a:lnTo>
                    <a:pt x="288417" y="38100"/>
                  </a:lnTo>
                  <a:lnTo>
                    <a:pt x="287274" y="43307"/>
                  </a:lnTo>
                  <a:lnTo>
                    <a:pt x="254254" y="63626"/>
                  </a:lnTo>
                  <a:lnTo>
                    <a:pt x="244982" y="63626"/>
                  </a:lnTo>
                  <a:lnTo>
                    <a:pt x="231775" y="63626"/>
                  </a:lnTo>
                  <a:lnTo>
                    <a:pt x="231775" y="101473"/>
                  </a:lnTo>
                  <a:lnTo>
                    <a:pt x="211581" y="101473"/>
                  </a:lnTo>
                  <a:lnTo>
                    <a:pt x="211581" y="1143"/>
                  </a:lnTo>
                  <a:close/>
                </a:path>
                <a:path w="775969" h="101600">
                  <a:moveTo>
                    <a:pt x="132206" y="1143"/>
                  </a:moveTo>
                  <a:lnTo>
                    <a:pt x="153669" y="1143"/>
                  </a:lnTo>
                  <a:lnTo>
                    <a:pt x="193801" y="101473"/>
                  </a:lnTo>
                  <a:lnTo>
                    <a:pt x="171831" y="101473"/>
                  </a:lnTo>
                  <a:lnTo>
                    <a:pt x="163068" y="78612"/>
                  </a:lnTo>
                  <a:lnTo>
                    <a:pt x="122936" y="78612"/>
                  </a:lnTo>
                  <a:lnTo>
                    <a:pt x="114681" y="101473"/>
                  </a:lnTo>
                  <a:lnTo>
                    <a:pt x="93090" y="101473"/>
                  </a:lnTo>
                  <a:lnTo>
                    <a:pt x="132206" y="1143"/>
                  </a:lnTo>
                  <a:close/>
                </a:path>
                <a:path w="775969" h="101600">
                  <a:moveTo>
                    <a:pt x="0" y="1143"/>
                  </a:moveTo>
                  <a:lnTo>
                    <a:pt x="23748" y="1143"/>
                  </a:lnTo>
                  <a:lnTo>
                    <a:pt x="47370" y="40767"/>
                  </a:lnTo>
                  <a:lnTo>
                    <a:pt x="70484" y="1143"/>
                  </a:lnTo>
                  <a:lnTo>
                    <a:pt x="93853" y="1143"/>
                  </a:lnTo>
                  <a:lnTo>
                    <a:pt x="56895" y="59309"/>
                  </a:lnTo>
                  <a:lnTo>
                    <a:pt x="56895" y="101473"/>
                  </a:lnTo>
                  <a:lnTo>
                    <a:pt x="36703" y="101473"/>
                  </a:lnTo>
                  <a:lnTo>
                    <a:pt x="36703" y="59182"/>
                  </a:lnTo>
                  <a:lnTo>
                    <a:pt x="0" y="1143"/>
                  </a:lnTo>
                  <a:close/>
                </a:path>
                <a:path w="775969" h="101600">
                  <a:moveTo>
                    <a:pt x="739775" y="0"/>
                  </a:moveTo>
                  <a:lnTo>
                    <a:pt x="775969" y="21209"/>
                  </a:lnTo>
                  <a:lnTo>
                    <a:pt x="775969" y="28829"/>
                  </a:lnTo>
                  <a:lnTo>
                    <a:pt x="775969" y="33147"/>
                  </a:lnTo>
                  <a:lnTo>
                    <a:pt x="774700" y="37084"/>
                  </a:lnTo>
                  <a:lnTo>
                    <a:pt x="772287" y="40894"/>
                  </a:lnTo>
                  <a:lnTo>
                    <a:pt x="769874" y="44704"/>
                  </a:lnTo>
                  <a:lnTo>
                    <a:pt x="764794" y="49911"/>
                  </a:lnTo>
                  <a:lnTo>
                    <a:pt x="756919" y="56387"/>
                  </a:lnTo>
                  <a:lnTo>
                    <a:pt x="752856" y="59817"/>
                  </a:lnTo>
                  <a:lnTo>
                    <a:pt x="750315" y="62484"/>
                  </a:lnTo>
                  <a:lnTo>
                    <a:pt x="749426" y="64516"/>
                  </a:lnTo>
                  <a:lnTo>
                    <a:pt x="748411" y="66548"/>
                  </a:lnTo>
                  <a:lnTo>
                    <a:pt x="747902" y="70231"/>
                  </a:lnTo>
                  <a:lnTo>
                    <a:pt x="748030" y="75565"/>
                  </a:lnTo>
                  <a:lnTo>
                    <a:pt x="730631" y="75565"/>
                  </a:lnTo>
                  <a:lnTo>
                    <a:pt x="730504" y="73025"/>
                  </a:lnTo>
                  <a:lnTo>
                    <a:pt x="730504" y="71500"/>
                  </a:lnTo>
                  <a:lnTo>
                    <a:pt x="730504" y="70993"/>
                  </a:lnTo>
                  <a:lnTo>
                    <a:pt x="730504" y="65278"/>
                  </a:lnTo>
                  <a:lnTo>
                    <a:pt x="731519" y="60706"/>
                  </a:lnTo>
                  <a:lnTo>
                    <a:pt x="733298" y="57023"/>
                  </a:lnTo>
                  <a:lnTo>
                    <a:pt x="735202" y="53340"/>
                  </a:lnTo>
                  <a:lnTo>
                    <a:pt x="738886" y="49275"/>
                  </a:lnTo>
                  <a:lnTo>
                    <a:pt x="744601" y="44704"/>
                  </a:lnTo>
                  <a:lnTo>
                    <a:pt x="750188" y="40132"/>
                  </a:lnTo>
                  <a:lnTo>
                    <a:pt x="753490" y="37084"/>
                  </a:lnTo>
                  <a:lnTo>
                    <a:pt x="754633" y="35687"/>
                  </a:lnTo>
                  <a:lnTo>
                    <a:pt x="756284" y="33528"/>
                  </a:lnTo>
                  <a:lnTo>
                    <a:pt x="757174" y="30987"/>
                  </a:lnTo>
                  <a:lnTo>
                    <a:pt x="757174" y="28321"/>
                  </a:lnTo>
                  <a:lnTo>
                    <a:pt x="757174" y="24637"/>
                  </a:lnTo>
                  <a:lnTo>
                    <a:pt x="755650" y="21336"/>
                  </a:lnTo>
                  <a:lnTo>
                    <a:pt x="752729" y="18669"/>
                  </a:lnTo>
                  <a:lnTo>
                    <a:pt x="749681" y="16001"/>
                  </a:lnTo>
                  <a:lnTo>
                    <a:pt x="745617" y="14732"/>
                  </a:lnTo>
                  <a:lnTo>
                    <a:pt x="740537" y="14732"/>
                  </a:lnTo>
                  <a:lnTo>
                    <a:pt x="735711" y="14732"/>
                  </a:lnTo>
                  <a:lnTo>
                    <a:pt x="721613" y="31623"/>
                  </a:lnTo>
                  <a:lnTo>
                    <a:pt x="703833" y="29463"/>
                  </a:lnTo>
                  <a:lnTo>
                    <a:pt x="732270" y="545"/>
                  </a:lnTo>
                  <a:lnTo>
                    <a:pt x="739775" y="0"/>
                  </a:lnTo>
                  <a:close/>
                </a:path>
              </a:pathLst>
            </a:custGeom>
            <a:ln w="3175">
              <a:solidFill>
                <a:srgbClr val="F4F5F9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0" name="object 20"/>
            <p:cNvSpPr/>
            <p:nvPr/>
          </p:nvSpPr>
          <p:spPr>
            <a:xfrm>
              <a:off x="286512" y="1232916"/>
              <a:ext cx="397764" cy="1661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1" name="object 21"/>
            <p:cNvSpPr/>
            <p:nvPr/>
          </p:nvSpPr>
          <p:spPr>
            <a:xfrm>
              <a:off x="269748" y="1228344"/>
              <a:ext cx="362711" cy="201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2" name="object 22"/>
            <p:cNvSpPr/>
            <p:nvPr/>
          </p:nvSpPr>
          <p:spPr>
            <a:xfrm>
              <a:off x="307682" y="1243068"/>
              <a:ext cx="354965" cy="123189"/>
            </a:xfrm>
            <a:custGeom>
              <a:avLst/>
              <a:gdLst/>
              <a:ahLst/>
              <a:cxnLst/>
              <a:rect l="l" t="t" r="r" b="b"/>
              <a:pathLst>
                <a:path w="354965" h="123190">
                  <a:moveTo>
                    <a:pt x="354558" y="0"/>
                  </a:moveTo>
                  <a:lnTo>
                    <a:pt x="0" y="0"/>
                  </a:lnTo>
                  <a:lnTo>
                    <a:pt x="0" y="123070"/>
                  </a:lnTo>
                  <a:lnTo>
                    <a:pt x="354558" y="123070"/>
                  </a:lnTo>
                  <a:lnTo>
                    <a:pt x="354558" y="0"/>
                  </a:lnTo>
                  <a:close/>
                </a:path>
              </a:pathLst>
            </a:custGeom>
            <a:solidFill>
              <a:srgbClr val="58AAF1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800137" y="4508150"/>
            <a:ext cx="5453964" cy="446092"/>
          </a:xfrm>
          <a:prstGeom prst="rect">
            <a:avLst/>
          </a:prstGeom>
          <a:solidFill>
            <a:srgbClr val="F8FCFD"/>
          </a:solidFill>
        </p:spPr>
        <p:txBody>
          <a:bodyPr vert="horz" wrap="square" lIns="0" tIns="33981" rIns="0" bIns="0" rtlCol="0">
            <a:spAutoFit/>
          </a:bodyPr>
          <a:lstStyle/>
          <a:p>
            <a:pPr marL="67961" marR="702781">
              <a:spcBef>
                <a:spcPts val="268"/>
              </a:spcBef>
            </a:pPr>
            <a:r>
              <a:rPr sz="1338" b="1" i="1" dirty="0">
                <a:solidFill>
                  <a:srgbClr val="080808"/>
                </a:solidFill>
                <a:latin typeface="Arial"/>
                <a:cs typeface="Arial"/>
              </a:rPr>
              <a:t>(Öğretenin ne anlattığına değil, öğrenenin ne kazandığına  dayanan </a:t>
            </a:r>
            <a:r>
              <a:rPr sz="1338" b="1" i="1" spc="-12" dirty="0">
                <a:solidFill>
                  <a:srgbClr val="080808"/>
                </a:solidFill>
                <a:latin typeface="Arial"/>
                <a:cs typeface="Arial"/>
              </a:rPr>
              <a:t>öğrenme) </a:t>
            </a:r>
            <a:r>
              <a:rPr sz="1338" b="1" i="1" dirty="0">
                <a:solidFill>
                  <a:srgbClr val="080808"/>
                </a:solidFill>
                <a:latin typeface="Arial"/>
                <a:cs typeface="Arial"/>
              </a:rPr>
              <a:t>– </a:t>
            </a:r>
            <a:r>
              <a:rPr sz="1338" b="1" i="1" spc="-12" dirty="0">
                <a:solidFill>
                  <a:srgbClr val="C00000"/>
                </a:solidFill>
                <a:latin typeface="Arial"/>
                <a:cs typeface="Arial"/>
              </a:rPr>
              <a:t>aktif</a:t>
            </a:r>
            <a:r>
              <a:rPr sz="1338" b="1" i="1" spc="12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38" b="1" i="1" spc="-12" dirty="0">
                <a:solidFill>
                  <a:srgbClr val="C00000"/>
                </a:solidFill>
                <a:latin typeface="Arial"/>
                <a:cs typeface="Arial"/>
              </a:rPr>
              <a:t>öğrenme</a:t>
            </a:r>
            <a:endParaRPr sz="1338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00137" y="3032917"/>
            <a:ext cx="863428" cy="254182"/>
          </a:xfrm>
          <a:prstGeom prst="rect">
            <a:avLst/>
          </a:prstGeom>
          <a:ln w="3175">
            <a:solidFill>
              <a:srgbClr val="B5ECFC"/>
            </a:solidFill>
          </a:ln>
        </p:spPr>
        <p:txBody>
          <a:bodyPr vert="horz" wrap="square" lIns="0" tIns="29347" rIns="0" bIns="0" rtlCol="0">
            <a:spAutoFit/>
          </a:bodyPr>
          <a:lstStyle/>
          <a:p>
            <a:pPr marL="67961">
              <a:spcBef>
                <a:spcPts val="231"/>
              </a:spcBef>
            </a:pPr>
            <a:r>
              <a:rPr sz="1459" b="1" dirty="0">
                <a:solidFill>
                  <a:srgbClr val="043427"/>
                </a:solidFill>
                <a:latin typeface="Carlito"/>
                <a:cs typeface="Carlito"/>
              </a:rPr>
              <a:t>Ders </a:t>
            </a:r>
            <a:r>
              <a:rPr sz="1459" b="1" spc="12" dirty="0">
                <a:solidFill>
                  <a:srgbClr val="043427"/>
                </a:solidFill>
                <a:latin typeface="Carlito"/>
                <a:cs typeface="Carlito"/>
              </a:rPr>
              <a:t>A</a:t>
            </a:r>
            <a:endParaRPr sz="1459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449269" y="2233455"/>
            <a:ext cx="3985054" cy="449477"/>
            <a:chOff x="574548" y="914400"/>
            <a:chExt cx="1638300" cy="184785"/>
          </a:xfrm>
        </p:grpSpPr>
        <p:sp>
          <p:nvSpPr>
            <p:cNvPr id="26" name="object 26"/>
            <p:cNvSpPr/>
            <p:nvPr/>
          </p:nvSpPr>
          <p:spPr>
            <a:xfrm>
              <a:off x="574548" y="917448"/>
              <a:ext cx="1638300" cy="1569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7" name="object 27"/>
            <p:cNvSpPr/>
            <p:nvPr/>
          </p:nvSpPr>
          <p:spPr>
            <a:xfrm>
              <a:off x="911352" y="914400"/>
              <a:ext cx="987551" cy="1844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8" name="object 28"/>
            <p:cNvSpPr/>
            <p:nvPr/>
          </p:nvSpPr>
          <p:spPr>
            <a:xfrm>
              <a:off x="595820" y="927608"/>
              <a:ext cx="1595120" cy="114300"/>
            </a:xfrm>
            <a:custGeom>
              <a:avLst/>
              <a:gdLst/>
              <a:ahLst/>
              <a:cxnLst/>
              <a:rect l="l" t="t" r="r" b="b"/>
              <a:pathLst>
                <a:path w="1595120" h="114300">
                  <a:moveTo>
                    <a:pt x="1594993" y="0"/>
                  </a:moveTo>
                  <a:lnTo>
                    <a:pt x="0" y="0"/>
                  </a:lnTo>
                  <a:lnTo>
                    <a:pt x="0" y="113792"/>
                  </a:lnTo>
                  <a:lnTo>
                    <a:pt x="1594993" y="113792"/>
                  </a:lnTo>
                  <a:lnTo>
                    <a:pt x="159499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820" y="927608"/>
              <a:ext cx="1595120" cy="114300"/>
            </a:xfrm>
            <a:custGeom>
              <a:avLst/>
              <a:gdLst/>
              <a:ahLst/>
              <a:cxnLst/>
              <a:rect l="l" t="t" r="r" b="b"/>
              <a:pathLst>
                <a:path w="1595120" h="114300">
                  <a:moveTo>
                    <a:pt x="0" y="113792"/>
                  </a:moveTo>
                  <a:lnTo>
                    <a:pt x="1594993" y="113792"/>
                  </a:lnTo>
                  <a:lnTo>
                    <a:pt x="1594993" y="0"/>
                  </a:lnTo>
                  <a:lnTo>
                    <a:pt x="0" y="0"/>
                  </a:lnTo>
                  <a:lnTo>
                    <a:pt x="0" y="113792"/>
                  </a:lnTo>
                  <a:close/>
                </a:path>
              </a:pathLst>
            </a:custGeom>
            <a:ln w="3175">
              <a:solidFill>
                <a:srgbClr val="059A7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385295" y="2260331"/>
            <a:ext cx="1475088" cy="237084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spcBef>
                <a:spcPts val="243"/>
              </a:spcBef>
            </a:pPr>
            <a:r>
              <a:rPr sz="1338" b="1" spc="-12" dirty="0">
                <a:solidFill>
                  <a:srgbClr val="990000"/>
                </a:solidFill>
                <a:latin typeface="Arial"/>
                <a:cs typeface="Arial"/>
              </a:rPr>
              <a:t>Program</a:t>
            </a:r>
            <a:r>
              <a:rPr sz="1338" b="1" spc="-97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338" b="1" spc="24" dirty="0">
                <a:solidFill>
                  <a:srgbClr val="990000"/>
                </a:solidFill>
                <a:latin typeface="Arial"/>
                <a:cs typeface="Arial"/>
              </a:rPr>
              <a:t>Çıktıları</a:t>
            </a:r>
            <a:endParaRPr sz="1338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00137" y="3733719"/>
            <a:ext cx="1079672" cy="443299"/>
          </a:xfrm>
          <a:custGeom>
            <a:avLst/>
            <a:gdLst/>
            <a:ahLst/>
            <a:cxnLst/>
            <a:rect l="l" t="t" r="r" b="b"/>
            <a:pathLst>
              <a:path w="443865" h="182244">
                <a:moveTo>
                  <a:pt x="443445" y="0"/>
                </a:moveTo>
                <a:lnTo>
                  <a:pt x="0" y="0"/>
                </a:lnTo>
                <a:lnTo>
                  <a:pt x="0" y="181673"/>
                </a:lnTo>
                <a:lnTo>
                  <a:pt x="443445" y="181673"/>
                </a:lnTo>
                <a:lnTo>
                  <a:pt x="44344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32" name="object 32"/>
          <p:cNvSpPr txBox="1"/>
          <p:nvPr/>
        </p:nvSpPr>
        <p:spPr>
          <a:xfrm>
            <a:off x="2800137" y="3733718"/>
            <a:ext cx="1079672" cy="397600"/>
          </a:xfrm>
          <a:prstGeom prst="rect">
            <a:avLst/>
          </a:prstGeom>
          <a:ln w="76200">
            <a:solidFill>
              <a:srgbClr val="C00000"/>
            </a:solidFill>
          </a:ln>
        </p:spPr>
        <p:txBody>
          <a:bodyPr vert="horz" wrap="square" lIns="0" tIns="23169" rIns="0" bIns="0" rtlCol="0">
            <a:spAutoFit/>
          </a:bodyPr>
          <a:lstStyle/>
          <a:p>
            <a:pPr marL="67961" marR="319727">
              <a:spcBef>
                <a:spcPts val="182"/>
              </a:spcBef>
            </a:pPr>
            <a:r>
              <a:rPr sz="1216" b="1" spc="-36" dirty="0">
                <a:solidFill>
                  <a:srgbClr val="990000"/>
                </a:solidFill>
                <a:latin typeface="Arial"/>
                <a:cs typeface="Arial"/>
              </a:rPr>
              <a:t>Öğ</a:t>
            </a:r>
            <a:r>
              <a:rPr sz="1216" b="1" spc="12" dirty="0">
                <a:solidFill>
                  <a:srgbClr val="990000"/>
                </a:solidFill>
                <a:latin typeface="Arial"/>
                <a:cs typeface="Arial"/>
              </a:rPr>
              <a:t>r</a:t>
            </a:r>
            <a:r>
              <a:rPr sz="1216" b="1" spc="-12" dirty="0">
                <a:solidFill>
                  <a:srgbClr val="990000"/>
                </a:solidFill>
                <a:latin typeface="Arial"/>
                <a:cs typeface="Arial"/>
              </a:rPr>
              <a:t>e</a:t>
            </a:r>
            <a:r>
              <a:rPr sz="1216" b="1" spc="-24" dirty="0">
                <a:solidFill>
                  <a:srgbClr val="990000"/>
                </a:solidFill>
                <a:latin typeface="Arial"/>
                <a:cs typeface="Arial"/>
              </a:rPr>
              <a:t>n</a:t>
            </a:r>
            <a:r>
              <a:rPr sz="1216" b="1" spc="24" dirty="0">
                <a:solidFill>
                  <a:srgbClr val="990000"/>
                </a:solidFill>
                <a:latin typeface="Arial"/>
                <a:cs typeface="Arial"/>
              </a:rPr>
              <a:t>m</a:t>
            </a:r>
            <a:r>
              <a:rPr sz="1216" b="1" spc="-24" dirty="0">
                <a:solidFill>
                  <a:srgbClr val="990000"/>
                </a:solidFill>
                <a:latin typeface="Arial"/>
                <a:cs typeface="Arial"/>
              </a:rPr>
              <a:t>e  </a:t>
            </a:r>
            <a:r>
              <a:rPr sz="1216" b="1" spc="24" dirty="0">
                <a:solidFill>
                  <a:srgbClr val="990000"/>
                </a:solidFill>
                <a:latin typeface="Arial"/>
                <a:cs typeface="Arial"/>
              </a:rPr>
              <a:t>Çıktıları</a:t>
            </a:r>
            <a:endParaRPr sz="1216" dirty="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786606" y="2997103"/>
            <a:ext cx="1005529" cy="489636"/>
            <a:chOff x="713231" y="1228344"/>
            <a:chExt cx="413384" cy="201295"/>
          </a:xfrm>
        </p:grpSpPr>
        <p:sp>
          <p:nvSpPr>
            <p:cNvPr id="34" name="object 34"/>
            <p:cNvSpPr/>
            <p:nvPr/>
          </p:nvSpPr>
          <p:spPr>
            <a:xfrm>
              <a:off x="729995" y="1232916"/>
              <a:ext cx="396240" cy="1661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5" name="object 35"/>
            <p:cNvSpPr/>
            <p:nvPr/>
          </p:nvSpPr>
          <p:spPr>
            <a:xfrm>
              <a:off x="713231" y="1228344"/>
              <a:ext cx="359664" cy="201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877585" y="3032917"/>
            <a:ext cx="863428" cy="254182"/>
          </a:xfrm>
          <a:prstGeom prst="rect">
            <a:avLst/>
          </a:prstGeom>
          <a:solidFill>
            <a:srgbClr val="58AAF1"/>
          </a:solidFill>
          <a:ln w="3175">
            <a:solidFill>
              <a:srgbClr val="B5ECFC"/>
            </a:solidFill>
          </a:ln>
        </p:spPr>
        <p:txBody>
          <a:bodyPr vert="horz" wrap="square" lIns="0" tIns="29347" rIns="0" bIns="0" rtlCol="0">
            <a:spAutoFit/>
          </a:bodyPr>
          <a:lstStyle/>
          <a:p>
            <a:pPr marL="67961">
              <a:spcBef>
                <a:spcPts val="231"/>
              </a:spcBef>
            </a:pPr>
            <a:r>
              <a:rPr sz="1459" b="1" dirty="0">
                <a:solidFill>
                  <a:srgbClr val="043427"/>
                </a:solidFill>
                <a:latin typeface="Carlito"/>
                <a:cs typeface="Carlito"/>
              </a:rPr>
              <a:t>Ders </a:t>
            </a:r>
            <a:r>
              <a:rPr sz="1459" b="1" spc="12" dirty="0">
                <a:solidFill>
                  <a:srgbClr val="043427"/>
                </a:solidFill>
                <a:latin typeface="Carlito"/>
                <a:cs typeface="Carlito"/>
              </a:rPr>
              <a:t>B</a:t>
            </a:r>
            <a:endParaRPr sz="1459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159106" y="2997103"/>
            <a:ext cx="1005529" cy="489636"/>
            <a:chOff x="1688592" y="1228344"/>
            <a:chExt cx="413384" cy="201295"/>
          </a:xfrm>
        </p:grpSpPr>
        <p:sp>
          <p:nvSpPr>
            <p:cNvPr id="38" name="object 38"/>
            <p:cNvSpPr/>
            <p:nvPr/>
          </p:nvSpPr>
          <p:spPr>
            <a:xfrm>
              <a:off x="1703832" y="1232916"/>
              <a:ext cx="397763" cy="16611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39" name="object 39"/>
            <p:cNvSpPr/>
            <p:nvPr/>
          </p:nvSpPr>
          <p:spPr>
            <a:xfrm>
              <a:off x="1688592" y="1228344"/>
              <a:ext cx="356615" cy="2011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248694" y="3032917"/>
            <a:ext cx="863428" cy="254182"/>
          </a:xfrm>
          <a:prstGeom prst="rect">
            <a:avLst/>
          </a:prstGeom>
          <a:solidFill>
            <a:srgbClr val="58AAF1"/>
          </a:solidFill>
          <a:ln w="3175">
            <a:solidFill>
              <a:srgbClr val="B5ECFC"/>
            </a:solidFill>
          </a:ln>
        </p:spPr>
        <p:txBody>
          <a:bodyPr vert="horz" wrap="square" lIns="0" tIns="29347" rIns="0" bIns="0" rtlCol="0">
            <a:spAutoFit/>
          </a:bodyPr>
          <a:lstStyle/>
          <a:p>
            <a:pPr marL="69506">
              <a:spcBef>
                <a:spcPts val="231"/>
              </a:spcBef>
            </a:pPr>
            <a:r>
              <a:rPr sz="1459" b="1" dirty="0">
                <a:solidFill>
                  <a:srgbClr val="043427"/>
                </a:solidFill>
                <a:latin typeface="Carlito"/>
                <a:cs typeface="Carlito"/>
              </a:rPr>
              <a:t>Ders </a:t>
            </a:r>
            <a:r>
              <a:rPr sz="1459" b="1" spc="12" dirty="0">
                <a:solidFill>
                  <a:srgbClr val="043427"/>
                </a:solidFill>
                <a:latin typeface="Carlito"/>
                <a:cs typeface="Carlito"/>
              </a:rPr>
              <a:t>C</a:t>
            </a:r>
            <a:endParaRPr sz="1459">
              <a:latin typeface="Carlito"/>
              <a:cs typeface="Carli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234141" y="2997103"/>
            <a:ext cx="1005529" cy="489636"/>
            <a:chOff x="2130551" y="1228344"/>
            <a:chExt cx="413384" cy="201295"/>
          </a:xfrm>
        </p:grpSpPr>
        <p:sp>
          <p:nvSpPr>
            <p:cNvPr id="42" name="object 42"/>
            <p:cNvSpPr/>
            <p:nvPr/>
          </p:nvSpPr>
          <p:spPr>
            <a:xfrm>
              <a:off x="2147315" y="1232916"/>
              <a:ext cx="396239" cy="16611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43" name="object 43"/>
            <p:cNvSpPr/>
            <p:nvPr/>
          </p:nvSpPr>
          <p:spPr>
            <a:xfrm>
              <a:off x="2130551" y="1228344"/>
              <a:ext cx="364236" cy="2011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44" name="object 44"/>
            <p:cNvSpPr/>
            <p:nvPr/>
          </p:nvSpPr>
          <p:spPr>
            <a:xfrm>
              <a:off x="2168397" y="1243068"/>
              <a:ext cx="354965" cy="123189"/>
            </a:xfrm>
            <a:custGeom>
              <a:avLst/>
              <a:gdLst/>
              <a:ahLst/>
              <a:cxnLst/>
              <a:rect l="l" t="t" r="r" b="b"/>
              <a:pathLst>
                <a:path w="354964" h="123190">
                  <a:moveTo>
                    <a:pt x="354558" y="0"/>
                  </a:moveTo>
                  <a:lnTo>
                    <a:pt x="0" y="0"/>
                  </a:lnTo>
                  <a:lnTo>
                    <a:pt x="0" y="123070"/>
                  </a:lnTo>
                  <a:lnTo>
                    <a:pt x="354558" y="123070"/>
                  </a:lnTo>
                  <a:lnTo>
                    <a:pt x="354558" y="0"/>
                  </a:lnTo>
                  <a:close/>
                </a:path>
              </a:pathLst>
            </a:custGeom>
            <a:solidFill>
              <a:srgbClr val="58AAF1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326203" y="3032917"/>
            <a:ext cx="863428" cy="254182"/>
          </a:xfrm>
          <a:prstGeom prst="rect">
            <a:avLst/>
          </a:prstGeom>
          <a:ln w="3175">
            <a:solidFill>
              <a:srgbClr val="B5ECFC"/>
            </a:solidFill>
          </a:ln>
        </p:spPr>
        <p:txBody>
          <a:bodyPr vert="horz" wrap="square" lIns="0" tIns="29347" rIns="0" bIns="0" rtlCol="0">
            <a:spAutoFit/>
          </a:bodyPr>
          <a:lstStyle/>
          <a:p>
            <a:pPr marL="69506">
              <a:spcBef>
                <a:spcPts val="231"/>
              </a:spcBef>
            </a:pPr>
            <a:r>
              <a:rPr sz="1459" b="1" dirty="0">
                <a:solidFill>
                  <a:srgbClr val="043427"/>
                </a:solidFill>
                <a:latin typeface="Carlito"/>
                <a:cs typeface="Carlito"/>
              </a:rPr>
              <a:t>Ders </a:t>
            </a:r>
            <a:r>
              <a:rPr sz="1459" b="1" spc="12" dirty="0">
                <a:solidFill>
                  <a:srgbClr val="043427"/>
                </a:solidFill>
                <a:latin typeface="Carlito"/>
                <a:cs typeface="Carlito"/>
              </a:rPr>
              <a:t>D</a:t>
            </a:r>
            <a:endParaRPr sz="1459">
              <a:latin typeface="Carlito"/>
              <a:cs typeface="Carlito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176617" y="3729857"/>
            <a:ext cx="1087395" cy="451022"/>
            <a:chOff x="873569" y="1529588"/>
            <a:chExt cx="447040" cy="185420"/>
          </a:xfrm>
        </p:grpSpPr>
        <p:sp>
          <p:nvSpPr>
            <p:cNvPr id="47" name="object 47"/>
            <p:cNvSpPr/>
            <p:nvPr/>
          </p:nvSpPr>
          <p:spPr>
            <a:xfrm>
              <a:off x="875157" y="1531175"/>
              <a:ext cx="443865" cy="182245"/>
            </a:xfrm>
            <a:custGeom>
              <a:avLst/>
              <a:gdLst/>
              <a:ahLst/>
              <a:cxnLst/>
              <a:rect l="l" t="t" r="r" b="b"/>
              <a:pathLst>
                <a:path w="443865" h="182244">
                  <a:moveTo>
                    <a:pt x="443445" y="0"/>
                  </a:moveTo>
                  <a:lnTo>
                    <a:pt x="0" y="0"/>
                  </a:lnTo>
                  <a:lnTo>
                    <a:pt x="0" y="181673"/>
                  </a:lnTo>
                  <a:lnTo>
                    <a:pt x="443445" y="181673"/>
                  </a:lnTo>
                  <a:lnTo>
                    <a:pt x="443445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48" name="object 48"/>
            <p:cNvSpPr/>
            <p:nvPr/>
          </p:nvSpPr>
          <p:spPr>
            <a:xfrm>
              <a:off x="875157" y="1531175"/>
              <a:ext cx="443865" cy="182245"/>
            </a:xfrm>
            <a:custGeom>
              <a:avLst/>
              <a:gdLst/>
              <a:ahLst/>
              <a:cxnLst/>
              <a:rect l="l" t="t" r="r" b="b"/>
              <a:pathLst>
                <a:path w="443865" h="182244">
                  <a:moveTo>
                    <a:pt x="0" y="181673"/>
                  </a:moveTo>
                  <a:lnTo>
                    <a:pt x="443445" y="181673"/>
                  </a:lnTo>
                  <a:lnTo>
                    <a:pt x="443445" y="0"/>
                  </a:lnTo>
                  <a:lnTo>
                    <a:pt x="0" y="0"/>
                  </a:lnTo>
                  <a:lnTo>
                    <a:pt x="0" y="181673"/>
                  </a:lnTo>
                  <a:close/>
                </a:path>
              </a:pathLst>
            </a:custGeom>
            <a:ln w="3175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4180481" y="3733718"/>
            <a:ext cx="1079672" cy="397600"/>
          </a:xfrm>
          <a:prstGeom prst="rect">
            <a:avLst/>
          </a:prstGeom>
          <a:ln w="76200">
            <a:solidFill>
              <a:srgbClr val="C00000"/>
            </a:solidFill>
          </a:ln>
        </p:spPr>
        <p:txBody>
          <a:bodyPr vert="horz" wrap="square" lIns="0" tIns="23169" rIns="0" bIns="0" rtlCol="0">
            <a:spAutoFit/>
          </a:bodyPr>
          <a:lstStyle/>
          <a:p>
            <a:pPr marL="69506" marR="318182">
              <a:spcBef>
                <a:spcPts val="182"/>
              </a:spcBef>
            </a:pPr>
            <a:r>
              <a:rPr sz="1216" b="1" spc="-36" dirty="0">
                <a:solidFill>
                  <a:srgbClr val="990000"/>
                </a:solidFill>
                <a:latin typeface="Arial"/>
                <a:cs typeface="Arial"/>
              </a:rPr>
              <a:t>Öğ</a:t>
            </a:r>
            <a:r>
              <a:rPr sz="1216" b="1" spc="12" dirty="0">
                <a:solidFill>
                  <a:srgbClr val="990000"/>
                </a:solidFill>
                <a:latin typeface="Arial"/>
                <a:cs typeface="Arial"/>
              </a:rPr>
              <a:t>r</a:t>
            </a:r>
            <a:r>
              <a:rPr sz="1216" b="1" spc="-12" dirty="0">
                <a:solidFill>
                  <a:srgbClr val="990000"/>
                </a:solidFill>
                <a:latin typeface="Arial"/>
                <a:cs typeface="Arial"/>
              </a:rPr>
              <a:t>e</a:t>
            </a:r>
            <a:r>
              <a:rPr sz="1216" b="1" spc="-24" dirty="0">
                <a:solidFill>
                  <a:srgbClr val="990000"/>
                </a:solidFill>
                <a:latin typeface="Arial"/>
                <a:cs typeface="Arial"/>
              </a:rPr>
              <a:t>n</a:t>
            </a:r>
            <a:r>
              <a:rPr sz="1216" b="1" spc="24" dirty="0">
                <a:solidFill>
                  <a:srgbClr val="990000"/>
                </a:solidFill>
                <a:latin typeface="Arial"/>
                <a:cs typeface="Arial"/>
              </a:rPr>
              <a:t>m</a:t>
            </a:r>
            <a:r>
              <a:rPr sz="1216" b="1" spc="-24" dirty="0">
                <a:solidFill>
                  <a:srgbClr val="990000"/>
                </a:solidFill>
                <a:latin typeface="Arial"/>
                <a:cs typeface="Arial"/>
              </a:rPr>
              <a:t>e  </a:t>
            </a:r>
            <a:r>
              <a:rPr sz="1216" b="1" spc="24" dirty="0">
                <a:solidFill>
                  <a:srgbClr val="990000"/>
                </a:solidFill>
                <a:latin typeface="Arial"/>
                <a:cs typeface="Arial"/>
              </a:rPr>
              <a:t>çıktıları</a:t>
            </a:r>
            <a:endParaRPr sz="1216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652014" y="3729857"/>
            <a:ext cx="1087395" cy="451022"/>
            <a:chOff x="1480121" y="1529588"/>
            <a:chExt cx="447040" cy="185420"/>
          </a:xfrm>
        </p:grpSpPr>
        <p:sp>
          <p:nvSpPr>
            <p:cNvPr id="51" name="object 51"/>
            <p:cNvSpPr/>
            <p:nvPr/>
          </p:nvSpPr>
          <p:spPr>
            <a:xfrm>
              <a:off x="1481708" y="1531175"/>
              <a:ext cx="443865" cy="182245"/>
            </a:xfrm>
            <a:custGeom>
              <a:avLst/>
              <a:gdLst/>
              <a:ahLst/>
              <a:cxnLst/>
              <a:rect l="l" t="t" r="r" b="b"/>
              <a:pathLst>
                <a:path w="443864" h="182244">
                  <a:moveTo>
                    <a:pt x="443445" y="0"/>
                  </a:moveTo>
                  <a:lnTo>
                    <a:pt x="0" y="0"/>
                  </a:lnTo>
                  <a:lnTo>
                    <a:pt x="0" y="181673"/>
                  </a:lnTo>
                  <a:lnTo>
                    <a:pt x="443445" y="181673"/>
                  </a:lnTo>
                  <a:lnTo>
                    <a:pt x="443445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52" name="object 52"/>
            <p:cNvSpPr/>
            <p:nvPr/>
          </p:nvSpPr>
          <p:spPr>
            <a:xfrm>
              <a:off x="1481708" y="1531175"/>
              <a:ext cx="443865" cy="182245"/>
            </a:xfrm>
            <a:custGeom>
              <a:avLst/>
              <a:gdLst/>
              <a:ahLst/>
              <a:cxnLst/>
              <a:rect l="l" t="t" r="r" b="b"/>
              <a:pathLst>
                <a:path w="443864" h="182244">
                  <a:moveTo>
                    <a:pt x="0" y="181673"/>
                  </a:moveTo>
                  <a:lnTo>
                    <a:pt x="443445" y="181673"/>
                  </a:lnTo>
                  <a:lnTo>
                    <a:pt x="443445" y="0"/>
                  </a:lnTo>
                  <a:lnTo>
                    <a:pt x="0" y="0"/>
                  </a:lnTo>
                  <a:lnTo>
                    <a:pt x="0" y="181673"/>
                  </a:lnTo>
                  <a:close/>
                </a:path>
              </a:pathLst>
            </a:custGeom>
            <a:ln w="3175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655876" y="3733718"/>
            <a:ext cx="1079672" cy="397600"/>
          </a:xfrm>
          <a:prstGeom prst="rect">
            <a:avLst/>
          </a:prstGeom>
          <a:ln w="76200">
            <a:solidFill>
              <a:srgbClr val="C00000"/>
            </a:solidFill>
          </a:ln>
        </p:spPr>
        <p:txBody>
          <a:bodyPr vert="horz" wrap="square" lIns="0" tIns="23169" rIns="0" bIns="0" rtlCol="0">
            <a:spAutoFit/>
          </a:bodyPr>
          <a:lstStyle/>
          <a:p>
            <a:pPr marL="69506" marR="318182">
              <a:spcBef>
                <a:spcPts val="182"/>
              </a:spcBef>
            </a:pPr>
            <a:r>
              <a:rPr sz="1216" b="1" spc="-36" dirty="0">
                <a:solidFill>
                  <a:srgbClr val="990000"/>
                </a:solidFill>
                <a:latin typeface="Arial"/>
                <a:cs typeface="Arial"/>
              </a:rPr>
              <a:t>Öğ</a:t>
            </a:r>
            <a:r>
              <a:rPr sz="1216" b="1" spc="12" dirty="0">
                <a:solidFill>
                  <a:srgbClr val="990000"/>
                </a:solidFill>
                <a:latin typeface="Arial"/>
                <a:cs typeface="Arial"/>
              </a:rPr>
              <a:t>r</a:t>
            </a:r>
            <a:r>
              <a:rPr sz="1216" b="1" spc="-12" dirty="0">
                <a:solidFill>
                  <a:srgbClr val="990000"/>
                </a:solidFill>
                <a:latin typeface="Arial"/>
                <a:cs typeface="Arial"/>
              </a:rPr>
              <a:t>e</a:t>
            </a:r>
            <a:r>
              <a:rPr sz="1216" b="1" spc="-24" dirty="0">
                <a:solidFill>
                  <a:srgbClr val="990000"/>
                </a:solidFill>
                <a:latin typeface="Arial"/>
                <a:cs typeface="Arial"/>
              </a:rPr>
              <a:t>n</a:t>
            </a:r>
            <a:r>
              <a:rPr sz="1216" b="1" spc="24" dirty="0">
                <a:solidFill>
                  <a:srgbClr val="990000"/>
                </a:solidFill>
                <a:latin typeface="Arial"/>
                <a:cs typeface="Arial"/>
              </a:rPr>
              <a:t>m</a:t>
            </a:r>
            <a:r>
              <a:rPr sz="1216" b="1" spc="-24" dirty="0">
                <a:solidFill>
                  <a:srgbClr val="990000"/>
                </a:solidFill>
                <a:latin typeface="Arial"/>
                <a:cs typeface="Arial"/>
              </a:rPr>
              <a:t>e  </a:t>
            </a:r>
            <a:r>
              <a:rPr sz="1216" b="1" spc="24" dirty="0">
                <a:solidFill>
                  <a:srgbClr val="990000"/>
                </a:solidFill>
                <a:latin typeface="Arial"/>
                <a:cs typeface="Arial"/>
              </a:rPr>
              <a:t>Çıktıları</a:t>
            </a:r>
            <a:endParaRPr sz="1216" dirty="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120769" y="3733719"/>
            <a:ext cx="1079672" cy="443299"/>
          </a:xfrm>
          <a:custGeom>
            <a:avLst/>
            <a:gdLst/>
            <a:ahLst/>
            <a:cxnLst/>
            <a:rect l="l" t="t" r="r" b="b"/>
            <a:pathLst>
              <a:path w="443864" h="182244">
                <a:moveTo>
                  <a:pt x="443445" y="0"/>
                </a:moveTo>
                <a:lnTo>
                  <a:pt x="0" y="0"/>
                </a:lnTo>
                <a:lnTo>
                  <a:pt x="0" y="181673"/>
                </a:lnTo>
                <a:lnTo>
                  <a:pt x="443445" y="181673"/>
                </a:lnTo>
                <a:lnTo>
                  <a:pt x="443445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4378"/>
          </a:p>
        </p:txBody>
      </p:sp>
      <p:sp>
        <p:nvSpPr>
          <p:cNvPr id="55" name="object 55"/>
          <p:cNvSpPr txBox="1"/>
          <p:nvPr/>
        </p:nvSpPr>
        <p:spPr>
          <a:xfrm>
            <a:off x="7120769" y="3733718"/>
            <a:ext cx="1079672" cy="397600"/>
          </a:xfrm>
          <a:prstGeom prst="rect">
            <a:avLst/>
          </a:prstGeom>
          <a:ln w="76200">
            <a:solidFill>
              <a:srgbClr val="C00000"/>
            </a:solidFill>
          </a:ln>
        </p:spPr>
        <p:txBody>
          <a:bodyPr vert="horz" wrap="square" lIns="0" tIns="23169" rIns="0" bIns="0" rtlCol="0">
            <a:spAutoFit/>
          </a:bodyPr>
          <a:lstStyle/>
          <a:p>
            <a:pPr marL="69506" marR="318182">
              <a:spcBef>
                <a:spcPts val="182"/>
              </a:spcBef>
            </a:pPr>
            <a:r>
              <a:rPr sz="1216" b="1" spc="-36" dirty="0">
                <a:solidFill>
                  <a:srgbClr val="990000"/>
                </a:solidFill>
                <a:latin typeface="Arial"/>
                <a:cs typeface="Arial"/>
              </a:rPr>
              <a:t>Öğ</a:t>
            </a:r>
            <a:r>
              <a:rPr sz="1216" b="1" spc="12" dirty="0">
                <a:solidFill>
                  <a:srgbClr val="990000"/>
                </a:solidFill>
                <a:latin typeface="Arial"/>
                <a:cs typeface="Arial"/>
              </a:rPr>
              <a:t>r</a:t>
            </a:r>
            <a:r>
              <a:rPr sz="1216" b="1" spc="-12" dirty="0">
                <a:solidFill>
                  <a:srgbClr val="990000"/>
                </a:solidFill>
                <a:latin typeface="Arial"/>
                <a:cs typeface="Arial"/>
              </a:rPr>
              <a:t>e</a:t>
            </a:r>
            <a:r>
              <a:rPr sz="1216" b="1" spc="-24" dirty="0">
                <a:solidFill>
                  <a:srgbClr val="990000"/>
                </a:solidFill>
                <a:latin typeface="Arial"/>
                <a:cs typeface="Arial"/>
              </a:rPr>
              <a:t>n</a:t>
            </a:r>
            <a:r>
              <a:rPr sz="1216" b="1" spc="24" dirty="0">
                <a:solidFill>
                  <a:srgbClr val="990000"/>
                </a:solidFill>
                <a:latin typeface="Arial"/>
                <a:cs typeface="Arial"/>
              </a:rPr>
              <a:t>m</a:t>
            </a:r>
            <a:r>
              <a:rPr sz="1216" b="1" spc="-24" dirty="0">
                <a:solidFill>
                  <a:srgbClr val="990000"/>
                </a:solidFill>
                <a:latin typeface="Arial"/>
                <a:cs typeface="Arial"/>
              </a:rPr>
              <a:t>e  </a:t>
            </a:r>
            <a:r>
              <a:rPr sz="1216" b="1" spc="24" dirty="0">
                <a:solidFill>
                  <a:srgbClr val="990000"/>
                </a:solidFill>
                <a:latin typeface="Arial"/>
                <a:cs typeface="Arial"/>
              </a:rPr>
              <a:t>Çıktıları</a:t>
            </a:r>
            <a:endParaRPr sz="1216" dirty="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188584" y="2538358"/>
            <a:ext cx="4700201" cy="1169258"/>
            <a:chOff x="467377" y="1039749"/>
            <a:chExt cx="1932305" cy="480695"/>
          </a:xfrm>
        </p:grpSpPr>
        <p:sp>
          <p:nvSpPr>
            <p:cNvPr id="57" name="object 57"/>
            <p:cNvSpPr/>
            <p:nvPr/>
          </p:nvSpPr>
          <p:spPr>
            <a:xfrm>
              <a:off x="484352" y="1039749"/>
              <a:ext cx="1862455" cy="206375"/>
            </a:xfrm>
            <a:custGeom>
              <a:avLst/>
              <a:gdLst/>
              <a:ahLst/>
              <a:cxnLst/>
              <a:rect l="l" t="t" r="r" b="b"/>
              <a:pathLst>
                <a:path w="1862455" h="206375">
                  <a:moveTo>
                    <a:pt x="878230" y="19685"/>
                  </a:moveTo>
                  <a:lnTo>
                    <a:pt x="873277" y="18034"/>
                  </a:lnTo>
                  <a:lnTo>
                    <a:pt x="846226" y="9017"/>
                  </a:lnTo>
                  <a:lnTo>
                    <a:pt x="844575" y="9779"/>
                  </a:lnTo>
                  <a:lnTo>
                    <a:pt x="843559" y="12827"/>
                  </a:lnTo>
                  <a:lnTo>
                    <a:pt x="844321" y="14478"/>
                  </a:lnTo>
                  <a:lnTo>
                    <a:pt x="861491" y="20243"/>
                  </a:lnTo>
                  <a:lnTo>
                    <a:pt x="0" y="200406"/>
                  </a:lnTo>
                  <a:lnTo>
                    <a:pt x="1206" y="206121"/>
                  </a:lnTo>
                  <a:lnTo>
                    <a:pt x="862469" y="25984"/>
                  </a:lnTo>
                  <a:lnTo>
                    <a:pt x="850468" y="36791"/>
                  </a:lnTo>
                  <a:lnTo>
                    <a:pt x="844956" y="35814"/>
                  </a:lnTo>
                  <a:lnTo>
                    <a:pt x="843432" y="36957"/>
                  </a:lnTo>
                  <a:lnTo>
                    <a:pt x="842924" y="40132"/>
                  </a:lnTo>
                  <a:lnTo>
                    <a:pt x="843940" y="41656"/>
                  </a:lnTo>
                  <a:lnTo>
                    <a:pt x="845591" y="41910"/>
                  </a:lnTo>
                  <a:lnTo>
                    <a:pt x="861618" y="44665"/>
                  </a:lnTo>
                  <a:lnTo>
                    <a:pt x="442493" y="200533"/>
                  </a:lnTo>
                  <a:lnTo>
                    <a:pt x="444525" y="205994"/>
                  </a:lnTo>
                  <a:lnTo>
                    <a:pt x="863650" y="50126"/>
                  </a:lnTo>
                  <a:lnTo>
                    <a:pt x="853338" y="62738"/>
                  </a:lnTo>
                  <a:lnTo>
                    <a:pt x="852322" y="64008"/>
                  </a:lnTo>
                  <a:lnTo>
                    <a:pt x="852449" y="65913"/>
                  </a:lnTo>
                  <a:lnTo>
                    <a:pt x="854989" y="67945"/>
                  </a:lnTo>
                  <a:lnTo>
                    <a:pt x="856767" y="67818"/>
                  </a:lnTo>
                  <a:lnTo>
                    <a:pt x="857783" y="66548"/>
                  </a:lnTo>
                  <a:lnTo>
                    <a:pt x="878230" y="41656"/>
                  </a:lnTo>
                  <a:lnTo>
                    <a:pt x="873899" y="40894"/>
                  </a:lnTo>
                  <a:lnTo>
                    <a:pt x="857783" y="38074"/>
                  </a:lnTo>
                  <a:lnTo>
                    <a:pt x="878230" y="19685"/>
                  </a:lnTo>
                  <a:close/>
                </a:path>
                <a:path w="1862455" h="206375">
                  <a:moveTo>
                    <a:pt x="1861972" y="200406"/>
                  </a:moveTo>
                  <a:lnTo>
                    <a:pt x="1002588" y="11125"/>
                  </a:lnTo>
                  <a:lnTo>
                    <a:pt x="1009827" y="8763"/>
                  </a:lnTo>
                  <a:lnTo>
                    <a:pt x="1019581" y="5588"/>
                  </a:lnTo>
                  <a:lnTo>
                    <a:pt x="1020470" y="3937"/>
                  </a:lnTo>
                  <a:lnTo>
                    <a:pt x="1019454" y="889"/>
                  </a:lnTo>
                  <a:lnTo>
                    <a:pt x="1017803" y="0"/>
                  </a:lnTo>
                  <a:lnTo>
                    <a:pt x="985672" y="10414"/>
                  </a:lnTo>
                  <a:lnTo>
                    <a:pt x="988339" y="12877"/>
                  </a:lnTo>
                  <a:lnTo>
                    <a:pt x="967130" y="15748"/>
                  </a:lnTo>
                  <a:lnTo>
                    <a:pt x="986561" y="41402"/>
                  </a:lnTo>
                  <a:lnTo>
                    <a:pt x="987450" y="42672"/>
                  </a:lnTo>
                  <a:lnTo>
                    <a:pt x="989355" y="42926"/>
                  </a:lnTo>
                  <a:lnTo>
                    <a:pt x="990625" y="41910"/>
                  </a:lnTo>
                  <a:lnTo>
                    <a:pt x="991895" y="41021"/>
                  </a:lnTo>
                  <a:lnTo>
                    <a:pt x="992149" y="39116"/>
                  </a:lnTo>
                  <a:lnTo>
                    <a:pt x="991133" y="37846"/>
                  </a:lnTo>
                  <a:lnTo>
                    <a:pt x="981252" y="24841"/>
                  </a:lnTo>
                  <a:lnTo>
                    <a:pt x="1417218" y="205994"/>
                  </a:lnTo>
                  <a:lnTo>
                    <a:pt x="1419504" y="200533"/>
                  </a:lnTo>
                  <a:lnTo>
                    <a:pt x="1013599" y="31877"/>
                  </a:lnTo>
                  <a:lnTo>
                    <a:pt x="1014501" y="30861"/>
                  </a:lnTo>
                  <a:lnTo>
                    <a:pt x="1014501" y="28956"/>
                  </a:lnTo>
                  <a:lnTo>
                    <a:pt x="1013231" y="27813"/>
                  </a:lnTo>
                  <a:lnTo>
                    <a:pt x="1005205" y="20485"/>
                  </a:lnTo>
                  <a:lnTo>
                    <a:pt x="1005205" y="28384"/>
                  </a:lnTo>
                  <a:lnTo>
                    <a:pt x="983615" y="19405"/>
                  </a:lnTo>
                  <a:lnTo>
                    <a:pt x="993965" y="18046"/>
                  </a:lnTo>
                  <a:lnTo>
                    <a:pt x="1005205" y="28384"/>
                  </a:lnTo>
                  <a:lnTo>
                    <a:pt x="1005205" y="20485"/>
                  </a:lnTo>
                  <a:lnTo>
                    <a:pt x="1001344" y="16941"/>
                  </a:lnTo>
                  <a:lnTo>
                    <a:pt x="1860702" y="206121"/>
                  </a:lnTo>
                  <a:lnTo>
                    <a:pt x="1861972" y="200406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58" name="object 58"/>
            <p:cNvSpPr/>
            <p:nvPr/>
          </p:nvSpPr>
          <p:spPr>
            <a:xfrm>
              <a:off x="467377" y="1380266"/>
              <a:ext cx="73739" cy="1396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59" name="object 59"/>
            <p:cNvSpPr/>
            <p:nvPr/>
          </p:nvSpPr>
          <p:spPr>
            <a:xfrm>
              <a:off x="1007013" y="1380266"/>
              <a:ext cx="73727" cy="13964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0" name="object 60"/>
            <p:cNvSpPr/>
            <p:nvPr/>
          </p:nvSpPr>
          <p:spPr>
            <a:xfrm>
              <a:off x="1754281" y="1380266"/>
              <a:ext cx="73727" cy="13964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1" name="object 61"/>
            <p:cNvSpPr/>
            <p:nvPr/>
          </p:nvSpPr>
          <p:spPr>
            <a:xfrm>
              <a:off x="2325653" y="1380266"/>
              <a:ext cx="73727" cy="13964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3441608" y="1513549"/>
            <a:ext cx="1978626" cy="429981"/>
          </a:xfrm>
          <a:prstGeom prst="rect">
            <a:avLst/>
          </a:prstGeom>
          <a:solidFill>
            <a:srgbClr val="91C5F7"/>
          </a:solidFill>
          <a:ln w="3175">
            <a:solidFill>
              <a:srgbClr val="08684E"/>
            </a:solidFill>
          </a:ln>
        </p:spPr>
        <p:txBody>
          <a:bodyPr vert="horz" wrap="square" lIns="0" tIns="23169" rIns="0" bIns="0" rtlCol="0">
            <a:spAutoFit/>
          </a:bodyPr>
          <a:lstStyle/>
          <a:p>
            <a:pPr marL="614738" marR="208517" indent="-379965">
              <a:lnSpc>
                <a:spcPct val="101800"/>
              </a:lnSpc>
              <a:spcBef>
                <a:spcPts val="182"/>
              </a:spcBef>
            </a:pPr>
            <a:r>
              <a:rPr sz="1338" b="1" spc="61" dirty="0">
                <a:solidFill>
                  <a:srgbClr val="080808"/>
                </a:solidFill>
                <a:latin typeface="Times New Roman"/>
                <a:cs typeface="Times New Roman"/>
              </a:rPr>
              <a:t>Ulusal</a:t>
            </a:r>
            <a:r>
              <a:rPr sz="1338" b="1" spc="-170" dirty="0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sz="1338" b="1" spc="36" dirty="0">
                <a:solidFill>
                  <a:srgbClr val="080808"/>
                </a:solidFill>
                <a:latin typeface="Times New Roman"/>
                <a:cs typeface="Times New Roman"/>
              </a:rPr>
              <a:t>Yeterlilikler  </a:t>
            </a:r>
            <a:r>
              <a:rPr sz="1338" b="1" spc="-61" dirty="0">
                <a:solidFill>
                  <a:srgbClr val="080808"/>
                </a:solidFill>
                <a:latin typeface="Arial"/>
                <a:cs typeface="Arial"/>
              </a:rPr>
              <a:t>Çerçevesi</a:t>
            </a:r>
            <a:endParaRPr sz="1338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579882" y="1513549"/>
            <a:ext cx="1817988" cy="336903"/>
          </a:xfrm>
          <a:prstGeom prst="rect">
            <a:avLst/>
          </a:prstGeom>
          <a:solidFill>
            <a:srgbClr val="85D2F9"/>
          </a:solidFill>
          <a:ln w="3175">
            <a:solidFill>
              <a:srgbClr val="08684E"/>
            </a:solidFill>
          </a:ln>
        </p:spPr>
        <p:txBody>
          <a:bodyPr vert="horz" wrap="square" lIns="0" tIns="129746" rIns="0" bIns="0" rtlCol="0">
            <a:spAutoFit/>
          </a:bodyPr>
          <a:lstStyle/>
          <a:p>
            <a:pPr marL="91130">
              <a:spcBef>
                <a:spcPts val="1022"/>
              </a:spcBef>
            </a:pPr>
            <a:r>
              <a:rPr sz="1338" b="1" spc="12" dirty="0">
                <a:solidFill>
                  <a:srgbClr val="080808"/>
                </a:solidFill>
                <a:latin typeface="Arial"/>
                <a:cs typeface="Arial"/>
              </a:rPr>
              <a:t>Meslekî</a:t>
            </a:r>
            <a:r>
              <a:rPr sz="1338" b="1" spc="-97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338" b="1" spc="12" dirty="0">
                <a:solidFill>
                  <a:srgbClr val="080808"/>
                </a:solidFill>
                <a:latin typeface="Arial"/>
                <a:cs typeface="Arial"/>
              </a:rPr>
              <a:t>Yeterlilikler</a:t>
            </a:r>
            <a:endParaRPr sz="1338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2461866" y="2291993"/>
            <a:ext cx="6028553" cy="1754659"/>
            <a:chOff x="168615" y="938466"/>
            <a:chExt cx="2478405" cy="721360"/>
          </a:xfrm>
        </p:grpSpPr>
        <p:sp>
          <p:nvSpPr>
            <p:cNvPr id="65" name="object 65"/>
            <p:cNvSpPr/>
            <p:nvPr/>
          </p:nvSpPr>
          <p:spPr>
            <a:xfrm>
              <a:off x="213728" y="975233"/>
              <a:ext cx="320040" cy="278130"/>
            </a:xfrm>
            <a:custGeom>
              <a:avLst/>
              <a:gdLst/>
              <a:ahLst/>
              <a:cxnLst/>
              <a:rect l="l" t="t" r="r" b="b"/>
              <a:pathLst>
                <a:path w="320040" h="278130">
                  <a:moveTo>
                    <a:pt x="257327" y="0"/>
                  </a:moveTo>
                  <a:lnTo>
                    <a:pt x="247383" y="25653"/>
                  </a:lnTo>
                  <a:lnTo>
                    <a:pt x="208842" y="35278"/>
                  </a:lnTo>
                  <a:lnTo>
                    <a:pt x="171191" y="52474"/>
                  </a:lnTo>
                  <a:lnTo>
                    <a:pt x="135073" y="76588"/>
                  </a:lnTo>
                  <a:lnTo>
                    <a:pt x="101131" y="106965"/>
                  </a:lnTo>
                  <a:lnTo>
                    <a:pt x="70010" y="142950"/>
                  </a:lnTo>
                  <a:lnTo>
                    <a:pt x="42352" y="183888"/>
                  </a:lnTo>
                  <a:lnTo>
                    <a:pt x="18801" y="229123"/>
                  </a:lnTo>
                  <a:lnTo>
                    <a:pt x="0" y="278002"/>
                  </a:lnTo>
                  <a:lnTo>
                    <a:pt x="28241" y="225716"/>
                  </a:lnTo>
                  <a:lnTo>
                    <a:pt x="61732" y="179705"/>
                  </a:lnTo>
                  <a:lnTo>
                    <a:pt x="99437" y="140890"/>
                  </a:lnTo>
                  <a:lnTo>
                    <a:pt x="140324" y="110193"/>
                  </a:lnTo>
                  <a:lnTo>
                    <a:pt x="183359" y="88534"/>
                  </a:lnTo>
                  <a:lnTo>
                    <a:pt x="227507" y="76834"/>
                  </a:lnTo>
                  <a:lnTo>
                    <a:pt x="217563" y="102488"/>
                  </a:lnTo>
                  <a:lnTo>
                    <a:pt x="319532" y="59943"/>
                  </a:lnTo>
                  <a:lnTo>
                    <a:pt x="25732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6" name="object 66"/>
            <p:cNvSpPr/>
            <p:nvPr/>
          </p:nvSpPr>
          <p:spPr>
            <a:xfrm>
              <a:off x="172743" y="1227328"/>
              <a:ext cx="139700" cy="428625"/>
            </a:xfrm>
            <a:custGeom>
              <a:avLst/>
              <a:gdLst/>
              <a:ahLst/>
              <a:cxnLst/>
              <a:rect l="l" t="t" r="r" b="b"/>
              <a:pathLst>
                <a:path w="139700" h="428625">
                  <a:moveTo>
                    <a:pt x="50167" y="0"/>
                  </a:moveTo>
                  <a:lnTo>
                    <a:pt x="30279" y="51181"/>
                  </a:lnTo>
                  <a:lnTo>
                    <a:pt x="12834" y="105943"/>
                  </a:lnTo>
                  <a:lnTo>
                    <a:pt x="2825" y="159963"/>
                  </a:lnTo>
                  <a:lnTo>
                    <a:pt x="0" y="212179"/>
                  </a:lnTo>
                  <a:lnTo>
                    <a:pt x="4105" y="261529"/>
                  </a:lnTo>
                  <a:lnTo>
                    <a:pt x="14888" y="306950"/>
                  </a:lnTo>
                  <a:lnTo>
                    <a:pt x="32097" y="347382"/>
                  </a:lnTo>
                  <a:lnTo>
                    <a:pt x="55479" y="381762"/>
                  </a:lnTo>
                  <a:lnTo>
                    <a:pt x="84781" y="409027"/>
                  </a:lnTo>
                  <a:lnTo>
                    <a:pt x="119750" y="428117"/>
                  </a:lnTo>
                  <a:lnTo>
                    <a:pt x="139626" y="376936"/>
                  </a:lnTo>
                  <a:lnTo>
                    <a:pt x="104660" y="357842"/>
                  </a:lnTo>
                  <a:lnTo>
                    <a:pt x="75361" y="330566"/>
                  </a:lnTo>
                  <a:lnTo>
                    <a:pt x="51982" y="296173"/>
                  </a:lnTo>
                  <a:lnTo>
                    <a:pt x="34774" y="255728"/>
                  </a:lnTo>
                  <a:lnTo>
                    <a:pt x="23992" y="210295"/>
                  </a:lnTo>
                  <a:lnTo>
                    <a:pt x="19887" y="160941"/>
                  </a:lnTo>
                  <a:lnTo>
                    <a:pt x="22713" y="108731"/>
                  </a:lnTo>
                  <a:lnTo>
                    <a:pt x="32722" y="54728"/>
                  </a:lnTo>
                  <a:lnTo>
                    <a:pt x="50167" y="0"/>
                  </a:lnTo>
                  <a:close/>
                </a:path>
              </a:pathLst>
            </a:custGeom>
            <a:solidFill>
              <a:srgbClr val="005A9A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7" name="object 67"/>
            <p:cNvSpPr/>
            <p:nvPr/>
          </p:nvSpPr>
          <p:spPr>
            <a:xfrm>
              <a:off x="172743" y="975233"/>
              <a:ext cx="360680" cy="680720"/>
            </a:xfrm>
            <a:custGeom>
              <a:avLst/>
              <a:gdLst/>
              <a:ahLst/>
              <a:cxnLst/>
              <a:rect l="l" t="t" r="r" b="b"/>
              <a:pathLst>
                <a:path w="360680" h="680719">
                  <a:moveTo>
                    <a:pt x="50167" y="252094"/>
                  </a:moveTo>
                  <a:lnTo>
                    <a:pt x="32722" y="306823"/>
                  </a:lnTo>
                  <a:lnTo>
                    <a:pt x="22713" y="360826"/>
                  </a:lnTo>
                  <a:lnTo>
                    <a:pt x="19887" y="413036"/>
                  </a:lnTo>
                  <a:lnTo>
                    <a:pt x="23992" y="462390"/>
                  </a:lnTo>
                  <a:lnTo>
                    <a:pt x="34774" y="507823"/>
                  </a:lnTo>
                  <a:lnTo>
                    <a:pt x="51982" y="548268"/>
                  </a:lnTo>
                  <a:lnTo>
                    <a:pt x="75361" y="582661"/>
                  </a:lnTo>
                  <a:lnTo>
                    <a:pt x="104660" y="609937"/>
                  </a:lnTo>
                  <a:lnTo>
                    <a:pt x="139626" y="629031"/>
                  </a:lnTo>
                  <a:lnTo>
                    <a:pt x="119750" y="680212"/>
                  </a:lnTo>
                  <a:lnTo>
                    <a:pt x="84781" y="661122"/>
                  </a:lnTo>
                  <a:lnTo>
                    <a:pt x="55479" y="633857"/>
                  </a:lnTo>
                  <a:lnTo>
                    <a:pt x="32097" y="599477"/>
                  </a:lnTo>
                  <a:lnTo>
                    <a:pt x="14888" y="559045"/>
                  </a:lnTo>
                  <a:lnTo>
                    <a:pt x="4105" y="513624"/>
                  </a:lnTo>
                  <a:lnTo>
                    <a:pt x="0" y="464274"/>
                  </a:lnTo>
                  <a:lnTo>
                    <a:pt x="2825" y="412058"/>
                  </a:lnTo>
                  <a:lnTo>
                    <a:pt x="12834" y="358038"/>
                  </a:lnTo>
                  <a:lnTo>
                    <a:pt x="30279" y="303275"/>
                  </a:lnTo>
                  <a:lnTo>
                    <a:pt x="50167" y="252094"/>
                  </a:lnTo>
                  <a:lnTo>
                    <a:pt x="73311" y="201649"/>
                  </a:lnTo>
                  <a:lnTo>
                    <a:pt x="101411" y="155973"/>
                  </a:lnTo>
                  <a:lnTo>
                    <a:pt x="133672" y="115824"/>
                  </a:lnTo>
                  <a:lnTo>
                    <a:pt x="169295" y="81960"/>
                  </a:lnTo>
                  <a:lnTo>
                    <a:pt x="207483" y="55139"/>
                  </a:lnTo>
                  <a:lnTo>
                    <a:pt x="247440" y="36117"/>
                  </a:lnTo>
                  <a:lnTo>
                    <a:pt x="288368" y="25653"/>
                  </a:lnTo>
                  <a:lnTo>
                    <a:pt x="298312" y="0"/>
                  </a:lnTo>
                  <a:lnTo>
                    <a:pt x="360517" y="59943"/>
                  </a:lnTo>
                  <a:lnTo>
                    <a:pt x="258548" y="102488"/>
                  </a:lnTo>
                  <a:lnTo>
                    <a:pt x="268493" y="76834"/>
                  </a:lnTo>
                  <a:lnTo>
                    <a:pt x="224344" y="88534"/>
                  </a:lnTo>
                  <a:lnTo>
                    <a:pt x="181309" y="110193"/>
                  </a:lnTo>
                  <a:lnTo>
                    <a:pt x="140423" y="140890"/>
                  </a:lnTo>
                  <a:lnTo>
                    <a:pt x="102717" y="179705"/>
                  </a:lnTo>
                  <a:lnTo>
                    <a:pt x="69227" y="225716"/>
                  </a:lnTo>
                  <a:lnTo>
                    <a:pt x="40985" y="278002"/>
                  </a:lnTo>
                </a:path>
              </a:pathLst>
            </a:custGeom>
            <a:ln w="781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8" name="object 68"/>
            <p:cNvSpPr/>
            <p:nvPr/>
          </p:nvSpPr>
          <p:spPr>
            <a:xfrm>
              <a:off x="2273427" y="942594"/>
              <a:ext cx="325755" cy="304800"/>
            </a:xfrm>
            <a:custGeom>
              <a:avLst/>
              <a:gdLst/>
              <a:ahLst/>
              <a:cxnLst/>
              <a:rect l="l" t="t" r="r" b="b"/>
              <a:pathLst>
                <a:path w="325755" h="304800">
                  <a:moveTo>
                    <a:pt x="29718" y="0"/>
                  </a:moveTo>
                  <a:lnTo>
                    <a:pt x="0" y="55498"/>
                  </a:lnTo>
                  <a:lnTo>
                    <a:pt x="69468" y="90550"/>
                  </a:lnTo>
                  <a:lnTo>
                    <a:pt x="59562" y="67944"/>
                  </a:lnTo>
                  <a:lnTo>
                    <a:pt x="95821" y="72313"/>
                  </a:lnTo>
                  <a:lnTo>
                    <a:pt x="132673" y="85177"/>
                  </a:lnTo>
                  <a:lnTo>
                    <a:pt x="169391" y="105887"/>
                  </a:lnTo>
                  <a:lnTo>
                    <a:pt x="205247" y="133794"/>
                  </a:lnTo>
                  <a:lnTo>
                    <a:pt x="239514" y="168250"/>
                  </a:lnTo>
                  <a:lnTo>
                    <a:pt x="271464" y="208605"/>
                  </a:lnTo>
                  <a:lnTo>
                    <a:pt x="300369" y="254211"/>
                  </a:lnTo>
                  <a:lnTo>
                    <a:pt x="325500" y="304419"/>
                  </a:lnTo>
                  <a:lnTo>
                    <a:pt x="305562" y="259079"/>
                  </a:lnTo>
                  <a:lnTo>
                    <a:pt x="280430" y="208872"/>
                  </a:lnTo>
                  <a:lnTo>
                    <a:pt x="251525" y="163266"/>
                  </a:lnTo>
                  <a:lnTo>
                    <a:pt x="219575" y="122911"/>
                  </a:lnTo>
                  <a:lnTo>
                    <a:pt x="185308" y="88455"/>
                  </a:lnTo>
                  <a:lnTo>
                    <a:pt x="149452" y="60548"/>
                  </a:lnTo>
                  <a:lnTo>
                    <a:pt x="112734" y="39838"/>
                  </a:lnTo>
                  <a:lnTo>
                    <a:pt x="75882" y="26974"/>
                  </a:lnTo>
                  <a:lnTo>
                    <a:pt x="39624" y="22606"/>
                  </a:lnTo>
                  <a:lnTo>
                    <a:pt x="2971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69" name="object 69"/>
            <p:cNvSpPr/>
            <p:nvPr/>
          </p:nvSpPr>
          <p:spPr>
            <a:xfrm>
              <a:off x="2532253" y="1224534"/>
              <a:ext cx="111125" cy="408305"/>
            </a:xfrm>
            <a:custGeom>
              <a:avLst/>
              <a:gdLst/>
              <a:ahLst/>
              <a:cxnLst/>
              <a:rect l="l" t="t" r="r" b="b"/>
              <a:pathLst>
                <a:path w="111125" h="408305">
                  <a:moveTo>
                    <a:pt x="56134" y="0"/>
                  </a:moveTo>
                  <a:lnTo>
                    <a:pt x="73989" y="53943"/>
                  </a:lnTo>
                  <a:lnTo>
                    <a:pt x="85487" y="106620"/>
                  </a:lnTo>
                  <a:lnTo>
                    <a:pt x="90772" y="157108"/>
                  </a:lnTo>
                  <a:lnTo>
                    <a:pt x="89985" y="204489"/>
                  </a:lnTo>
                  <a:lnTo>
                    <a:pt x="83270" y="247842"/>
                  </a:lnTo>
                  <a:lnTo>
                    <a:pt x="70771" y="286248"/>
                  </a:lnTo>
                  <a:lnTo>
                    <a:pt x="28993" y="344539"/>
                  </a:lnTo>
                  <a:lnTo>
                    <a:pt x="0" y="362585"/>
                  </a:lnTo>
                  <a:lnTo>
                    <a:pt x="19938" y="407924"/>
                  </a:lnTo>
                  <a:lnTo>
                    <a:pt x="61222" y="378023"/>
                  </a:lnTo>
                  <a:lnTo>
                    <a:pt x="83261" y="346859"/>
                  </a:lnTo>
                  <a:lnTo>
                    <a:pt x="98947" y="308835"/>
                  </a:lnTo>
                  <a:lnTo>
                    <a:pt x="108217" y="265082"/>
                  </a:lnTo>
                  <a:lnTo>
                    <a:pt x="111008" y="216732"/>
                  </a:lnTo>
                  <a:lnTo>
                    <a:pt x="107258" y="164916"/>
                  </a:lnTo>
                  <a:lnTo>
                    <a:pt x="96904" y="110768"/>
                  </a:lnTo>
                  <a:lnTo>
                    <a:pt x="79884" y="55418"/>
                  </a:lnTo>
                  <a:lnTo>
                    <a:pt x="56134" y="0"/>
                  </a:lnTo>
                  <a:close/>
                </a:path>
              </a:pathLst>
            </a:custGeom>
            <a:solidFill>
              <a:srgbClr val="005A9A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70" name="object 70"/>
            <p:cNvSpPr/>
            <p:nvPr/>
          </p:nvSpPr>
          <p:spPr>
            <a:xfrm>
              <a:off x="2273427" y="942594"/>
              <a:ext cx="369570" cy="690245"/>
            </a:xfrm>
            <a:custGeom>
              <a:avLst/>
              <a:gdLst/>
              <a:ahLst/>
              <a:cxnLst/>
              <a:rect l="l" t="t" r="r" b="b"/>
              <a:pathLst>
                <a:path w="369569" h="690244">
                  <a:moveTo>
                    <a:pt x="325500" y="304419"/>
                  </a:moveTo>
                  <a:lnTo>
                    <a:pt x="300369" y="254211"/>
                  </a:lnTo>
                  <a:lnTo>
                    <a:pt x="271464" y="208605"/>
                  </a:lnTo>
                  <a:lnTo>
                    <a:pt x="239514" y="168250"/>
                  </a:lnTo>
                  <a:lnTo>
                    <a:pt x="205247" y="133794"/>
                  </a:lnTo>
                  <a:lnTo>
                    <a:pt x="169391" y="105887"/>
                  </a:lnTo>
                  <a:lnTo>
                    <a:pt x="132673" y="85177"/>
                  </a:lnTo>
                  <a:lnTo>
                    <a:pt x="95821" y="72313"/>
                  </a:lnTo>
                  <a:lnTo>
                    <a:pt x="59562" y="67944"/>
                  </a:lnTo>
                  <a:lnTo>
                    <a:pt x="69468" y="90550"/>
                  </a:lnTo>
                  <a:lnTo>
                    <a:pt x="0" y="55498"/>
                  </a:lnTo>
                  <a:lnTo>
                    <a:pt x="29718" y="0"/>
                  </a:lnTo>
                  <a:lnTo>
                    <a:pt x="39624" y="22606"/>
                  </a:lnTo>
                  <a:lnTo>
                    <a:pt x="75882" y="26974"/>
                  </a:lnTo>
                  <a:lnTo>
                    <a:pt x="112734" y="39838"/>
                  </a:lnTo>
                  <a:lnTo>
                    <a:pt x="149452" y="60548"/>
                  </a:lnTo>
                  <a:lnTo>
                    <a:pt x="185308" y="88455"/>
                  </a:lnTo>
                  <a:lnTo>
                    <a:pt x="219575" y="122911"/>
                  </a:lnTo>
                  <a:lnTo>
                    <a:pt x="251525" y="163266"/>
                  </a:lnTo>
                  <a:lnTo>
                    <a:pt x="280430" y="208872"/>
                  </a:lnTo>
                  <a:lnTo>
                    <a:pt x="305562" y="259079"/>
                  </a:lnTo>
                  <a:lnTo>
                    <a:pt x="325500" y="304419"/>
                  </a:lnTo>
                  <a:lnTo>
                    <a:pt x="346722" y="360677"/>
                  </a:lnTo>
                  <a:lnTo>
                    <a:pt x="361031" y="416119"/>
                  </a:lnTo>
                  <a:lnTo>
                    <a:pt x="368558" y="469655"/>
                  </a:lnTo>
                  <a:lnTo>
                    <a:pt x="369438" y="520197"/>
                  </a:lnTo>
                  <a:lnTo>
                    <a:pt x="363803" y="566654"/>
                  </a:lnTo>
                  <a:lnTo>
                    <a:pt x="351785" y="607939"/>
                  </a:lnTo>
                  <a:lnTo>
                    <a:pt x="333517" y="642962"/>
                  </a:lnTo>
                  <a:lnTo>
                    <a:pt x="309133" y="670633"/>
                  </a:lnTo>
                  <a:lnTo>
                    <a:pt x="278764" y="689863"/>
                  </a:lnTo>
                  <a:lnTo>
                    <a:pt x="258825" y="644525"/>
                  </a:lnTo>
                  <a:lnTo>
                    <a:pt x="287819" y="626479"/>
                  </a:lnTo>
                  <a:lnTo>
                    <a:pt x="311457" y="600727"/>
                  </a:lnTo>
                  <a:lnTo>
                    <a:pt x="329597" y="568188"/>
                  </a:lnTo>
                  <a:lnTo>
                    <a:pt x="342096" y="529782"/>
                  </a:lnTo>
                  <a:lnTo>
                    <a:pt x="348811" y="486429"/>
                  </a:lnTo>
                  <a:lnTo>
                    <a:pt x="349598" y="439048"/>
                  </a:lnTo>
                  <a:lnTo>
                    <a:pt x="344313" y="388560"/>
                  </a:lnTo>
                  <a:lnTo>
                    <a:pt x="332815" y="335883"/>
                  </a:lnTo>
                  <a:lnTo>
                    <a:pt x="314960" y="281939"/>
                  </a:lnTo>
                </a:path>
              </a:pathLst>
            </a:custGeom>
            <a:ln w="781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71" name="object 71"/>
            <p:cNvSpPr/>
            <p:nvPr/>
          </p:nvSpPr>
          <p:spPr>
            <a:xfrm>
              <a:off x="1230757" y="1080389"/>
              <a:ext cx="66040" cy="440055"/>
            </a:xfrm>
            <a:custGeom>
              <a:avLst/>
              <a:gdLst/>
              <a:ahLst/>
              <a:cxnLst/>
              <a:rect l="l" t="t" r="r" b="b"/>
              <a:pathLst>
                <a:path w="66040" h="440055">
                  <a:moveTo>
                    <a:pt x="49402" y="437514"/>
                  </a:moveTo>
                  <a:lnTo>
                    <a:pt x="16382" y="437514"/>
                  </a:lnTo>
                  <a:lnTo>
                    <a:pt x="16382" y="439546"/>
                  </a:lnTo>
                  <a:lnTo>
                    <a:pt x="49402" y="439546"/>
                  </a:lnTo>
                  <a:lnTo>
                    <a:pt x="49402" y="437514"/>
                  </a:lnTo>
                  <a:close/>
                </a:path>
                <a:path w="66040" h="440055">
                  <a:moveTo>
                    <a:pt x="49402" y="431292"/>
                  </a:moveTo>
                  <a:lnTo>
                    <a:pt x="16382" y="431292"/>
                  </a:lnTo>
                  <a:lnTo>
                    <a:pt x="16382" y="435482"/>
                  </a:lnTo>
                  <a:lnTo>
                    <a:pt x="49402" y="435482"/>
                  </a:lnTo>
                  <a:lnTo>
                    <a:pt x="49402" y="431292"/>
                  </a:lnTo>
                  <a:close/>
                </a:path>
                <a:path w="66040" h="440055">
                  <a:moveTo>
                    <a:pt x="49402" y="33019"/>
                  </a:moveTo>
                  <a:lnTo>
                    <a:pt x="16382" y="33019"/>
                  </a:lnTo>
                  <a:lnTo>
                    <a:pt x="16382" y="429259"/>
                  </a:lnTo>
                  <a:lnTo>
                    <a:pt x="49402" y="429259"/>
                  </a:lnTo>
                  <a:lnTo>
                    <a:pt x="49402" y="33019"/>
                  </a:lnTo>
                  <a:close/>
                </a:path>
                <a:path w="66040" h="440055">
                  <a:moveTo>
                    <a:pt x="32893" y="0"/>
                  </a:moveTo>
                  <a:lnTo>
                    <a:pt x="0" y="33019"/>
                  </a:lnTo>
                  <a:lnTo>
                    <a:pt x="65912" y="33019"/>
                  </a:lnTo>
                  <a:lnTo>
                    <a:pt x="3289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72" name="object 72"/>
            <p:cNvSpPr/>
            <p:nvPr/>
          </p:nvSpPr>
          <p:spPr>
            <a:xfrm>
              <a:off x="1230757" y="1080389"/>
              <a:ext cx="66040" cy="440055"/>
            </a:xfrm>
            <a:custGeom>
              <a:avLst/>
              <a:gdLst/>
              <a:ahLst/>
              <a:cxnLst/>
              <a:rect l="l" t="t" r="r" b="b"/>
              <a:pathLst>
                <a:path w="66040" h="440055">
                  <a:moveTo>
                    <a:pt x="16382" y="439546"/>
                  </a:moveTo>
                  <a:lnTo>
                    <a:pt x="16382" y="437514"/>
                  </a:lnTo>
                  <a:lnTo>
                    <a:pt x="49402" y="437514"/>
                  </a:lnTo>
                  <a:lnTo>
                    <a:pt x="49402" y="439546"/>
                  </a:lnTo>
                  <a:lnTo>
                    <a:pt x="16382" y="439546"/>
                  </a:lnTo>
                  <a:close/>
                </a:path>
                <a:path w="66040" h="440055">
                  <a:moveTo>
                    <a:pt x="16382" y="435482"/>
                  </a:moveTo>
                  <a:lnTo>
                    <a:pt x="16382" y="431292"/>
                  </a:lnTo>
                  <a:lnTo>
                    <a:pt x="49402" y="431292"/>
                  </a:lnTo>
                  <a:lnTo>
                    <a:pt x="49402" y="435482"/>
                  </a:lnTo>
                  <a:lnTo>
                    <a:pt x="16382" y="435482"/>
                  </a:lnTo>
                  <a:close/>
                </a:path>
                <a:path w="66040" h="440055">
                  <a:moveTo>
                    <a:pt x="16382" y="429259"/>
                  </a:moveTo>
                  <a:lnTo>
                    <a:pt x="16382" y="33019"/>
                  </a:lnTo>
                  <a:lnTo>
                    <a:pt x="0" y="33019"/>
                  </a:lnTo>
                  <a:lnTo>
                    <a:pt x="32893" y="0"/>
                  </a:lnTo>
                  <a:lnTo>
                    <a:pt x="65912" y="33019"/>
                  </a:lnTo>
                  <a:lnTo>
                    <a:pt x="49402" y="33019"/>
                  </a:lnTo>
                  <a:lnTo>
                    <a:pt x="49402" y="429259"/>
                  </a:lnTo>
                  <a:lnTo>
                    <a:pt x="16382" y="429259"/>
                  </a:lnTo>
                  <a:close/>
                </a:path>
              </a:pathLst>
            </a:custGeom>
            <a:ln w="781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73" name="object 73"/>
            <p:cNvSpPr/>
            <p:nvPr/>
          </p:nvSpPr>
          <p:spPr>
            <a:xfrm>
              <a:off x="1472438" y="1080389"/>
              <a:ext cx="66040" cy="440055"/>
            </a:xfrm>
            <a:custGeom>
              <a:avLst/>
              <a:gdLst/>
              <a:ahLst/>
              <a:cxnLst/>
              <a:rect l="l" t="t" r="r" b="b"/>
              <a:pathLst>
                <a:path w="66040" h="440055">
                  <a:moveTo>
                    <a:pt x="49402" y="437514"/>
                  </a:moveTo>
                  <a:lnTo>
                    <a:pt x="16509" y="437514"/>
                  </a:lnTo>
                  <a:lnTo>
                    <a:pt x="16509" y="439546"/>
                  </a:lnTo>
                  <a:lnTo>
                    <a:pt x="49402" y="439546"/>
                  </a:lnTo>
                  <a:lnTo>
                    <a:pt x="49402" y="437514"/>
                  </a:lnTo>
                  <a:close/>
                </a:path>
                <a:path w="66040" h="440055">
                  <a:moveTo>
                    <a:pt x="49402" y="431292"/>
                  </a:moveTo>
                  <a:lnTo>
                    <a:pt x="16509" y="431292"/>
                  </a:lnTo>
                  <a:lnTo>
                    <a:pt x="16509" y="435482"/>
                  </a:lnTo>
                  <a:lnTo>
                    <a:pt x="49402" y="435482"/>
                  </a:lnTo>
                  <a:lnTo>
                    <a:pt x="49402" y="431292"/>
                  </a:lnTo>
                  <a:close/>
                </a:path>
                <a:path w="66040" h="440055">
                  <a:moveTo>
                    <a:pt x="49402" y="33019"/>
                  </a:moveTo>
                  <a:lnTo>
                    <a:pt x="16509" y="33019"/>
                  </a:lnTo>
                  <a:lnTo>
                    <a:pt x="16509" y="429259"/>
                  </a:lnTo>
                  <a:lnTo>
                    <a:pt x="49402" y="429259"/>
                  </a:lnTo>
                  <a:lnTo>
                    <a:pt x="49402" y="33019"/>
                  </a:lnTo>
                  <a:close/>
                </a:path>
                <a:path w="66040" h="440055">
                  <a:moveTo>
                    <a:pt x="33019" y="0"/>
                  </a:moveTo>
                  <a:lnTo>
                    <a:pt x="0" y="33019"/>
                  </a:lnTo>
                  <a:lnTo>
                    <a:pt x="65912" y="33019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74" name="object 74"/>
            <p:cNvSpPr/>
            <p:nvPr/>
          </p:nvSpPr>
          <p:spPr>
            <a:xfrm>
              <a:off x="1472438" y="1080389"/>
              <a:ext cx="66040" cy="440055"/>
            </a:xfrm>
            <a:custGeom>
              <a:avLst/>
              <a:gdLst/>
              <a:ahLst/>
              <a:cxnLst/>
              <a:rect l="l" t="t" r="r" b="b"/>
              <a:pathLst>
                <a:path w="66040" h="440055">
                  <a:moveTo>
                    <a:pt x="16509" y="439546"/>
                  </a:moveTo>
                  <a:lnTo>
                    <a:pt x="16509" y="437514"/>
                  </a:lnTo>
                  <a:lnTo>
                    <a:pt x="49402" y="437514"/>
                  </a:lnTo>
                  <a:lnTo>
                    <a:pt x="49402" y="439546"/>
                  </a:lnTo>
                  <a:lnTo>
                    <a:pt x="16509" y="439546"/>
                  </a:lnTo>
                  <a:close/>
                </a:path>
                <a:path w="66040" h="440055">
                  <a:moveTo>
                    <a:pt x="16509" y="435482"/>
                  </a:moveTo>
                  <a:lnTo>
                    <a:pt x="16509" y="431292"/>
                  </a:lnTo>
                  <a:lnTo>
                    <a:pt x="49402" y="431292"/>
                  </a:lnTo>
                  <a:lnTo>
                    <a:pt x="49402" y="435482"/>
                  </a:lnTo>
                  <a:lnTo>
                    <a:pt x="16509" y="435482"/>
                  </a:lnTo>
                  <a:close/>
                </a:path>
                <a:path w="66040" h="440055">
                  <a:moveTo>
                    <a:pt x="16509" y="429259"/>
                  </a:moveTo>
                  <a:lnTo>
                    <a:pt x="16509" y="33019"/>
                  </a:lnTo>
                  <a:lnTo>
                    <a:pt x="0" y="33019"/>
                  </a:lnTo>
                  <a:lnTo>
                    <a:pt x="33019" y="0"/>
                  </a:lnTo>
                  <a:lnTo>
                    <a:pt x="65912" y="33019"/>
                  </a:lnTo>
                  <a:lnTo>
                    <a:pt x="49402" y="33019"/>
                  </a:lnTo>
                  <a:lnTo>
                    <a:pt x="49402" y="429259"/>
                  </a:lnTo>
                  <a:lnTo>
                    <a:pt x="16509" y="429259"/>
                  </a:lnTo>
                  <a:close/>
                </a:path>
              </a:pathLst>
            </a:custGeom>
            <a:ln w="781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75" name="object 75"/>
            <p:cNvSpPr/>
            <p:nvPr/>
          </p:nvSpPr>
          <p:spPr>
            <a:xfrm>
              <a:off x="1140840" y="1124381"/>
              <a:ext cx="506095" cy="285750"/>
            </a:xfrm>
            <a:custGeom>
              <a:avLst/>
              <a:gdLst/>
              <a:ahLst/>
              <a:cxnLst/>
              <a:rect l="l" t="t" r="r" b="b"/>
              <a:pathLst>
                <a:path w="506094" h="285750">
                  <a:moveTo>
                    <a:pt x="505472" y="0"/>
                  </a:moveTo>
                  <a:lnTo>
                    <a:pt x="0" y="0"/>
                  </a:lnTo>
                  <a:lnTo>
                    <a:pt x="0" y="285699"/>
                  </a:lnTo>
                  <a:lnTo>
                    <a:pt x="505472" y="285699"/>
                  </a:lnTo>
                  <a:lnTo>
                    <a:pt x="50547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76" name="object 76"/>
            <p:cNvSpPr/>
            <p:nvPr/>
          </p:nvSpPr>
          <p:spPr>
            <a:xfrm>
              <a:off x="1140840" y="1124381"/>
              <a:ext cx="506095" cy="285750"/>
            </a:xfrm>
            <a:custGeom>
              <a:avLst/>
              <a:gdLst/>
              <a:ahLst/>
              <a:cxnLst/>
              <a:rect l="l" t="t" r="r" b="b"/>
              <a:pathLst>
                <a:path w="506094" h="285750">
                  <a:moveTo>
                    <a:pt x="0" y="285699"/>
                  </a:moveTo>
                  <a:lnTo>
                    <a:pt x="505472" y="285699"/>
                  </a:lnTo>
                  <a:lnTo>
                    <a:pt x="505472" y="0"/>
                  </a:lnTo>
                  <a:lnTo>
                    <a:pt x="0" y="0"/>
                  </a:lnTo>
                  <a:lnTo>
                    <a:pt x="0" y="285699"/>
                  </a:lnTo>
                  <a:close/>
                </a:path>
              </a:pathLst>
            </a:custGeom>
            <a:ln w="781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5025682" y="2803842"/>
            <a:ext cx="1022522" cy="614367"/>
          </a:xfrm>
          <a:prstGeom prst="rect">
            <a:avLst/>
          </a:prstGeom>
        </p:spPr>
        <p:txBody>
          <a:bodyPr vert="horz" wrap="square" lIns="0" tIns="30892" rIns="0" bIns="0" rtlCol="0">
            <a:spAutoFit/>
          </a:bodyPr>
          <a:lstStyle/>
          <a:p>
            <a:pPr marL="30891">
              <a:lnSpc>
                <a:spcPct val="150900"/>
              </a:lnSpc>
              <a:spcBef>
                <a:spcPts val="243"/>
              </a:spcBef>
            </a:pPr>
            <a:r>
              <a:rPr sz="1338" b="1" spc="-12" dirty="0">
                <a:solidFill>
                  <a:srgbClr val="FFFFFF"/>
                </a:solidFill>
                <a:latin typeface="Arial"/>
                <a:cs typeface="Arial"/>
              </a:rPr>
              <a:t>Eğitim</a:t>
            </a:r>
            <a:r>
              <a:rPr sz="1338" b="1" spc="-9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8" b="1" spc="-12" dirty="0">
                <a:solidFill>
                  <a:srgbClr val="FFFFFF"/>
                </a:solidFill>
                <a:latin typeface="Arial"/>
                <a:cs typeface="Arial"/>
              </a:rPr>
              <a:t>Planı  Müfredat</a:t>
            </a:r>
            <a:endParaRPr sz="1338">
              <a:latin typeface="Arial"/>
              <a:cs typeface="Arial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3656624" y="2042616"/>
            <a:ext cx="3679224" cy="1212507"/>
            <a:chOff x="659794" y="835944"/>
            <a:chExt cx="1512570" cy="498475"/>
          </a:xfrm>
        </p:grpSpPr>
        <p:sp>
          <p:nvSpPr>
            <p:cNvPr id="79" name="object 79"/>
            <p:cNvSpPr/>
            <p:nvPr/>
          </p:nvSpPr>
          <p:spPr>
            <a:xfrm>
              <a:off x="1380646" y="1038382"/>
              <a:ext cx="73727" cy="13379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0" name="object 80"/>
            <p:cNvSpPr/>
            <p:nvPr/>
          </p:nvSpPr>
          <p:spPr>
            <a:xfrm>
              <a:off x="663702" y="1286002"/>
              <a:ext cx="88265" cy="44450"/>
            </a:xfrm>
            <a:custGeom>
              <a:avLst/>
              <a:gdLst/>
              <a:ahLst/>
              <a:cxnLst/>
              <a:rect l="l" t="t" r="r" b="b"/>
              <a:pathLst>
                <a:path w="88265" h="44450">
                  <a:moveTo>
                    <a:pt x="65938" y="0"/>
                  </a:moveTo>
                  <a:lnTo>
                    <a:pt x="65938" y="11049"/>
                  </a:lnTo>
                  <a:lnTo>
                    <a:pt x="21983" y="11049"/>
                  </a:lnTo>
                  <a:lnTo>
                    <a:pt x="21983" y="0"/>
                  </a:lnTo>
                  <a:lnTo>
                    <a:pt x="0" y="21970"/>
                  </a:lnTo>
                  <a:lnTo>
                    <a:pt x="21983" y="43942"/>
                  </a:lnTo>
                  <a:lnTo>
                    <a:pt x="21983" y="33019"/>
                  </a:lnTo>
                  <a:lnTo>
                    <a:pt x="65938" y="33019"/>
                  </a:lnTo>
                  <a:lnTo>
                    <a:pt x="65938" y="43942"/>
                  </a:lnTo>
                  <a:lnTo>
                    <a:pt x="87909" y="21970"/>
                  </a:lnTo>
                  <a:lnTo>
                    <a:pt x="6593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1" name="object 81"/>
            <p:cNvSpPr/>
            <p:nvPr/>
          </p:nvSpPr>
          <p:spPr>
            <a:xfrm>
              <a:off x="663702" y="1286002"/>
              <a:ext cx="88265" cy="44450"/>
            </a:xfrm>
            <a:custGeom>
              <a:avLst/>
              <a:gdLst/>
              <a:ahLst/>
              <a:cxnLst/>
              <a:rect l="l" t="t" r="r" b="b"/>
              <a:pathLst>
                <a:path w="88265" h="44450">
                  <a:moveTo>
                    <a:pt x="0" y="21970"/>
                  </a:moveTo>
                  <a:lnTo>
                    <a:pt x="21983" y="0"/>
                  </a:lnTo>
                  <a:lnTo>
                    <a:pt x="21983" y="11049"/>
                  </a:lnTo>
                  <a:lnTo>
                    <a:pt x="65938" y="11049"/>
                  </a:lnTo>
                  <a:lnTo>
                    <a:pt x="65938" y="0"/>
                  </a:lnTo>
                  <a:lnTo>
                    <a:pt x="87909" y="21970"/>
                  </a:lnTo>
                  <a:lnTo>
                    <a:pt x="65938" y="43942"/>
                  </a:lnTo>
                  <a:lnTo>
                    <a:pt x="65938" y="33019"/>
                  </a:lnTo>
                  <a:lnTo>
                    <a:pt x="21983" y="33019"/>
                  </a:lnTo>
                  <a:lnTo>
                    <a:pt x="21983" y="43942"/>
                  </a:lnTo>
                  <a:lnTo>
                    <a:pt x="0" y="21970"/>
                  </a:lnTo>
                  <a:close/>
                </a:path>
              </a:pathLst>
            </a:custGeom>
            <a:ln w="781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2" name="object 82"/>
            <p:cNvSpPr/>
            <p:nvPr/>
          </p:nvSpPr>
          <p:spPr>
            <a:xfrm>
              <a:off x="1091565" y="1286002"/>
              <a:ext cx="88265" cy="44450"/>
            </a:xfrm>
            <a:custGeom>
              <a:avLst/>
              <a:gdLst/>
              <a:ahLst/>
              <a:cxnLst/>
              <a:rect l="l" t="t" r="r" b="b"/>
              <a:pathLst>
                <a:path w="88265" h="44450">
                  <a:moveTo>
                    <a:pt x="65912" y="0"/>
                  </a:moveTo>
                  <a:lnTo>
                    <a:pt x="65912" y="11049"/>
                  </a:lnTo>
                  <a:lnTo>
                    <a:pt x="21971" y="11049"/>
                  </a:lnTo>
                  <a:lnTo>
                    <a:pt x="21971" y="0"/>
                  </a:lnTo>
                  <a:lnTo>
                    <a:pt x="0" y="21970"/>
                  </a:lnTo>
                  <a:lnTo>
                    <a:pt x="21971" y="43942"/>
                  </a:lnTo>
                  <a:lnTo>
                    <a:pt x="21971" y="33019"/>
                  </a:lnTo>
                  <a:lnTo>
                    <a:pt x="65912" y="33019"/>
                  </a:lnTo>
                  <a:lnTo>
                    <a:pt x="65912" y="43942"/>
                  </a:lnTo>
                  <a:lnTo>
                    <a:pt x="87883" y="21970"/>
                  </a:lnTo>
                  <a:lnTo>
                    <a:pt x="6591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3" name="object 83"/>
            <p:cNvSpPr/>
            <p:nvPr/>
          </p:nvSpPr>
          <p:spPr>
            <a:xfrm>
              <a:off x="1091565" y="1286002"/>
              <a:ext cx="88265" cy="44450"/>
            </a:xfrm>
            <a:custGeom>
              <a:avLst/>
              <a:gdLst/>
              <a:ahLst/>
              <a:cxnLst/>
              <a:rect l="l" t="t" r="r" b="b"/>
              <a:pathLst>
                <a:path w="88265" h="44450">
                  <a:moveTo>
                    <a:pt x="0" y="21970"/>
                  </a:moveTo>
                  <a:lnTo>
                    <a:pt x="21971" y="0"/>
                  </a:lnTo>
                  <a:lnTo>
                    <a:pt x="21971" y="11049"/>
                  </a:lnTo>
                  <a:lnTo>
                    <a:pt x="65912" y="11049"/>
                  </a:lnTo>
                  <a:lnTo>
                    <a:pt x="65912" y="0"/>
                  </a:lnTo>
                  <a:lnTo>
                    <a:pt x="87883" y="21970"/>
                  </a:lnTo>
                  <a:lnTo>
                    <a:pt x="65912" y="43942"/>
                  </a:lnTo>
                  <a:lnTo>
                    <a:pt x="65912" y="33019"/>
                  </a:lnTo>
                  <a:lnTo>
                    <a:pt x="21971" y="33019"/>
                  </a:lnTo>
                  <a:lnTo>
                    <a:pt x="21971" y="43942"/>
                  </a:lnTo>
                  <a:lnTo>
                    <a:pt x="0" y="21970"/>
                  </a:lnTo>
                  <a:close/>
                </a:path>
              </a:pathLst>
            </a:custGeom>
            <a:ln w="781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4" name="object 84"/>
            <p:cNvSpPr/>
            <p:nvPr/>
          </p:nvSpPr>
          <p:spPr>
            <a:xfrm>
              <a:off x="1650746" y="1286002"/>
              <a:ext cx="88265" cy="44450"/>
            </a:xfrm>
            <a:custGeom>
              <a:avLst/>
              <a:gdLst/>
              <a:ahLst/>
              <a:cxnLst/>
              <a:rect l="l" t="t" r="r" b="b"/>
              <a:pathLst>
                <a:path w="88264" h="44450">
                  <a:moveTo>
                    <a:pt x="65912" y="0"/>
                  </a:moveTo>
                  <a:lnTo>
                    <a:pt x="65912" y="11049"/>
                  </a:lnTo>
                  <a:lnTo>
                    <a:pt x="21970" y="11049"/>
                  </a:lnTo>
                  <a:lnTo>
                    <a:pt x="21970" y="0"/>
                  </a:lnTo>
                  <a:lnTo>
                    <a:pt x="0" y="21970"/>
                  </a:lnTo>
                  <a:lnTo>
                    <a:pt x="21970" y="43942"/>
                  </a:lnTo>
                  <a:lnTo>
                    <a:pt x="21970" y="33019"/>
                  </a:lnTo>
                  <a:lnTo>
                    <a:pt x="65912" y="33019"/>
                  </a:lnTo>
                  <a:lnTo>
                    <a:pt x="65912" y="43942"/>
                  </a:lnTo>
                  <a:lnTo>
                    <a:pt x="87883" y="21970"/>
                  </a:lnTo>
                  <a:lnTo>
                    <a:pt x="6591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5" name="object 85"/>
            <p:cNvSpPr/>
            <p:nvPr/>
          </p:nvSpPr>
          <p:spPr>
            <a:xfrm>
              <a:off x="1650746" y="1286002"/>
              <a:ext cx="88265" cy="44450"/>
            </a:xfrm>
            <a:custGeom>
              <a:avLst/>
              <a:gdLst/>
              <a:ahLst/>
              <a:cxnLst/>
              <a:rect l="l" t="t" r="r" b="b"/>
              <a:pathLst>
                <a:path w="88264" h="44450">
                  <a:moveTo>
                    <a:pt x="0" y="21970"/>
                  </a:moveTo>
                  <a:lnTo>
                    <a:pt x="21970" y="0"/>
                  </a:lnTo>
                  <a:lnTo>
                    <a:pt x="21970" y="11049"/>
                  </a:lnTo>
                  <a:lnTo>
                    <a:pt x="65912" y="11049"/>
                  </a:lnTo>
                  <a:lnTo>
                    <a:pt x="65912" y="0"/>
                  </a:lnTo>
                  <a:lnTo>
                    <a:pt x="87883" y="21970"/>
                  </a:lnTo>
                  <a:lnTo>
                    <a:pt x="65912" y="43942"/>
                  </a:lnTo>
                  <a:lnTo>
                    <a:pt x="65912" y="33019"/>
                  </a:lnTo>
                  <a:lnTo>
                    <a:pt x="21970" y="33019"/>
                  </a:lnTo>
                  <a:lnTo>
                    <a:pt x="21970" y="43942"/>
                  </a:lnTo>
                  <a:lnTo>
                    <a:pt x="0" y="21970"/>
                  </a:lnTo>
                  <a:close/>
                </a:path>
              </a:pathLst>
            </a:custGeom>
            <a:ln w="781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6" name="object 86"/>
            <p:cNvSpPr/>
            <p:nvPr/>
          </p:nvSpPr>
          <p:spPr>
            <a:xfrm>
              <a:off x="2080513" y="1286002"/>
              <a:ext cx="88265" cy="44450"/>
            </a:xfrm>
            <a:custGeom>
              <a:avLst/>
              <a:gdLst/>
              <a:ahLst/>
              <a:cxnLst/>
              <a:rect l="l" t="t" r="r" b="b"/>
              <a:pathLst>
                <a:path w="88264" h="44450">
                  <a:moveTo>
                    <a:pt x="65912" y="0"/>
                  </a:moveTo>
                  <a:lnTo>
                    <a:pt x="65912" y="11049"/>
                  </a:lnTo>
                  <a:lnTo>
                    <a:pt x="21970" y="11049"/>
                  </a:lnTo>
                  <a:lnTo>
                    <a:pt x="21970" y="0"/>
                  </a:lnTo>
                  <a:lnTo>
                    <a:pt x="0" y="21970"/>
                  </a:lnTo>
                  <a:lnTo>
                    <a:pt x="21970" y="43942"/>
                  </a:lnTo>
                  <a:lnTo>
                    <a:pt x="21970" y="33019"/>
                  </a:lnTo>
                  <a:lnTo>
                    <a:pt x="65912" y="33019"/>
                  </a:lnTo>
                  <a:lnTo>
                    <a:pt x="65912" y="43942"/>
                  </a:lnTo>
                  <a:lnTo>
                    <a:pt x="87883" y="21970"/>
                  </a:lnTo>
                  <a:lnTo>
                    <a:pt x="6591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7" name="object 87"/>
            <p:cNvSpPr/>
            <p:nvPr/>
          </p:nvSpPr>
          <p:spPr>
            <a:xfrm>
              <a:off x="2080513" y="1286002"/>
              <a:ext cx="88265" cy="44450"/>
            </a:xfrm>
            <a:custGeom>
              <a:avLst/>
              <a:gdLst/>
              <a:ahLst/>
              <a:cxnLst/>
              <a:rect l="l" t="t" r="r" b="b"/>
              <a:pathLst>
                <a:path w="88264" h="44450">
                  <a:moveTo>
                    <a:pt x="0" y="21970"/>
                  </a:moveTo>
                  <a:lnTo>
                    <a:pt x="21970" y="0"/>
                  </a:lnTo>
                  <a:lnTo>
                    <a:pt x="21970" y="11049"/>
                  </a:lnTo>
                  <a:lnTo>
                    <a:pt x="65912" y="11049"/>
                  </a:lnTo>
                  <a:lnTo>
                    <a:pt x="65912" y="0"/>
                  </a:lnTo>
                  <a:lnTo>
                    <a:pt x="87883" y="21970"/>
                  </a:lnTo>
                  <a:lnTo>
                    <a:pt x="65912" y="43942"/>
                  </a:lnTo>
                  <a:lnTo>
                    <a:pt x="65912" y="33019"/>
                  </a:lnTo>
                  <a:lnTo>
                    <a:pt x="21970" y="33019"/>
                  </a:lnTo>
                  <a:lnTo>
                    <a:pt x="21970" y="43942"/>
                  </a:lnTo>
                  <a:lnTo>
                    <a:pt x="0" y="21970"/>
                  </a:lnTo>
                  <a:close/>
                </a:path>
              </a:pathLst>
            </a:custGeom>
            <a:ln w="781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8" name="object 88"/>
            <p:cNvSpPr/>
            <p:nvPr/>
          </p:nvSpPr>
          <p:spPr>
            <a:xfrm>
              <a:off x="1250218" y="835944"/>
              <a:ext cx="112716" cy="11271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  <p:sp>
          <p:nvSpPr>
            <p:cNvPr id="89" name="object 89"/>
            <p:cNvSpPr/>
            <p:nvPr/>
          </p:nvSpPr>
          <p:spPr>
            <a:xfrm>
              <a:off x="1450369" y="836198"/>
              <a:ext cx="112716" cy="11271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378"/>
            </a:p>
          </p:txBody>
        </p:sp>
      </p:grpSp>
      <p:sp>
        <p:nvSpPr>
          <p:cNvPr id="91" name="Dikdörtgen: Yuvarlatılmış Köşeler 90">
            <a:extLst>
              <a:ext uri="{FF2B5EF4-FFF2-40B4-BE49-F238E27FC236}">
                <a16:creationId xmlns:a16="http://schemas.microsoft.com/office/drawing/2014/main" id="{0A1166D8-9367-422F-A8E7-CC1DC062928B}"/>
              </a:ext>
            </a:extLst>
          </p:cNvPr>
          <p:cNvSpPr/>
          <p:nvPr/>
        </p:nvSpPr>
        <p:spPr>
          <a:xfrm>
            <a:off x="2267744" y="193046"/>
            <a:ext cx="6552728" cy="7398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PROGRAM (BÖLÜMLER) NE YAPMALI</a:t>
            </a:r>
          </a:p>
        </p:txBody>
      </p:sp>
      <p:pic>
        <p:nvPicPr>
          <p:cNvPr id="92" name="İçerik Yer Tutucusu 4">
            <a:extLst>
              <a:ext uri="{FF2B5EF4-FFF2-40B4-BE49-F238E27FC236}">
                <a16:creationId xmlns:a16="http://schemas.microsoft.com/office/drawing/2014/main" id="{120B202D-1C22-441B-8297-9E9E4C4211B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  <p:sp>
        <p:nvSpPr>
          <p:cNvPr id="93" name="Veri Yer Tutucusu 92">
            <a:extLst>
              <a:ext uri="{FF2B5EF4-FFF2-40B4-BE49-F238E27FC236}">
                <a16:creationId xmlns:a16="http://schemas.microsoft.com/office/drawing/2014/main" id="{2AC2EB95-24F8-4839-A276-B2214F09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8917-AE4C-4087-A49C-F39564289A99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9C90A91-C01F-473A-9C3A-1D9BC63D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FD2E015-1323-4B85-B2B2-58098E526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CEVAPLANMASI GEREKEN SORULAR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AB13BB-0C02-4F0B-B4D3-C69E6424F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736" y="1347614"/>
            <a:ext cx="6624736" cy="3394472"/>
          </a:xfrm>
        </p:spPr>
        <p:txBody>
          <a:bodyPr>
            <a:normAutofit/>
          </a:bodyPr>
          <a:lstStyle/>
          <a:p>
            <a:r>
              <a:rPr lang="tr-TR" sz="2400" dirty="0"/>
              <a:t>Derste hangi program çıktıları kazandırılacak?</a:t>
            </a:r>
          </a:p>
          <a:p>
            <a:r>
              <a:rPr lang="tr-TR" sz="2400" dirty="0"/>
              <a:t>Dersin öğrenme çıktıları nelerdir?</a:t>
            </a:r>
          </a:p>
          <a:p>
            <a:r>
              <a:rPr lang="tr-TR" sz="2400" dirty="0"/>
              <a:t>Derste hangi öğrenim aktiviteleri mevcut?</a:t>
            </a:r>
          </a:p>
          <a:p>
            <a:r>
              <a:rPr lang="tr-TR" sz="2400" dirty="0"/>
              <a:t>Öğrenme çıktıları nasıl ölçülüp değerlendirilecek?</a:t>
            </a:r>
          </a:p>
          <a:p>
            <a:r>
              <a:rPr lang="tr-TR" sz="2400" dirty="0"/>
              <a:t>Bu öğrenme çıktılarını kazandırabilmek için tahmin  edilen çalışma süresi nedir?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9D9C6C-CB1D-40BA-930F-735880E95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5A25A4F-A4D4-44B6-8CB6-A73E0DA07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6</a:t>
            </a:fld>
            <a:endParaRPr lang="en-US"/>
          </a:p>
        </p:txBody>
      </p:sp>
      <p:pic>
        <p:nvPicPr>
          <p:cNvPr id="6" name="İçerik Yer Tutucusu 4">
            <a:extLst>
              <a:ext uri="{FF2B5EF4-FFF2-40B4-BE49-F238E27FC236}">
                <a16:creationId xmlns:a16="http://schemas.microsoft.com/office/drawing/2014/main" id="{FF2C6573-07DE-4752-8266-064746381F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1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3E7331F-150B-4952-A369-853B5D1F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HER BİR DERS İÇİN YAPILACAKLAR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5D0D52-B2B4-4E4C-9D57-34FEB47AE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Dersin amacı - Öğreten</a:t>
            </a:r>
          </a:p>
          <a:p>
            <a:r>
              <a:rPr lang="tr-TR" sz="2800" dirty="0"/>
              <a:t>Dersin hedefleri - Öğreten</a:t>
            </a:r>
          </a:p>
          <a:p>
            <a:r>
              <a:rPr lang="tr-TR" sz="2800" dirty="0"/>
              <a:t>Ders çıktıları (kazanımları) – Öğrenci</a:t>
            </a:r>
          </a:p>
          <a:p>
            <a:r>
              <a:rPr lang="tr-TR" sz="2800" dirty="0"/>
              <a:t>Öğrenci iş yükü</a:t>
            </a:r>
          </a:p>
          <a:p>
            <a:r>
              <a:rPr lang="tr-TR" sz="2800" dirty="0"/>
              <a:t>AKTS kredisi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9676E5-5F0E-4101-936C-1F5C69EA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26355D0-82B8-466F-8838-34E7D7F45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7</a:t>
            </a:fld>
            <a:endParaRPr lang="en-US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73EC2D3D-641F-4D47-90A8-BBBCF3965E79}"/>
              </a:ext>
            </a:extLst>
          </p:cNvPr>
          <p:cNvSpPr/>
          <p:nvPr/>
        </p:nvSpPr>
        <p:spPr>
          <a:xfrm>
            <a:off x="4860032" y="3075806"/>
            <a:ext cx="908123" cy="459969"/>
          </a:xfrm>
          <a:custGeom>
            <a:avLst/>
            <a:gdLst/>
            <a:ahLst/>
            <a:cxnLst/>
            <a:rect l="l" t="t" r="r" b="b"/>
            <a:pathLst>
              <a:path w="185419" h="48894">
                <a:moveTo>
                  <a:pt x="185293" y="48768"/>
                </a:moveTo>
                <a:lnTo>
                  <a:pt x="0" y="0"/>
                </a:lnTo>
              </a:path>
            </a:pathLst>
          </a:custGeom>
          <a:ln w="7814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E2BC4ACD-C564-4764-81F6-EB0FCAF9174D}"/>
              </a:ext>
            </a:extLst>
          </p:cNvPr>
          <p:cNvSpPr txBox="1"/>
          <p:nvPr/>
        </p:nvSpPr>
        <p:spPr>
          <a:xfrm>
            <a:off x="5768155" y="2897387"/>
            <a:ext cx="3312368" cy="1155894"/>
          </a:xfrm>
          <a:prstGeom prst="rect">
            <a:avLst/>
          </a:prstGeom>
          <a:solidFill>
            <a:srgbClr val="0E6EC5"/>
          </a:solidFill>
          <a:ln w="7814">
            <a:solidFill>
              <a:srgbClr val="085091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28575" marR="48260">
              <a:lnSpc>
                <a:spcPct val="107500"/>
              </a:lnSpc>
            </a:pPr>
            <a:r>
              <a:rPr sz="1400" dirty="0">
                <a:solidFill>
                  <a:srgbClr val="FFFFFF"/>
                </a:solidFill>
                <a:cs typeface="Georgia"/>
              </a:rPr>
              <a:t>Bir </a:t>
            </a:r>
            <a:r>
              <a:rPr sz="1400" spc="5" dirty="0">
                <a:solidFill>
                  <a:srgbClr val="FFFFFF"/>
                </a:solidFill>
                <a:cs typeface="Georgia"/>
              </a:rPr>
              <a:t>dersin </a:t>
            </a:r>
            <a:r>
              <a:rPr sz="1400" dirty="0">
                <a:solidFill>
                  <a:srgbClr val="FFFFFF"/>
                </a:solidFill>
                <a:cs typeface="Georgia"/>
              </a:rPr>
              <a:t>başarı </a:t>
            </a:r>
            <a:r>
              <a:rPr sz="1400" spc="5" dirty="0">
                <a:solidFill>
                  <a:srgbClr val="FFFFFF"/>
                </a:solidFill>
                <a:cs typeface="Georgia"/>
              </a:rPr>
              <a:t>ile tamamlanması için </a:t>
            </a:r>
            <a:r>
              <a:rPr sz="1400" dirty="0">
                <a:solidFill>
                  <a:srgbClr val="FFFFFF"/>
                </a:solidFill>
                <a:cs typeface="Georgia"/>
              </a:rPr>
              <a:t>gerekli  </a:t>
            </a:r>
            <a:r>
              <a:rPr sz="1400" spc="5" dirty="0">
                <a:solidFill>
                  <a:srgbClr val="FFFFFF"/>
                </a:solidFill>
                <a:cs typeface="Georgia"/>
              </a:rPr>
              <a:t>olan </a:t>
            </a:r>
            <a:r>
              <a:rPr sz="1400" spc="15" dirty="0">
                <a:solidFill>
                  <a:srgbClr val="FFFFFF"/>
                </a:solidFill>
                <a:cs typeface="Georgia"/>
              </a:rPr>
              <a:t>tüm </a:t>
            </a:r>
            <a:r>
              <a:rPr sz="1400" spc="5" dirty="0">
                <a:solidFill>
                  <a:srgbClr val="FFFFFF"/>
                </a:solidFill>
                <a:cs typeface="Georgia"/>
              </a:rPr>
              <a:t>eğitim </a:t>
            </a:r>
            <a:r>
              <a:rPr sz="1400" dirty="0">
                <a:solidFill>
                  <a:srgbClr val="FFFFFF"/>
                </a:solidFill>
                <a:cs typeface="Georgia"/>
              </a:rPr>
              <a:t>faaliyetlerini</a:t>
            </a:r>
            <a:r>
              <a:rPr sz="1400" spc="20" dirty="0">
                <a:solidFill>
                  <a:srgbClr val="FFFFFF"/>
                </a:solidFill>
                <a:cs typeface="Georgia"/>
              </a:rPr>
              <a:t> </a:t>
            </a:r>
            <a:r>
              <a:rPr sz="1400" spc="5" dirty="0">
                <a:solidFill>
                  <a:srgbClr val="FFFFFF"/>
                </a:solidFill>
                <a:cs typeface="Georgia"/>
              </a:rPr>
              <a:t>(derse</a:t>
            </a:r>
            <a:endParaRPr sz="1400" dirty="0">
              <a:cs typeface="Georgia"/>
            </a:endParaRPr>
          </a:p>
          <a:p>
            <a:pPr marL="28575" marR="80010">
              <a:lnSpc>
                <a:spcPct val="107500"/>
              </a:lnSpc>
            </a:pPr>
            <a:r>
              <a:rPr sz="1400" spc="5" dirty="0">
                <a:solidFill>
                  <a:srgbClr val="FFFFFF"/>
                </a:solidFill>
                <a:cs typeface="Georgia"/>
              </a:rPr>
              <a:t>katılım, uygulamalara katılım, </a:t>
            </a:r>
            <a:r>
              <a:rPr sz="1400" dirty="0">
                <a:solidFill>
                  <a:srgbClr val="FFFFFF"/>
                </a:solidFill>
                <a:cs typeface="Georgia"/>
              </a:rPr>
              <a:t>seminer, proje  </a:t>
            </a:r>
            <a:r>
              <a:rPr sz="1400" spc="5" dirty="0">
                <a:solidFill>
                  <a:srgbClr val="FFFFFF"/>
                </a:solidFill>
                <a:cs typeface="Georgia"/>
              </a:rPr>
              <a:t>hazırlama, </a:t>
            </a:r>
            <a:r>
              <a:rPr sz="1400" spc="-5" dirty="0">
                <a:solidFill>
                  <a:srgbClr val="FFFFFF"/>
                </a:solidFill>
                <a:cs typeface="Georgia"/>
              </a:rPr>
              <a:t>sınav, </a:t>
            </a:r>
            <a:r>
              <a:rPr sz="1400" spc="15" dirty="0">
                <a:solidFill>
                  <a:srgbClr val="FFFFFF"/>
                </a:solidFill>
                <a:cs typeface="Georgia"/>
              </a:rPr>
              <a:t>tüm </a:t>
            </a:r>
            <a:r>
              <a:rPr sz="1400" dirty="0">
                <a:solidFill>
                  <a:srgbClr val="FFFFFF"/>
                </a:solidFill>
                <a:cs typeface="Georgia"/>
              </a:rPr>
              <a:t>bireysel çalışmalar,  </a:t>
            </a:r>
            <a:r>
              <a:rPr sz="1400" spc="5" dirty="0">
                <a:solidFill>
                  <a:srgbClr val="FFFFFF"/>
                </a:solidFill>
                <a:cs typeface="Georgia"/>
              </a:rPr>
              <a:t>staj) için </a:t>
            </a:r>
            <a:r>
              <a:rPr sz="1400" dirty="0">
                <a:solidFill>
                  <a:srgbClr val="FFFFFF"/>
                </a:solidFill>
                <a:cs typeface="Georgia"/>
              </a:rPr>
              <a:t>gerekli </a:t>
            </a:r>
            <a:r>
              <a:rPr sz="1400" spc="10" dirty="0">
                <a:solidFill>
                  <a:srgbClr val="FFFFFF"/>
                </a:solidFill>
                <a:cs typeface="Georgia"/>
              </a:rPr>
              <a:t>zamanı</a:t>
            </a:r>
            <a:r>
              <a:rPr sz="1400" spc="30" dirty="0">
                <a:solidFill>
                  <a:srgbClr val="FFFFFF"/>
                </a:solidFill>
                <a:cs typeface="Georgia"/>
              </a:rPr>
              <a:t> </a:t>
            </a:r>
            <a:r>
              <a:rPr sz="1400" spc="-5" dirty="0">
                <a:solidFill>
                  <a:srgbClr val="FFFFFF"/>
                </a:solidFill>
                <a:cs typeface="Georgia"/>
              </a:rPr>
              <a:t>kapsar.</a:t>
            </a:r>
            <a:endParaRPr sz="1400" dirty="0">
              <a:cs typeface="Georgia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BF8DF01A-A486-451A-A442-65EC917B384B}"/>
              </a:ext>
            </a:extLst>
          </p:cNvPr>
          <p:cNvSpPr/>
          <p:nvPr/>
        </p:nvSpPr>
        <p:spPr>
          <a:xfrm flipH="1">
            <a:off x="3563887" y="3691386"/>
            <a:ext cx="144016" cy="537671"/>
          </a:xfrm>
          <a:custGeom>
            <a:avLst/>
            <a:gdLst/>
            <a:ahLst/>
            <a:cxnLst/>
            <a:rect l="l" t="t" r="r" b="b"/>
            <a:pathLst>
              <a:path w="38100" h="116839">
                <a:moveTo>
                  <a:pt x="37503" y="0"/>
                </a:moveTo>
                <a:lnTo>
                  <a:pt x="0" y="116332"/>
                </a:lnTo>
              </a:path>
            </a:pathLst>
          </a:custGeom>
          <a:ln w="7814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4A0FB12D-32BB-4FC3-ADA4-F511EF284F20}"/>
              </a:ext>
            </a:extLst>
          </p:cNvPr>
          <p:cNvSpPr txBox="1"/>
          <p:nvPr/>
        </p:nvSpPr>
        <p:spPr>
          <a:xfrm>
            <a:off x="2192824" y="4229057"/>
            <a:ext cx="3384377" cy="708464"/>
          </a:xfrm>
          <a:prstGeom prst="rect">
            <a:avLst/>
          </a:prstGeom>
          <a:solidFill>
            <a:srgbClr val="0E6EC5"/>
          </a:solidFill>
          <a:ln w="7814">
            <a:solidFill>
              <a:srgbClr val="085091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27940" marR="26670" algn="just">
              <a:lnSpc>
                <a:spcPct val="107500"/>
              </a:lnSpc>
              <a:spcBef>
                <a:spcPts val="165"/>
              </a:spcBef>
            </a:pPr>
            <a:r>
              <a:rPr sz="1400" spc="5" dirty="0">
                <a:solidFill>
                  <a:srgbClr val="FFFFFF"/>
                </a:solidFill>
                <a:cs typeface="Georgia"/>
              </a:rPr>
              <a:t>Derste </a:t>
            </a:r>
            <a:r>
              <a:rPr sz="1400" spc="10" dirty="0">
                <a:solidFill>
                  <a:srgbClr val="FFFFFF"/>
                </a:solidFill>
                <a:cs typeface="Georgia"/>
              </a:rPr>
              <a:t>hedeflenen </a:t>
            </a:r>
            <a:r>
              <a:rPr sz="1400" spc="5" dirty="0">
                <a:solidFill>
                  <a:srgbClr val="FFFFFF"/>
                </a:solidFill>
                <a:cs typeface="Georgia"/>
              </a:rPr>
              <a:t>öğrenim çıktılarını  edinebilmek için öğrenenin harcadığı  </a:t>
            </a:r>
            <a:r>
              <a:rPr sz="1400" spc="10" dirty="0">
                <a:solidFill>
                  <a:srgbClr val="FFFFFF"/>
                </a:solidFill>
                <a:cs typeface="Georgia"/>
              </a:rPr>
              <a:t>zamanı</a:t>
            </a:r>
            <a:r>
              <a:rPr sz="1400" spc="15" dirty="0">
                <a:solidFill>
                  <a:srgbClr val="FFFFFF"/>
                </a:solidFill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cs typeface="Georgia"/>
              </a:rPr>
              <a:t>(</a:t>
            </a:r>
            <a:r>
              <a:rPr sz="1400" dirty="0" err="1">
                <a:solidFill>
                  <a:srgbClr val="FFFFFF"/>
                </a:solidFill>
                <a:cs typeface="Georgia"/>
              </a:rPr>
              <a:t>iş</a:t>
            </a:r>
            <a:r>
              <a:rPr lang="tr-TR" sz="1400" dirty="0">
                <a:solidFill>
                  <a:srgbClr val="FFFFFF"/>
                </a:solidFill>
                <a:cs typeface="Georgia"/>
              </a:rPr>
              <a:t> </a:t>
            </a:r>
            <a:r>
              <a:rPr sz="1400" spc="15" dirty="0" err="1">
                <a:solidFill>
                  <a:srgbClr val="FFFFFF"/>
                </a:solidFill>
                <a:cs typeface="Georgia"/>
              </a:rPr>
              <a:t>yükünü</a:t>
            </a:r>
            <a:r>
              <a:rPr sz="1400" spc="15" dirty="0">
                <a:solidFill>
                  <a:srgbClr val="FFFFFF"/>
                </a:solidFill>
                <a:cs typeface="Georgia"/>
              </a:rPr>
              <a:t>) </a:t>
            </a:r>
            <a:r>
              <a:rPr sz="1400" spc="5" dirty="0">
                <a:solidFill>
                  <a:srgbClr val="FFFFFF"/>
                </a:solidFill>
                <a:cs typeface="Georgia"/>
              </a:rPr>
              <a:t>temel </a:t>
            </a:r>
            <a:r>
              <a:rPr sz="1400" dirty="0">
                <a:solidFill>
                  <a:srgbClr val="FFFFFF"/>
                </a:solidFill>
                <a:cs typeface="Georgia"/>
              </a:rPr>
              <a:t>alarak </a:t>
            </a:r>
            <a:r>
              <a:rPr sz="1400" spc="5" dirty="0">
                <a:solidFill>
                  <a:srgbClr val="FFFFFF"/>
                </a:solidFill>
                <a:cs typeface="Georgia"/>
              </a:rPr>
              <a:t>belirlenen</a:t>
            </a:r>
            <a:r>
              <a:rPr sz="1400" spc="-10" dirty="0">
                <a:solidFill>
                  <a:srgbClr val="FFFFFF"/>
                </a:solidFill>
                <a:cs typeface="Georgia"/>
              </a:rPr>
              <a:t> </a:t>
            </a:r>
            <a:r>
              <a:rPr sz="1400" spc="5" dirty="0">
                <a:solidFill>
                  <a:srgbClr val="FFFFFF"/>
                </a:solidFill>
                <a:cs typeface="Georgia"/>
              </a:rPr>
              <a:t>kredi</a:t>
            </a:r>
            <a:endParaRPr sz="1400" dirty="0">
              <a:cs typeface="Georgia"/>
            </a:endParaRPr>
          </a:p>
        </p:txBody>
      </p:sp>
      <p:pic>
        <p:nvPicPr>
          <p:cNvPr id="10" name="İçerik Yer Tutucusu 4">
            <a:extLst>
              <a:ext uri="{FF2B5EF4-FFF2-40B4-BE49-F238E27FC236}">
                <a16:creationId xmlns:a16="http://schemas.microsoft.com/office/drawing/2014/main" id="{3B104AE8-4DEB-4350-94FF-FDCFE2F7FE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1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8C555DB-D15D-4F3A-8A5C-502133C9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/>
              <a:t>AMAÇLAR, HEDEFLER VE ÖĞRENİM ÇIKTILARI  ARASINDAKİ FARKLAR NELERDİR?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F6A65A-C777-46E3-8E32-FB5AC78E3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736" y="1779661"/>
            <a:ext cx="6491064" cy="2814961"/>
          </a:xfrm>
        </p:spPr>
        <p:txBody>
          <a:bodyPr/>
          <a:lstStyle/>
          <a:p>
            <a:pPr algn="just"/>
            <a:r>
              <a:rPr lang="tr-TR" sz="2800" dirty="0"/>
              <a:t>Bir modülün amacı genel bir amaç ya da  öğretme niyetinin genel bir ifadesi iken;  hedefi modüldeki öğretme etkinliğinin ne  başarmayı umduğudur.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84D24F-7966-4236-9E03-71B77B0DD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EBF8B10-C87C-4DC5-9B22-8E60A824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8</a:t>
            </a:fld>
            <a:endParaRPr lang="en-US"/>
          </a:p>
        </p:txBody>
      </p:sp>
      <p:pic>
        <p:nvPicPr>
          <p:cNvPr id="6" name="İçerik Yer Tutucusu 4">
            <a:extLst>
              <a:ext uri="{FF2B5EF4-FFF2-40B4-BE49-F238E27FC236}">
                <a16:creationId xmlns:a16="http://schemas.microsoft.com/office/drawing/2014/main" id="{AEF7D1EE-CE6C-41C0-82EA-FC5E7C7FF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5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2C4336D-E9E5-4908-8F99-B720539A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ÖRNEĞİN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73134F-B229-464A-B271-88DADD0E0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736" y="1200151"/>
            <a:ext cx="6696744" cy="3394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b="1" u="sng" dirty="0">
                <a:solidFill>
                  <a:srgbClr val="C00000"/>
                </a:solidFill>
              </a:rPr>
              <a:t>Dersin amacı: </a:t>
            </a:r>
          </a:p>
          <a:p>
            <a:r>
              <a:rPr lang="tr-TR" dirty="0"/>
              <a:t>Solunum sisteminin yapısı ve işlevleri ile ilgili bilgi ve beceri kazandırmaktır.</a:t>
            </a:r>
          </a:p>
          <a:p>
            <a:pPr marL="0" indent="0">
              <a:buNone/>
            </a:pPr>
            <a:r>
              <a:rPr lang="tr-TR" b="1" u="sng" dirty="0">
                <a:solidFill>
                  <a:srgbClr val="C00000"/>
                </a:solidFill>
              </a:rPr>
              <a:t>Dersin hedefi: </a:t>
            </a:r>
          </a:p>
          <a:p>
            <a:r>
              <a:rPr lang="tr-TR" dirty="0"/>
              <a:t>Solunum yollarının yapısını ve işlevlerini ayırt edebileceksiniz.</a:t>
            </a:r>
          </a:p>
          <a:p>
            <a:r>
              <a:rPr lang="tr-TR" dirty="0"/>
              <a:t>Akciğerlerin yapısını ve işlevlerini ayırt edebileceksiniz.</a:t>
            </a:r>
          </a:p>
          <a:p>
            <a:r>
              <a:rPr lang="tr-TR" dirty="0"/>
              <a:t>Solunum sistemi fizyolojisini ayırt edebileceksiniz.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F0A710D-0130-4E7C-A3AD-5012DBD4D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4F09-1A99-48F0-87A8-498C05594191}" type="datetime1">
              <a:rPr lang="tr-TR" b="1" smtClean="0">
                <a:solidFill>
                  <a:schemeClr val="bg1"/>
                </a:solidFill>
              </a:rPr>
              <a:t>1.07.2020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FAE324F-D054-497A-9AED-7E5C1F81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3451-F6E1-4628-A8E3-1405590B0C33}" type="slidenum">
              <a:rPr lang="en-US" smtClean="0"/>
              <a:t>9</a:t>
            </a:fld>
            <a:endParaRPr lang="en-US"/>
          </a:p>
        </p:txBody>
      </p:sp>
      <p:pic>
        <p:nvPicPr>
          <p:cNvPr id="6" name="İçerik Yer Tutucusu 4">
            <a:extLst>
              <a:ext uri="{FF2B5EF4-FFF2-40B4-BE49-F238E27FC236}">
                <a16:creationId xmlns:a16="http://schemas.microsoft.com/office/drawing/2014/main" id="{2B6F6E55-11F3-469D-A370-83B4FF2B2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91830"/>
            <a:ext cx="1158379" cy="11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99852"/>
      </p:ext>
    </p:extLst>
  </p:cSld>
  <p:clrMapOvr>
    <a:masterClrMapping/>
  </p:clrMapOvr>
</p:sld>
</file>

<file path=ppt/theme/theme1.xml><?xml version="1.0" encoding="utf-8"?>
<a:theme xmlns:a="http://schemas.openxmlformats.org/drawingml/2006/main" name="22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226</Template>
  <TotalTime>1054</TotalTime>
  <Words>1481</Words>
  <Application>Microsoft Office PowerPoint</Application>
  <PresentationFormat>Ekran Gösterisi (16:9)</PresentationFormat>
  <Paragraphs>415</Paragraphs>
  <Slides>41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50" baseType="lpstr">
      <vt:lpstr>Arial</vt:lpstr>
      <vt:lpstr>Calibri</vt:lpstr>
      <vt:lpstr>Carlito</vt:lpstr>
      <vt:lpstr>Georgia</vt:lpstr>
      <vt:lpstr>Liberation Sans Narrow</vt:lpstr>
      <vt:lpstr>Times New Roman</vt:lpstr>
      <vt:lpstr>Verdana</vt:lpstr>
      <vt:lpstr>Wingdings</vt:lpstr>
      <vt:lpstr>226</vt:lpstr>
      <vt:lpstr>PROGRAM GELİŞTİRME VE İYİLEŞTİRME GRUP TOPLANTISI</vt:lpstr>
      <vt:lpstr>PowerPoint Sunusu</vt:lpstr>
      <vt:lpstr>GÜNDEM</vt:lpstr>
      <vt:lpstr>GİRİŞ</vt:lpstr>
      <vt:lpstr>Örnek Program: A Üniversitesi B Okulu İlk ve Acil Yardım Programı</vt:lpstr>
      <vt:lpstr>CEVAPLANMASI GEREKEN SORULAR</vt:lpstr>
      <vt:lpstr>HER BİR DERS İÇİN YAPILACAKLAR</vt:lpstr>
      <vt:lpstr>AMAÇLAR, HEDEFLER VE ÖĞRENİM ÇIKTILARI  ARASINDAKİ FARKLAR NELERDİR?</vt:lpstr>
      <vt:lpstr>ÖRNEĞİN</vt:lpstr>
      <vt:lpstr>AMAÇLAR, HEDEFLER VE ÖĞRENİM ÇIKTILARI  ARASINDAKİ FARKLAR NELERDİR?</vt:lpstr>
      <vt:lpstr>ÖĞRENİM ÇIKTILARI</vt:lpstr>
      <vt:lpstr>ÖĞRENME ÇIKTISI NEDİR?</vt:lpstr>
      <vt:lpstr>ÖĞRENME ÇIKTISI YAZMAK</vt:lpstr>
      <vt:lpstr>ÖĞRENME ÇIKTISI YAZMAK</vt:lpstr>
      <vt:lpstr>ÖĞRENİM ÇIKTILARI</vt:lpstr>
      <vt:lpstr>Bilişsel Alan</vt:lpstr>
      <vt:lpstr>ÖNEMLİ!!!</vt:lpstr>
      <vt:lpstr>BİLİŞSEL ALAN ALT BÖLÜMLERİ</vt:lpstr>
      <vt:lpstr>Bilişsel Alan</vt:lpstr>
      <vt:lpstr>Duyuşsal (Duygu – Durumsal) Alanda Öğrenim  Çıktılarının Yazılması</vt:lpstr>
      <vt:lpstr>Duyuşsal Alan</vt:lpstr>
      <vt:lpstr>Psikomotor Alanda Öğrenim Çıktılarının Yazılması</vt:lpstr>
      <vt:lpstr>Psikomotor Alan</vt:lpstr>
      <vt:lpstr>ÖĞRENİM ÇIKTILARINA İLİŞKİN BAZI ÖRNEKLER</vt:lpstr>
      <vt:lpstr>ÖĞRENME ÇIKTISI HAZIRLANIRKEN DİKKAT EDİLECEK NOKTALAR</vt:lpstr>
      <vt:lpstr>ÖĞRENME ÇIKTISI HAZIRLANIRKEN DİKKAT EDİLECEK NOKTALAR</vt:lpstr>
      <vt:lpstr>ÖĞRENME ÇIKTISI HAZIRLANIRKEN DİKKAT EDİLECEK NOKTALAR</vt:lpstr>
      <vt:lpstr>ÖĞRENME ÇIKTISI HAZIRLANIRKEN DİKKAT EDİLECEK NOKTALAR</vt:lpstr>
      <vt:lpstr>ÖĞRENME ÇIKTISI HAZIRLANIRKEN DİKKAT EDİLECEK NOKTALAR</vt:lpstr>
      <vt:lpstr>PROGRAM ÇIKTISI MATRİKSİNİ OLUŞTURMAK</vt:lpstr>
      <vt:lpstr>KAYSERİ ÜNİVERSİTESİ DERS BİLGİ PAKETİ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ALİ KAPLAN</dc:creator>
  <cp:lastModifiedBy>ALİ KAPLAN</cp:lastModifiedBy>
  <cp:revision>141</cp:revision>
  <dcterms:created xsi:type="dcterms:W3CDTF">2016-07-18T10:10:40Z</dcterms:created>
  <dcterms:modified xsi:type="dcterms:W3CDTF">2020-07-01T08:18:16Z</dcterms:modified>
</cp:coreProperties>
</file>