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8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302" r:id="rId3"/>
    <p:sldId id="262" r:id="rId4"/>
    <p:sldId id="263" r:id="rId5"/>
    <p:sldId id="268" r:id="rId6"/>
    <p:sldId id="264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58" r:id="rId19"/>
    <p:sldId id="283" r:id="rId20"/>
    <p:sldId id="284" r:id="rId21"/>
    <p:sldId id="289" r:id="rId22"/>
    <p:sldId id="257" r:id="rId23"/>
    <p:sldId id="259" r:id="rId24"/>
    <p:sldId id="295" r:id="rId25"/>
    <p:sldId id="290" r:id="rId26"/>
    <p:sldId id="296" r:id="rId27"/>
    <p:sldId id="291" r:id="rId28"/>
    <p:sldId id="292" r:id="rId29"/>
    <p:sldId id="293" r:id="rId30"/>
    <p:sldId id="294" r:id="rId31"/>
    <p:sldId id="266" r:id="rId32"/>
    <p:sldId id="301" r:id="rId33"/>
    <p:sldId id="299" r:id="rId34"/>
    <p:sldId id="297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96257" autoAdjust="0"/>
  </p:normalViewPr>
  <p:slideViewPr>
    <p:cSldViewPr>
      <p:cViewPr varScale="1">
        <p:scale>
          <a:sx n="141" d="100"/>
          <a:sy n="141" d="100"/>
        </p:scale>
        <p:origin x="57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9FC5B-FB5F-4C1B-8A20-199B7E7188A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C5DEC40-EB67-48A3-AB26-7FF32EAA1B2E}">
      <dgm:prSet phldrT="[Metin]"/>
      <dgm:spPr/>
      <dgm:t>
        <a:bodyPr/>
        <a:lstStyle/>
        <a:p>
          <a:r>
            <a:rPr lang="tr-TR" dirty="0"/>
            <a:t>Fakülteler ve Meslek Yüksekokulların kendi </a:t>
          </a:r>
          <a:r>
            <a:rPr lang="tr-TR" dirty="0" err="1"/>
            <a:t>wep</a:t>
          </a:r>
          <a:r>
            <a:rPr lang="tr-TR" dirty="0"/>
            <a:t>  sayfalarında bölüm/program ile ilgili  bilgileri paylaşması</a:t>
          </a:r>
        </a:p>
      </dgm:t>
    </dgm:pt>
    <dgm:pt modelId="{E69BC2FA-3151-4BAC-9C6E-CAC386EFA223}" type="parTrans" cxnId="{69D69198-1E17-4702-8E44-7035C5B370CA}">
      <dgm:prSet/>
      <dgm:spPr/>
      <dgm:t>
        <a:bodyPr/>
        <a:lstStyle/>
        <a:p>
          <a:endParaRPr lang="tr-TR"/>
        </a:p>
      </dgm:t>
    </dgm:pt>
    <dgm:pt modelId="{F02F3702-8E4E-4608-8167-635FDB7E4DAC}" type="sibTrans" cxnId="{69D69198-1E17-4702-8E44-7035C5B370CA}">
      <dgm:prSet/>
      <dgm:spPr/>
      <dgm:t>
        <a:bodyPr/>
        <a:lstStyle/>
        <a:p>
          <a:endParaRPr lang="tr-TR"/>
        </a:p>
      </dgm:t>
    </dgm:pt>
    <dgm:pt modelId="{89AF248A-88DB-47B4-A547-4FF0847AFA96}">
      <dgm:prSet phldrT="[Metin]"/>
      <dgm:spPr/>
      <dgm:t>
        <a:bodyPr/>
        <a:lstStyle/>
        <a:p>
          <a:r>
            <a:rPr lang="tr-TR" dirty="0"/>
            <a:t>Kayseri Üniversitesi Ders Bilgi Paketinin eksiksiz tamamlanması</a:t>
          </a:r>
        </a:p>
      </dgm:t>
    </dgm:pt>
    <dgm:pt modelId="{C7720243-C07E-4F2B-A39F-6DFAEBB40B82}" type="parTrans" cxnId="{FC2F642C-9B2E-431D-9995-8AB30608B0F3}">
      <dgm:prSet/>
      <dgm:spPr/>
      <dgm:t>
        <a:bodyPr/>
        <a:lstStyle/>
        <a:p>
          <a:endParaRPr lang="tr-TR"/>
        </a:p>
      </dgm:t>
    </dgm:pt>
    <dgm:pt modelId="{CF6786A3-3446-4905-971D-5C3B7ED480C6}" type="sibTrans" cxnId="{FC2F642C-9B2E-431D-9995-8AB30608B0F3}">
      <dgm:prSet/>
      <dgm:spPr/>
      <dgm:t>
        <a:bodyPr/>
        <a:lstStyle/>
        <a:p>
          <a:endParaRPr lang="tr-TR"/>
        </a:p>
      </dgm:t>
    </dgm:pt>
    <dgm:pt modelId="{26FDB7C5-7268-461A-880B-826373B39262}" type="pres">
      <dgm:prSet presAssocID="{BFE9FC5B-FB5F-4C1B-8A20-199B7E7188A6}" presName="linearFlow" presStyleCnt="0">
        <dgm:presLayoutVars>
          <dgm:dir/>
          <dgm:resizeHandles val="exact"/>
        </dgm:presLayoutVars>
      </dgm:prSet>
      <dgm:spPr/>
    </dgm:pt>
    <dgm:pt modelId="{78DDF7A8-9D8C-45DF-AA29-AAC86DF7FB7E}" type="pres">
      <dgm:prSet presAssocID="{AC5DEC40-EB67-48A3-AB26-7FF32EAA1B2E}" presName="composite" presStyleCnt="0"/>
      <dgm:spPr/>
    </dgm:pt>
    <dgm:pt modelId="{F795941B-0747-46C8-87C1-BB6FED363D01}" type="pres">
      <dgm:prSet presAssocID="{AC5DEC40-EB67-48A3-AB26-7FF32EAA1B2E}" presName="imgShp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01D516AB-86CE-4CEF-8CA5-9001AE47A0FD}" type="pres">
      <dgm:prSet presAssocID="{AC5DEC40-EB67-48A3-AB26-7FF32EAA1B2E}" presName="txShp" presStyleLbl="node1" presStyleIdx="0" presStyleCnt="2">
        <dgm:presLayoutVars>
          <dgm:bulletEnabled val="1"/>
        </dgm:presLayoutVars>
      </dgm:prSet>
      <dgm:spPr/>
    </dgm:pt>
    <dgm:pt modelId="{0121F35C-D6C2-42BA-B5A4-408F04E291C6}" type="pres">
      <dgm:prSet presAssocID="{F02F3702-8E4E-4608-8167-635FDB7E4DAC}" presName="spacing" presStyleCnt="0"/>
      <dgm:spPr/>
    </dgm:pt>
    <dgm:pt modelId="{B96F08EE-AEA6-43F8-9336-29B104223176}" type="pres">
      <dgm:prSet presAssocID="{89AF248A-88DB-47B4-A547-4FF0847AFA96}" presName="composite" presStyleCnt="0"/>
      <dgm:spPr/>
    </dgm:pt>
    <dgm:pt modelId="{EC07213D-9BE1-4030-876A-77FE61DFEB73}" type="pres">
      <dgm:prSet presAssocID="{89AF248A-88DB-47B4-A547-4FF0847AFA96}" presName="imgShp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</dgm:spPr>
    </dgm:pt>
    <dgm:pt modelId="{5FFD8B4F-7049-4F2A-8B16-C573435FD8E3}" type="pres">
      <dgm:prSet presAssocID="{89AF248A-88DB-47B4-A547-4FF0847AFA96}" presName="txShp" presStyleLbl="node1" presStyleIdx="1" presStyleCnt="2">
        <dgm:presLayoutVars>
          <dgm:bulletEnabled val="1"/>
        </dgm:presLayoutVars>
      </dgm:prSet>
      <dgm:spPr/>
    </dgm:pt>
  </dgm:ptLst>
  <dgm:cxnLst>
    <dgm:cxn modelId="{3BAF7009-79A1-48E4-A679-D40C1267B8A1}" type="presOf" srcId="{AC5DEC40-EB67-48A3-AB26-7FF32EAA1B2E}" destId="{01D516AB-86CE-4CEF-8CA5-9001AE47A0FD}" srcOrd="0" destOrd="0" presId="urn:microsoft.com/office/officeart/2005/8/layout/vList3"/>
    <dgm:cxn modelId="{ECBE0A16-16E6-48D8-8333-01784E2A255E}" type="presOf" srcId="{BFE9FC5B-FB5F-4C1B-8A20-199B7E7188A6}" destId="{26FDB7C5-7268-461A-880B-826373B39262}" srcOrd="0" destOrd="0" presId="urn:microsoft.com/office/officeart/2005/8/layout/vList3"/>
    <dgm:cxn modelId="{FC2F642C-9B2E-431D-9995-8AB30608B0F3}" srcId="{BFE9FC5B-FB5F-4C1B-8A20-199B7E7188A6}" destId="{89AF248A-88DB-47B4-A547-4FF0847AFA96}" srcOrd="1" destOrd="0" parTransId="{C7720243-C07E-4F2B-A39F-6DFAEBB40B82}" sibTransId="{CF6786A3-3446-4905-971D-5C3B7ED480C6}"/>
    <dgm:cxn modelId="{3FAB8335-1F74-4791-9779-CF7E386C0E0F}" type="presOf" srcId="{89AF248A-88DB-47B4-A547-4FF0847AFA96}" destId="{5FFD8B4F-7049-4F2A-8B16-C573435FD8E3}" srcOrd="0" destOrd="0" presId="urn:microsoft.com/office/officeart/2005/8/layout/vList3"/>
    <dgm:cxn modelId="{69D69198-1E17-4702-8E44-7035C5B370CA}" srcId="{BFE9FC5B-FB5F-4C1B-8A20-199B7E7188A6}" destId="{AC5DEC40-EB67-48A3-AB26-7FF32EAA1B2E}" srcOrd="0" destOrd="0" parTransId="{E69BC2FA-3151-4BAC-9C6E-CAC386EFA223}" sibTransId="{F02F3702-8E4E-4608-8167-635FDB7E4DAC}"/>
    <dgm:cxn modelId="{B438212B-A6B1-43C2-8713-A9399033EA77}" type="presParOf" srcId="{26FDB7C5-7268-461A-880B-826373B39262}" destId="{78DDF7A8-9D8C-45DF-AA29-AAC86DF7FB7E}" srcOrd="0" destOrd="0" presId="urn:microsoft.com/office/officeart/2005/8/layout/vList3"/>
    <dgm:cxn modelId="{CD6EB9E5-A9CD-4FF5-BE83-6C4EBCC48437}" type="presParOf" srcId="{78DDF7A8-9D8C-45DF-AA29-AAC86DF7FB7E}" destId="{F795941B-0747-46C8-87C1-BB6FED363D01}" srcOrd="0" destOrd="0" presId="urn:microsoft.com/office/officeart/2005/8/layout/vList3"/>
    <dgm:cxn modelId="{BA4BFEEE-68FF-4348-9DF7-ACCDAC15FFEC}" type="presParOf" srcId="{78DDF7A8-9D8C-45DF-AA29-AAC86DF7FB7E}" destId="{01D516AB-86CE-4CEF-8CA5-9001AE47A0FD}" srcOrd="1" destOrd="0" presId="urn:microsoft.com/office/officeart/2005/8/layout/vList3"/>
    <dgm:cxn modelId="{7A02BC01-9FC0-42E9-8929-5F7594E7BE5C}" type="presParOf" srcId="{26FDB7C5-7268-461A-880B-826373B39262}" destId="{0121F35C-D6C2-42BA-B5A4-408F04E291C6}" srcOrd="1" destOrd="0" presId="urn:microsoft.com/office/officeart/2005/8/layout/vList3"/>
    <dgm:cxn modelId="{16A15029-49A6-4773-950F-EC0D56A5F0D4}" type="presParOf" srcId="{26FDB7C5-7268-461A-880B-826373B39262}" destId="{B96F08EE-AEA6-43F8-9336-29B104223176}" srcOrd="2" destOrd="0" presId="urn:microsoft.com/office/officeart/2005/8/layout/vList3"/>
    <dgm:cxn modelId="{ED75FB65-54FD-45F5-AE6E-635F3414F70A}" type="presParOf" srcId="{B96F08EE-AEA6-43F8-9336-29B104223176}" destId="{EC07213D-9BE1-4030-876A-77FE61DFEB73}" srcOrd="0" destOrd="0" presId="urn:microsoft.com/office/officeart/2005/8/layout/vList3"/>
    <dgm:cxn modelId="{38203578-6BEC-4A7E-AFC1-208CBD696B84}" type="presParOf" srcId="{B96F08EE-AEA6-43F8-9336-29B104223176}" destId="{5FFD8B4F-7049-4F2A-8B16-C573435FD8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0F37C9-F730-4025-8C12-051A405479F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5FF9753-1C65-467D-8306-51FBEB52DF49}">
      <dgm:prSet phldrT="[Metin]"/>
      <dgm:spPr/>
      <dgm:t>
        <a:bodyPr/>
        <a:lstStyle/>
        <a:p>
          <a:r>
            <a:rPr lang="tr-TR" dirty="0"/>
            <a:t>https://www.kayseri.edu.tr/</a:t>
          </a:r>
        </a:p>
      </dgm:t>
    </dgm:pt>
    <dgm:pt modelId="{BF0B16D5-45D6-44C8-B982-D3F6A623B31A}" type="parTrans" cxnId="{29303EB6-8FC8-4AE5-87C6-1F004550E110}">
      <dgm:prSet/>
      <dgm:spPr/>
      <dgm:t>
        <a:bodyPr/>
        <a:lstStyle/>
        <a:p>
          <a:endParaRPr lang="tr-TR"/>
        </a:p>
      </dgm:t>
    </dgm:pt>
    <dgm:pt modelId="{1FE38C0D-9B02-4263-97D0-33005E3C5331}" type="sibTrans" cxnId="{29303EB6-8FC8-4AE5-87C6-1F004550E110}">
      <dgm:prSet/>
      <dgm:spPr/>
      <dgm:t>
        <a:bodyPr/>
        <a:lstStyle/>
        <a:p>
          <a:endParaRPr lang="tr-TR"/>
        </a:p>
      </dgm:t>
    </dgm:pt>
    <dgm:pt modelId="{931FC879-48B0-4EA3-B3DB-72A8E99EB8B7}">
      <dgm:prSet phldrT="[Metin]"/>
      <dgm:spPr/>
      <dgm:t>
        <a:bodyPr/>
        <a:lstStyle/>
        <a:p>
          <a:r>
            <a:rPr lang="tr-TR" dirty="0"/>
            <a:t>Öğrenci</a:t>
          </a:r>
        </a:p>
      </dgm:t>
    </dgm:pt>
    <dgm:pt modelId="{AA479D2B-78A9-4F8A-96C8-DC9695449664}" type="parTrans" cxnId="{008374F4-0CDE-46AD-8AC4-A6A094C3C448}">
      <dgm:prSet/>
      <dgm:spPr/>
      <dgm:t>
        <a:bodyPr/>
        <a:lstStyle/>
        <a:p>
          <a:endParaRPr lang="tr-TR"/>
        </a:p>
      </dgm:t>
    </dgm:pt>
    <dgm:pt modelId="{10304F97-C0F9-4262-9C2B-D826102D4E23}" type="sibTrans" cxnId="{008374F4-0CDE-46AD-8AC4-A6A094C3C448}">
      <dgm:prSet/>
      <dgm:spPr/>
      <dgm:t>
        <a:bodyPr/>
        <a:lstStyle/>
        <a:p>
          <a:endParaRPr lang="tr-TR"/>
        </a:p>
      </dgm:t>
    </dgm:pt>
    <dgm:pt modelId="{8E51BEC6-0A92-4C75-8457-5AFF7417B83F}">
      <dgm:prSet phldrT="[Metin]"/>
      <dgm:spPr/>
      <dgm:t>
        <a:bodyPr/>
        <a:lstStyle/>
        <a:p>
          <a:r>
            <a:rPr lang="tr-TR" dirty="0"/>
            <a:t>Ders Bilgi Paketi (DBP)</a:t>
          </a:r>
        </a:p>
      </dgm:t>
    </dgm:pt>
    <dgm:pt modelId="{84279025-6E95-45DF-8413-2F517632DF90}" type="parTrans" cxnId="{C949843D-1805-4687-AF91-E29B4665CE8A}">
      <dgm:prSet/>
      <dgm:spPr/>
      <dgm:t>
        <a:bodyPr/>
        <a:lstStyle/>
        <a:p>
          <a:endParaRPr lang="tr-TR"/>
        </a:p>
      </dgm:t>
    </dgm:pt>
    <dgm:pt modelId="{8414EFD9-6C18-4333-9C01-7CB9BA3E5C70}" type="sibTrans" cxnId="{C949843D-1805-4687-AF91-E29B4665CE8A}">
      <dgm:prSet/>
      <dgm:spPr/>
      <dgm:t>
        <a:bodyPr/>
        <a:lstStyle/>
        <a:p>
          <a:endParaRPr lang="tr-TR"/>
        </a:p>
      </dgm:t>
    </dgm:pt>
    <dgm:pt modelId="{25A48915-4B62-4D41-932B-D15068A1A0B0}" type="pres">
      <dgm:prSet presAssocID="{010F37C9-F730-4025-8C12-051A405479F7}" presName="Name0" presStyleCnt="0">
        <dgm:presLayoutVars>
          <dgm:dir/>
          <dgm:animLvl val="lvl"/>
          <dgm:resizeHandles val="exact"/>
        </dgm:presLayoutVars>
      </dgm:prSet>
      <dgm:spPr/>
    </dgm:pt>
    <dgm:pt modelId="{390AD3A1-E391-4881-9B44-1C007463C776}" type="pres">
      <dgm:prSet presAssocID="{8E51BEC6-0A92-4C75-8457-5AFF7417B83F}" presName="boxAndChildren" presStyleCnt="0"/>
      <dgm:spPr/>
    </dgm:pt>
    <dgm:pt modelId="{B5A60389-5786-41F7-B1FE-B2B20C1D9EF5}" type="pres">
      <dgm:prSet presAssocID="{8E51BEC6-0A92-4C75-8457-5AFF7417B83F}" presName="parentTextBox" presStyleLbl="node1" presStyleIdx="0" presStyleCnt="3"/>
      <dgm:spPr/>
    </dgm:pt>
    <dgm:pt modelId="{A37125D4-5B9A-4F51-821E-1AAD712565AB}" type="pres">
      <dgm:prSet presAssocID="{10304F97-C0F9-4262-9C2B-D826102D4E23}" presName="sp" presStyleCnt="0"/>
      <dgm:spPr/>
    </dgm:pt>
    <dgm:pt modelId="{DA55EE22-49FF-4F40-B736-2728981531B6}" type="pres">
      <dgm:prSet presAssocID="{931FC879-48B0-4EA3-B3DB-72A8E99EB8B7}" presName="arrowAndChildren" presStyleCnt="0"/>
      <dgm:spPr/>
    </dgm:pt>
    <dgm:pt modelId="{1F2F9708-EEBF-4F77-98A1-82412BBF253A}" type="pres">
      <dgm:prSet presAssocID="{931FC879-48B0-4EA3-B3DB-72A8E99EB8B7}" presName="parentTextArrow" presStyleLbl="node1" presStyleIdx="1" presStyleCnt="3"/>
      <dgm:spPr/>
    </dgm:pt>
    <dgm:pt modelId="{F68E478E-5BE9-4ECA-86A7-603BCC27FB37}" type="pres">
      <dgm:prSet presAssocID="{1FE38C0D-9B02-4263-97D0-33005E3C5331}" presName="sp" presStyleCnt="0"/>
      <dgm:spPr/>
    </dgm:pt>
    <dgm:pt modelId="{9B57D200-B269-4DC1-BC2E-9693010B2A0A}" type="pres">
      <dgm:prSet presAssocID="{45FF9753-1C65-467D-8306-51FBEB52DF49}" presName="arrowAndChildren" presStyleCnt="0"/>
      <dgm:spPr/>
    </dgm:pt>
    <dgm:pt modelId="{5D2A7017-D875-486A-A7DF-1F59F7F9DA2E}" type="pres">
      <dgm:prSet presAssocID="{45FF9753-1C65-467D-8306-51FBEB52DF49}" presName="parentTextArrow" presStyleLbl="node1" presStyleIdx="2" presStyleCnt="3"/>
      <dgm:spPr/>
    </dgm:pt>
  </dgm:ptLst>
  <dgm:cxnLst>
    <dgm:cxn modelId="{C949843D-1805-4687-AF91-E29B4665CE8A}" srcId="{010F37C9-F730-4025-8C12-051A405479F7}" destId="{8E51BEC6-0A92-4C75-8457-5AFF7417B83F}" srcOrd="2" destOrd="0" parTransId="{84279025-6E95-45DF-8413-2F517632DF90}" sibTransId="{8414EFD9-6C18-4333-9C01-7CB9BA3E5C70}"/>
    <dgm:cxn modelId="{3D2D3D7F-3D28-4575-A405-D8587439A7E0}" type="presOf" srcId="{010F37C9-F730-4025-8C12-051A405479F7}" destId="{25A48915-4B62-4D41-932B-D15068A1A0B0}" srcOrd="0" destOrd="0" presId="urn:microsoft.com/office/officeart/2005/8/layout/process4"/>
    <dgm:cxn modelId="{77EFC891-9C42-446D-8237-1919E3FA2244}" type="presOf" srcId="{931FC879-48B0-4EA3-B3DB-72A8E99EB8B7}" destId="{1F2F9708-EEBF-4F77-98A1-82412BBF253A}" srcOrd="0" destOrd="0" presId="urn:microsoft.com/office/officeart/2005/8/layout/process4"/>
    <dgm:cxn modelId="{A457DC9E-BCBC-49A3-9D32-BD4794D7FFDF}" type="presOf" srcId="{8E51BEC6-0A92-4C75-8457-5AFF7417B83F}" destId="{B5A60389-5786-41F7-B1FE-B2B20C1D9EF5}" srcOrd="0" destOrd="0" presId="urn:microsoft.com/office/officeart/2005/8/layout/process4"/>
    <dgm:cxn modelId="{DF75D8A8-5D16-42D6-B5DD-9D2BAFDF2330}" type="presOf" srcId="{45FF9753-1C65-467D-8306-51FBEB52DF49}" destId="{5D2A7017-D875-486A-A7DF-1F59F7F9DA2E}" srcOrd="0" destOrd="0" presId="urn:microsoft.com/office/officeart/2005/8/layout/process4"/>
    <dgm:cxn modelId="{29303EB6-8FC8-4AE5-87C6-1F004550E110}" srcId="{010F37C9-F730-4025-8C12-051A405479F7}" destId="{45FF9753-1C65-467D-8306-51FBEB52DF49}" srcOrd="0" destOrd="0" parTransId="{BF0B16D5-45D6-44C8-B982-D3F6A623B31A}" sibTransId="{1FE38C0D-9B02-4263-97D0-33005E3C5331}"/>
    <dgm:cxn modelId="{008374F4-0CDE-46AD-8AC4-A6A094C3C448}" srcId="{010F37C9-F730-4025-8C12-051A405479F7}" destId="{931FC879-48B0-4EA3-B3DB-72A8E99EB8B7}" srcOrd="1" destOrd="0" parTransId="{AA479D2B-78A9-4F8A-96C8-DC9695449664}" sibTransId="{10304F97-C0F9-4262-9C2B-D826102D4E23}"/>
    <dgm:cxn modelId="{E8308B16-A617-4679-AEBF-5058DE7A6D86}" type="presParOf" srcId="{25A48915-4B62-4D41-932B-D15068A1A0B0}" destId="{390AD3A1-E391-4881-9B44-1C007463C776}" srcOrd="0" destOrd="0" presId="urn:microsoft.com/office/officeart/2005/8/layout/process4"/>
    <dgm:cxn modelId="{0CE0D859-45CE-4DCA-8525-05561AFC23A5}" type="presParOf" srcId="{390AD3A1-E391-4881-9B44-1C007463C776}" destId="{B5A60389-5786-41F7-B1FE-B2B20C1D9EF5}" srcOrd="0" destOrd="0" presId="urn:microsoft.com/office/officeart/2005/8/layout/process4"/>
    <dgm:cxn modelId="{F2CE1C73-D2A7-46F4-B806-9E8AFBC9BC66}" type="presParOf" srcId="{25A48915-4B62-4D41-932B-D15068A1A0B0}" destId="{A37125D4-5B9A-4F51-821E-1AAD712565AB}" srcOrd="1" destOrd="0" presId="urn:microsoft.com/office/officeart/2005/8/layout/process4"/>
    <dgm:cxn modelId="{72ACDEBB-C77A-42D6-AA1B-583DD24245B1}" type="presParOf" srcId="{25A48915-4B62-4D41-932B-D15068A1A0B0}" destId="{DA55EE22-49FF-4F40-B736-2728981531B6}" srcOrd="2" destOrd="0" presId="urn:microsoft.com/office/officeart/2005/8/layout/process4"/>
    <dgm:cxn modelId="{3EAC8967-0B80-41C6-A4E1-7FAF2F1B83B3}" type="presParOf" srcId="{DA55EE22-49FF-4F40-B736-2728981531B6}" destId="{1F2F9708-EEBF-4F77-98A1-82412BBF253A}" srcOrd="0" destOrd="0" presId="urn:microsoft.com/office/officeart/2005/8/layout/process4"/>
    <dgm:cxn modelId="{81698DF8-CAEB-4C06-ABBF-C89E6AA5A2A9}" type="presParOf" srcId="{25A48915-4B62-4D41-932B-D15068A1A0B0}" destId="{F68E478E-5BE9-4ECA-86A7-603BCC27FB37}" srcOrd="3" destOrd="0" presId="urn:microsoft.com/office/officeart/2005/8/layout/process4"/>
    <dgm:cxn modelId="{1EC186E0-EFCA-47C5-B170-7A3DAA9A029B}" type="presParOf" srcId="{25A48915-4B62-4D41-932B-D15068A1A0B0}" destId="{9B57D200-B269-4DC1-BC2E-9693010B2A0A}" srcOrd="4" destOrd="0" presId="urn:microsoft.com/office/officeart/2005/8/layout/process4"/>
    <dgm:cxn modelId="{277D8D89-7973-4D59-A421-9CEA1B816B70}" type="presParOf" srcId="{9B57D200-B269-4DC1-BC2E-9693010B2A0A}" destId="{5D2A7017-D875-486A-A7DF-1F59F7F9DA2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516AB-86CE-4CEF-8CA5-9001AE47A0FD}">
      <dsp:nvSpPr>
        <dsp:cNvPr id="0" name=""/>
        <dsp:cNvSpPr/>
      </dsp:nvSpPr>
      <dsp:spPr>
        <a:xfrm rot="10800000">
          <a:off x="1456268" y="840"/>
          <a:ext cx="4316705" cy="14759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0836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Fakülteler ve Meslek Yüksekokulların kendi </a:t>
          </a:r>
          <a:r>
            <a:rPr lang="tr-TR" sz="2100" kern="1200" dirty="0" err="1"/>
            <a:t>wep</a:t>
          </a:r>
          <a:r>
            <a:rPr lang="tr-TR" sz="2100" kern="1200" dirty="0"/>
            <a:t>  sayfalarında bölüm/program ile ilgili  bilgileri paylaşması</a:t>
          </a:r>
        </a:p>
      </dsp:txBody>
      <dsp:txXfrm rot="10800000">
        <a:off x="1825246" y="840"/>
        <a:ext cx="3947727" cy="1475912"/>
      </dsp:txXfrm>
    </dsp:sp>
    <dsp:sp modelId="{F795941B-0747-46C8-87C1-BB6FED363D01}">
      <dsp:nvSpPr>
        <dsp:cNvPr id="0" name=""/>
        <dsp:cNvSpPr/>
      </dsp:nvSpPr>
      <dsp:spPr>
        <a:xfrm>
          <a:off x="718312" y="840"/>
          <a:ext cx="1475912" cy="1475912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D8B4F-7049-4F2A-8B16-C573435FD8E3}">
      <dsp:nvSpPr>
        <dsp:cNvPr id="0" name=""/>
        <dsp:cNvSpPr/>
      </dsp:nvSpPr>
      <dsp:spPr>
        <a:xfrm rot="10800000">
          <a:off x="1456268" y="1917322"/>
          <a:ext cx="4316705" cy="14759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0836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Kayseri Üniversitesi Ders Bilgi Paketinin eksiksiz tamamlanması</a:t>
          </a:r>
        </a:p>
      </dsp:txBody>
      <dsp:txXfrm rot="10800000">
        <a:off x="1825246" y="1917322"/>
        <a:ext cx="3947727" cy="1475912"/>
      </dsp:txXfrm>
    </dsp:sp>
    <dsp:sp modelId="{EC07213D-9BE1-4030-876A-77FE61DFEB73}">
      <dsp:nvSpPr>
        <dsp:cNvPr id="0" name=""/>
        <dsp:cNvSpPr/>
      </dsp:nvSpPr>
      <dsp:spPr>
        <a:xfrm>
          <a:off x="718312" y="1917322"/>
          <a:ext cx="1475912" cy="1475912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60389-5786-41F7-B1FE-B2B20C1D9EF5}">
      <dsp:nvSpPr>
        <dsp:cNvPr id="0" name=""/>
        <dsp:cNvSpPr/>
      </dsp:nvSpPr>
      <dsp:spPr>
        <a:xfrm>
          <a:off x="0" y="1081339"/>
          <a:ext cx="3919376" cy="354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Ders Bilgi Paketi (DBP)</a:t>
          </a:r>
        </a:p>
      </dsp:txBody>
      <dsp:txXfrm>
        <a:off x="0" y="1081339"/>
        <a:ext cx="3919376" cy="354919"/>
      </dsp:txXfrm>
    </dsp:sp>
    <dsp:sp modelId="{1F2F9708-EEBF-4F77-98A1-82412BBF253A}">
      <dsp:nvSpPr>
        <dsp:cNvPr id="0" name=""/>
        <dsp:cNvSpPr/>
      </dsp:nvSpPr>
      <dsp:spPr>
        <a:xfrm rot="10800000">
          <a:off x="0" y="540796"/>
          <a:ext cx="3919376" cy="54586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Öğrenci</a:t>
          </a:r>
        </a:p>
      </dsp:txBody>
      <dsp:txXfrm rot="10800000">
        <a:off x="0" y="540796"/>
        <a:ext cx="3919376" cy="354687"/>
      </dsp:txXfrm>
    </dsp:sp>
    <dsp:sp modelId="{5D2A7017-D875-486A-A7DF-1F59F7F9DA2E}">
      <dsp:nvSpPr>
        <dsp:cNvPr id="0" name=""/>
        <dsp:cNvSpPr/>
      </dsp:nvSpPr>
      <dsp:spPr>
        <a:xfrm rot="10800000">
          <a:off x="0" y="253"/>
          <a:ext cx="3919376" cy="54586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https://www.kayseri.edu.tr/</a:t>
          </a:r>
        </a:p>
      </dsp:txBody>
      <dsp:txXfrm rot="10800000">
        <a:off x="0" y="253"/>
        <a:ext cx="3919376" cy="354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6B439-260A-4F4C-A3EA-115B7628E35C}" type="datetimeFigureOut">
              <a:rPr lang="tr-TR" smtClean="0"/>
              <a:t>9.03.2020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53A61-6768-4A17-B62B-244A4AECB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574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63838"/>
            <a:ext cx="7772400" cy="6858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67894"/>
            <a:ext cx="6400800" cy="59320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C297-09F1-4742-B35F-92BDBFF730AB}" type="datetime1">
              <a:rPr lang="tr-TR" smtClean="0"/>
              <a:t>9.03.2020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2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5736" y="205979"/>
            <a:ext cx="6491064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5736" y="1200151"/>
            <a:ext cx="6491064" cy="3394472"/>
          </a:xfrm>
        </p:spPr>
        <p:txBody>
          <a:bodyPr/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2882-01CF-43B3-94E8-1FF50F625EE5}" type="datetime1">
              <a:rPr lang="tr-TR" smtClean="0"/>
              <a:t>9.03.2020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8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2753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1629"/>
            <a:ext cx="8229600" cy="310299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1E40-0A39-4116-8FE6-7F7556FADB51}" type="datetime1">
              <a:rPr lang="tr-TR" smtClean="0"/>
              <a:t>9.03.2020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9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noProof="0"/>
              <a:t>Asıl başlık stili için tıklatın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DEEEE-30E6-41C9-ABE0-45AE9C891E91}" type="datetime1">
              <a:rPr lang="tr-TR" noProof="0" smtClean="0"/>
              <a:t>9.03.2020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13451-F6E1-4628-A8E3-1405590B0C3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84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bys.kayseri.edu.tr/enVision/DocumentModule/Task.aspx?value=kMmDgMjmVUyXJdjW5ZEUlZwTEP5TMOxTYOhlRJU2tclXBemTIPjnJRzW5ShWZPlHNb0mVUuXJdnGFUuT0ZQi9L03JbuWwYwXNYPCZeyGVcpXRY924bUiZMrXNY9UQS0TAM3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bys.kayseri.edu.tr/enVision/DocumentModule/Task.aspx?value=kMmDgMjmVUyXJdjW5ZEUlZwTEP5TMOxTYOhlRJU2tclXBemTIPjnJRzW5ShWZPlHNb0mVUuXJdnGFUuT0ZQi9L03JbuWwYwXNYPCZeyGVcpXRY924bUiZMrXNY9UQS0TAM3D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5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5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6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8.png"/><Relationship Id="rId3" Type="http://schemas.openxmlformats.org/officeDocument/2006/relationships/image" Target="../media/image40.png"/><Relationship Id="rId21" Type="http://schemas.openxmlformats.org/officeDocument/2006/relationships/image" Target="../media/image5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9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2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B3416529-9E64-4B7E-9940-FEEEB50FFF35}"/>
              </a:ext>
            </a:extLst>
          </p:cNvPr>
          <p:cNvSpPr/>
          <p:nvPr/>
        </p:nvSpPr>
        <p:spPr>
          <a:xfrm>
            <a:off x="1799692" y="332578"/>
            <a:ext cx="5544616" cy="114051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07654"/>
            <a:ext cx="6400800" cy="1368152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tr-TR" sz="36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 GELİŞTİRME VE İYİLEŞTİRME GRUP TOPLANTISI</a:t>
            </a:r>
            <a:endParaRPr lang="en-US" sz="28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CEC8B6D-F084-47AC-AC7D-BDCCE2BE1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390035"/>
            <a:ext cx="3816424" cy="108306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758652C-7FD0-4EC2-95F6-06E45C9BB856}"/>
              </a:ext>
            </a:extLst>
          </p:cNvPr>
          <p:cNvSpPr txBox="1"/>
          <p:nvPr/>
        </p:nvSpPr>
        <p:spPr>
          <a:xfrm>
            <a:off x="2501770" y="3435846"/>
            <a:ext cx="414046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b="1" dirty="0">
                <a:solidFill>
                  <a:schemeClr val="bg1"/>
                </a:solidFill>
              </a:rPr>
              <a:t>Doç. Dr. Özgür DEMİRTAŞ</a:t>
            </a:r>
          </a:p>
          <a:p>
            <a:pPr algn="ctr">
              <a:lnSpc>
                <a:spcPct val="150000"/>
              </a:lnSpc>
            </a:pPr>
            <a:r>
              <a:rPr lang="tr-TR" b="1" dirty="0" err="1">
                <a:solidFill>
                  <a:schemeClr val="bg1"/>
                </a:solidFill>
              </a:rPr>
              <a:t>Öğr</a:t>
            </a:r>
            <a:r>
              <a:rPr lang="tr-TR" b="1" dirty="0">
                <a:solidFill>
                  <a:schemeClr val="bg1"/>
                </a:solidFill>
              </a:rPr>
              <a:t>. Gör. Ali KAPLAN</a:t>
            </a:r>
          </a:p>
        </p:txBody>
      </p:sp>
    </p:spTree>
    <p:extLst>
      <p:ext uri="{BB962C8B-B14F-4D97-AF65-F5344CB8AC3E}">
        <p14:creationId xmlns:p14="http://schemas.microsoft.com/office/powerpoint/2010/main" val="39790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0771B0-F9FB-4F08-A39A-5F309CF4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/>
              <a:t>PROGRAMLA  İLGİLİ BİLGİLERİN TAMAMLANMASI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2516F-F89D-412B-A1D0-C724A78D7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816" y="1200150"/>
            <a:ext cx="5770984" cy="36038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dirty="0"/>
              <a:t>İçeriğinde;</a:t>
            </a:r>
          </a:p>
          <a:p>
            <a:r>
              <a:rPr lang="tr-TR" sz="2400" dirty="0"/>
              <a:t>Kuruluş</a:t>
            </a:r>
          </a:p>
          <a:p>
            <a:r>
              <a:rPr lang="tr-TR" sz="2400" dirty="0"/>
              <a:t>Kazanılan Derece</a:t>
            </a:r>
          </a:p>
          <a:p>
            <a:r>
              <a:rPr lang="tr-TR" sz="2400" dirty="0"/>
              <a:t>Program Profili</a:t>
            </a:r>
          </a:p>
          <a:p>
            <a:r>
              <a:rPr lang="tr-TR" sz="2400" dirty="0"/>
              <a:t>Mezunların İstihdam Profilleri</a:t>
            </a:r>
          </a:p>
          <a:p>
            <a:r>
              <a:rPr lang="tr-TR" sz="2400" dirty="0"/>
              <a:t>Üst Derece Programlarına Geçiş</a:t>
            </a:r>
          </a:p>
          <a:p>
            <a:r>
              <a:rPr lang="tr-TR" sz="2400" dirty="0"/>
              <a:t>TYYÇ - Program Yeterlilikleri İlişkisi</a:t>
            </a:r>
          </a:p>
          <a:p>
            <a:r>
              <a:rPr lang="tr-TR" sz="2400" dirty="0"/>
              <a:t>Adres ve İletişim Bilgileri (Program/Bölüm Başkanı, AKTS/DS Koordinatörü)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DBB090DB-7B7D-4D3D-B3F4-EAAEF833B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9" name="Ok: Beşgen 8">
            <a:extLst>
              <a:ext uri="{FF2B5EF4-FFF2-40B4-BE49-F238E27FC236}">
                <a16:creationId xmlns:a16="http://schemas.microsoft.com/office/drawing/2014/main" id="{15EB6170-DDB1-4609-B39F-81A72E4A233D}"/>
              </a:ext>
            </a:extLst>
          </p:cNvPr>
          <p:cNvSpPr/>
          <p:nvPr/>
        </p:nvSpPr>
        <p:spPr>
          <a:xfrm>
            <a:off x="88892" y="915566"/>
            <a:ext cx="2826924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200" b="1" dirty="0"/>
              <a:t>Fakülteler ve Meslek Yüksekokulların kendi </a:t>
            </a:r>
            <a:r>
              <a:rPr lang="tr-TR" sz="1200" b="1" dirty="0" err="1"/>
              <a:t>wep</a:t>
            </a:r>
            <a:r>
              <a:rPr lang="tr-TR" sz="1200" b="1" dirty="0"/>
              <a:t>  sayfalarında bölüm/program ile ilgili  bilgileri paylaşması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28A8879F-06D2-4010-8F36-D088610DB12F}"/>
              </a:ext>
            </a:extLst>
          </p:cNvPr>
          <p:cNvSpPr/>
          <p:nvPr/>
        </p:nvSpPr>
        <p:spPr>
          <a:xfrm>
            <a:off x="2771800" y="3579862"/>
            <a:ext cx="5976664" cy="50405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37403F6A-5DD6-4B53-8C01-988C33ACF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B191-7690-4502-832B-0B3E1FF537F0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F809C40-6EF0-47AE-9D70-300597603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4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0771B0-F9FB-4F08-A39A-5F309CF4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/>
              <a:t>PROGRAMLA  İLGİLİ BİLGİLERİN TAMAMLANMASI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2516F-F89D-412B-A1D0-C724A78D7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0" y="1200151"/>
            <a:ext cx="5554960" cy="5726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/>
              <a:t>TYYÇ - Program Yeterlilikleri İlişkisi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DBB090DB-7B7D-4D3D-B3F4-EAAEF833B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9" name="Ok: Beşgen 8">
            <a:extLst>
              <a:ext uri="{FF2B5EF4-FFF2-40B4-BE49-F238E27FC236}">
                <a16:creationId xmlns:a16="http://schemas.microsoft.com/office/drawing/2014/main" id="{15EB6170-DDB1-4609-B39F-81A72E4A233D}"/>
              </a:ext>
            </a:extLst>
          </p:cNvPr>
          <p:cNvSpPr/>
          <p:nvPr/>
        </p:nvSpPr>
        <p:spPr>
          <a:xfrm>
            <a:off x="88892" y="915566"/>
            <a:ext cx="2826924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200" b="1" dirty="0"/>
              <a:t>Fakülteler ve Meslek Yüksekokulların kendi </a:t>
            </a:r>
            <a:r>
              <a:rPr lang="tr-TR" sz="1200" b="1" dirty="0" err="1"/>
              <a:t>wep</a:t>
            </a:r>
            <a:r>
              <a:rPr lang="tr-TR" sz="1200" b="1" dirty="0"/>
              <a:t>  sayfalarında bölüm/program ile ilgili  bilgileri paylaşması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D5B797F-C5E6-4899-94C8-F7D0BA1BD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613" y="1990134"/>
            <a:ext cx="5871208" cy="2925132"/>
          </a:xfrm>
          <a:prstGeom prst="rect">
            <a:avLst/>
          </a:prstGeom>
        </p:spPr>
      </p:pic>
      <p:pic>
        <p:nvPicPr>
          <p:cNvPr id="7" name="Grafik 6" descr="Ok: Saat yönünün tersine eğri">
            <a:extLst>
              <a:ext uri="{FF2B5EF4-FFF2-40B4-BE49-F238E27FC236}">
                <a16:creationId xmlns:a16="http://schemas.microsoft.com/office/drawing/2014/main" id="{10DDF697-6F9F-4D6E-9B5B-37BE03702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334834">
            <a:off x="5452121" y="3116004"/>
            <a:ext cx="914400" cy="914400"/>
          </a:xfrm>
          <a:prstGeom prst="rect">
            <a:avLst/>
          </a:prstGeom>
        </p:spPr>
      </p:pic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CF6C8208-295F-43F1-9B91-71FC35C6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87A-B990-41F2-B08D-7454F09F7FCA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40662E26-84AB-4582-ACAD-75C73C46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0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0771B0-F9FB-4F08-A39A-5F309CF4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/>
              <a:t>PROGRAMLA  İLGİLİ BİLGİLERİN TAMAMLANMASI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DBB090DB-7B7D-4D3D-B3F4-EAAEF833B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9" name="Ok: Beşgen 8">
            <a:extLst>
              <a:ext uri="{FF2B5EF4-FFF2-40B4-BE49-F238E27FC236}">
                <a16:creationId xmlns:a16="http://schemas.microsoft.com/office/drawing/2014/main" id="{15EB6170-DDB1-4609-B39F-81A72E4A233D}"/>
              </a:ext>
            </a:extLst>
          </p:cNvPr>
          <p:cNvSpPr/>
          <p:nvPr/>
        </p:nvSpPr>
        <p:spPr>
          <a:xfrm>
            <a:off x="88892" y="915566"/>
            <a:ext cx="2826924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200" b="1" dirty="0"/>
              <a:t>Fakülteler ve Meslek Yüksekokulların kendi </a:t>
            </a:r>
            <a:r>
              <a:rPr lang="tr-TR" sz="1200" b="1" dirty="0" err="1"/>
              <a:t>wep</a:t>
            </a:r>
            <a:r>
              <a:rPr lang="tr-TR" sz="1200" b="1" dirty="0"/>
              <a:t>  sayfalarında bölüm/program ile ilgili  bilgileri paylaşması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D631B5E-DAE7-45FE-A182-2179AB4A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40" y="915566"/>
            <a:ext cx="5753860" cy="4021955"/>
          </a:xfrm>
          <a:prstGeom prst="rect">
            <a:avLst/>
          </a:prstGeo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13E2C93-E816-458D-BF34-56EA4D57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C6A2-83E6-4FF9-8284-581F45A0FF64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1FF7F9E-D821-49C7-AD74-5B5E8E68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1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0771B0-F9FB-4F08-A39A-5F309CF4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/>
              <a:t>PROGRAMLA  İLGİLİ BİLGİLERİN TAMAMLANMASI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DBB090DB-7B7D-4D3D-B3F4-EAAEF833B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9" name="Ok: Beşgen 8">
            <a:extLst>
              <a:ext uri="{FF2B5EF4-FFF2-40B4-BE49-F238E27FC236}">
                <a16:creationId xmlns:a16="http://schemas.microsoft.com/office/drawing/2014/main" id="{15EB6170-DDB1-4609-B39F-81A72E4A233D}"/>
              </a:ext>
            </a:extLst>
          </p:cNvPr>
          <p:cNvSpPr/>
          <p:nvPr/>
        </p:nvSpPr>
        <p:spPr>
          <a:xfrm>
            <a:off x="88892" y="915566"/>
            <a:ext cx="2826924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200" b="1" dirty="0"/>
              <a:t>Fakülteler ve Meslek Yüksekokulların kendi </a:t>
            </a:r>
            <a:r>
              <a:rPr lang="tr-TR" sz="1200" b="1" dirty="0" err="1"/>
              <a:t>wep</a:t>
            </a:r>
            <a:r>
              <a:rPr lang="tr-TR" sz="1200" b="1" dirty="0"/>
              <a:t>  sayfalarında bölüm/program ile ilgili  bilgileri paylaşması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E3F4405-6495-496E-80DC-AA06923A3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848739"/>
            <a:ext cx="5688632" cy="4088781"/>
          </a:xfrm>
          <a:prstGeom prst="rect">
            <a:avLst/>
          </a:prstGeo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B94B006-F4E2-4D97-929F-4640110B6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27F2-25C6-4876-8E41-4E3AC3F731BA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184F80C-39F8-4D19-8EA3-0F36B87D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79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0771B0-F9FB-4F08-A39A-5F309CF4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/>
              <a:t>PROGRAMLA  İLGİLİ BİLGİLERİN TAMAMLANMASI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DBB090DB-7B7D-4D3D-B3F4-EAAEF833B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9" name="Ok: Beşgen 8">
            <a:extLst>
              <a:ext uri="{FF2B5EF4-FFF2-40B4-BE49-F238E27FC236}">
                <a16:creationId xmlns:a16="http://schemas.microsoft.com/office/drawing/2014/main" id="{15EB6170-DDB1-4609-B39F-81A72E4A233D}"/>
              </a:ext>
            </a:extLst>
          </p:cNvPr>
          <p:cNvSpPr/>
          <p:nvPr/>
        </p:nvSpPr>
        <p:spPr>
          <a:xfrm>
            <a:off x="88892" y="915566"/>
            <a:ext cx="2826924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200" b="1" dirty="0"/>
              <a:t>Fakülteler ve Meslek Yüksekokulların kendi </a:t>
            </a:r>
            <a:r>
              <a:rPr lang="tr-TR" sz="1200" b="1" dirty="0" err="1"/>
              <a:t>wep</a:t>
            </a:r>
            <a:r>
              <a:rPr lang="tr-TR" sz="1200" b="1" dirty="0"/>
              <a:t>  sayfalarında bölüm/program ile ilgili  bilgileri paylaşması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A8681B4-47C8-4502-8569-E4F38C0C9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915566"/>
            <a:ext cx="5976664" cy="3960440"/>
          </a:xfrm>
          <a:prstGeom prst="rect">
            <a:avLst/>
          </a:prstGeom>
        </p:spPr>
      </p:pic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BFC8BD2-7D3E-4DA2-AD1F-5D8DF0AF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4B47-9ADA-40BA-9E61-3F0DBD302470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C1B6140-A6AF-4AEA-AA41-B560F345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55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0771B0-F9FB-4F08-A39A-5F309CF4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/>
              <a:t>PROGRAMLA  İLGİLİ BİLGİLERİN TAMAMLANMASI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DBB090DB-7B7D-4D3D-B3F4-EAAEF833B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9" name="Ok: Beşgen 8">
            <a:extLst>
              <a:ext uri="{FF2B5EF4-FFF2-40B4-BE49-F238E27FC236}">
                <a16:creationId xmlns:a16="http://schemas.microsoft.com/office/drawing/2014/main" id="{15EB6170-DDB1-4609-B39F-81A72E4A233D}"/>
              </a:ext>
            </a:extLst>
          </p:cNvPr>
          <p:cNvSpPr/>
          <p:nvPr/>
        </p:nvSpPr>
        <p:spPr>
          <a:xfrm>
            <a:off x="88892" y="915566"/>
            <a:ext cx="2826924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1400" b="1" dirty="0"/>
              <a:t>Kayseri Üniversitesi Ders Bilgi Paketinin eksiksiz tamamlanması</a:t>
            </a:r>
          </a:p>
        </p:txBody>
      </p:sp>
      <p:graphicFrame>
        <p:nvGraphicFramePr>
          <p:cNvPr id="3" name="İçerik Yer Tutucusu 2">
            <a:extLst>
              <a:ext uri="{FF2B5EF4-FFF2-40B4-BE49-F238E27FC236}">
                <a16:creationId xmlns:a16="http://schemas.microsoft.com/office/drawing/2014/main" id="{B160028E-15A9-43FB-890E-D625DAC12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09710"/>
              </p:ext>
            </p:extLst>
          </p:nvPr>
        </p:nvGraphicFramePr>
        <p:xfrm>
          <a:off x="3779912" y="1063229"/>
          <a:ext cx="3919376" cy="1436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5072DF02-2DD2-40AE-9E3A-15428D7D72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3888" y="2499742"/>
            <a:ext cx="4251680" cy="259334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94F34C38-D33A-42D8-ACC2-A74D888D516C}"/>
              </a:ext>
            </a:extLst>
          </p:cNvPr>
          <p:cNvSpPr txBox="1"/>
          <p:nvPr/>
        </p:nvSpPr>
        <p:spPr>
          <a:xfrm>
            <a:off x="1763688" y="2571750"/>
            <a:ext cx="1584176" cy="144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200" dirty="0"/>
              <a:t>Bilgi paketi nedir?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200" dirty="0"/>
              <a:t>Nasıl giriş yapabilirim?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200" dirty="0"/>
              <a:t>Düzenlemeleri nasıl yapabilirim?</a:t>
            </a:r>
          </a:p>
        </p:txBody>
      </p:sp>
      <p:sp>
        <p:nvSpPr>
          <p:cNvPr id="8" name="Ok: Çentikli Sağ 7">
            <a:extLst>
              <a:ext uri="{FF2B5EF4-FFF2-40B4-BE49-F238E27FC236}">
                <a16:creationId xmlns:a16="http://schemas.microsoft.com/office/drawing/2014/main" id="{BDCB0EF8-CC99-40FE-9404-C24ABE9EB711}"/>
              </a:ext>
            </a:extLst>
          </p:cNvPr>
          <p:cNvSpPr/>
          <p:nvPr/>
        </p:nvSpPr>
        <p:spPr>
          <a:xfrm rot="11979537">
            <a:off x="3266345" y="3195672"/>
            <a:ext cx="477766" cy="216024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5DEE93F2-109F-4AD5-8F4A-2AF8773B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77C3-6BD9-40AE-8EDA-074E5573EA86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E5A29CA6-E1E4-44AB-BEF0-01B0BCE3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0771B0-F9FB-4F08-A39A-5F309CF4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/>
              <a:t>PROGRAMLA  İLGİLİ BİLGİLERİN TAMAMLANMASI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DBB090DB-7B7D-4D3D-B3F4-EAAEF833B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9" name="Ok: Beşgen 8">
            <a:extLst>
              <a:ext uri="{FF2B5EF4-FFF2-40B4-BE49-F238E27FC236}">
                <a16:creationId xmlns:a16="http://schemas.microsoft.com/office/drawing/2014/main" id="{15EB6170-DDB1-4609-B39F-81A72E4A233D}"/>
              </a:ext>
            </a:extLst>
          </p:cNvPr>
          <p:cNvSpPr/>
          <p:nvPr/>
        </p:nvSpPr>
        <p:spPr>
          <a:xfrm>
            <a:off x="88892" y="915566"/>
            <a:ext cx="2826924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1400" b="1" dirty="0"/>
              <a:t>Kayseri Üniversitesi Ders Bilgi Paketinin eksiksiz tamamlanması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D1D14C6A-B245-48E6-B110-A3B4C26BC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816" y="968764"/>
            <a:ext cx="5770984" cy="792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dirty="0" err="1"/>
              <a:t>DBP’de</a:t>
            </a:r>
            <a:r>
              <a:rPr lang="tr-TR" sz="2400" dirty="0"/>
              <a:t> ilgili bölüm yada programın sayfasına girildiğinde;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A83DEBF-3964-48E3-9DB7-CED20F8E3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688844"/>
            <a:ext cx="5688632" cy="3349043"/>
          </a:xfrm>
          <a:prstGeom prst="rect">
            <a:avLst/>
          </a:prstGeom>
        </p:spPr>
      </p:pic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4987CC7-CEA9-4223-AF72-92025F0A2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7753-065B-4C51-AA99-9B5B4E3EDB9F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6596A9B-B7DA-4458-A366-EFA90C11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3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0771B0-F9FB-4F08-A39A-5F309CF4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/>
              <a:t>PROGRAMLA  İLGİLİ BİLGİLERİN TAMAMLANMASI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DBB090DB-7B7D-4D3D-B3F4-EAAEF833B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9" name="Ok: Beşgen 8">
            <a:extLst>
              <a:ext uri="{FF2B5EF4-FFF2-40B4-BE49-F238E27FC236}">
                <a16:creationId xmlns:a16="http://schemas.microsoft.com/office/drawing/2014/main" id="{15EB6170-DDB1-4609-B39F-81A72E4A233D}"/>
              </a:ext>
            </a:extLst>
          </p:cNvPr>
          <p:cNvSpPr/>
          <p:nvPr/>
        </p:nvSpPr>
        <p:spPr>
          <a:xfrm>
            <a:off x="88892" y="915566"/>
            <a:ext cx="2826924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1400" b="1" dirty="0"/>
              <a:t>Kayseri Üniversitesi Ders Bilgi Paketinin eksiksiz tamamlanması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F1D71F7-B770-42F2-88E8-9C302F8FB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760" y="915566"/>
            <a:ext cx="2531360" cy="4104456"/>
          </a:xfrm>
          <a:prstGeom prst="rect">
            <a:avLst/>
          </a:prstGeom>
        </p:spPr>
      </p:pic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E7076BA6-3EDD-49A3-90C3-86B6EF6D4F0D}"/>
              </a:ext>
            </a:extLst>
          </p:cNvPr>
          <p:cNvSpPr/>
          <p:nvPr/>
        </p:nvSpPr>
        <p:spPr>
          <a:xfrm>
            <a:off x="2987824" y="2355726"/>
            <a:ext cx="2808312" cy="43204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Kaydırma: Yatay 6">
            <a:extLst>
              <a:ext uri="{FF2B5EF4-FFF2-40B4-BE49-F238E27FC236}">
                <a16:creationId xmlns:a16="http://schemas.microsoft.com/office/drawing/2014/main" id="{A2D1EBC4-8178-4DE3-944E-D0B858D12C2B}"/>
              </a:ext>
            </a:extLst>
          </p:cNvPr>
          <p:cNvSpPr/>
          <p:nvPr/>
        </p:nvSpPr>
        <p:spPr>
          <a:xfrm>
            <a:off x="6012160" y="1419622"/>
            <a:ext cx="2736304" cy="151216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PROGRAM YETERLİLİKLERİ NASIL HAZIRLANACAK</a:t>
            </a: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EE002F14-3BE8-4DCB-9283-919C375A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E605-DF06-4481-B251-2004E2E23E4E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15FD0DDE-937D-4FEA-8F94-05782890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88854"/>
            <a:ext cx="8229600" cy="953594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PROGRAM ÇIKTILARININ HAZIRLANMASI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s://img-s1.onedio.com/id-510003bb45b768e325000018/rev-1/bound/w-800/s-bbe0b9f5b364a31927163095bf11941ad99907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151" y="4018084"/>
            <a:ext cx="1456849" cy="11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DDBEFDF6-E4AD-4759-BBA5-8E1F638C7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579" y="1821565"/>
            <a:ext cx="7139136" cy="2958976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400" dirty="0"/>
              <a:t>Avrupa Birliği (AB) tarafından 2000 yılında yayınlanan </a:t>
            </a:r>
            <a:r>
              <a:rPr lang="tr-TR" sz="2400" b="1" dirty="0"/>
              <a:t>Lizbon Stratejisi</a:t>
            </a:r>
            <a:r>
              <a:rPr lang="tr-TR" sz="2400" dirty="0"/>
              <a:t> hedefleri,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400" dirty="0"/>
              <a:t>Ülkemizin 2001 yılında dahil olduğu </a:t>
            </a:r>
            <a:r>
              <a:rPr lang="tr-TR" sz="2400" b="1" dirty="0"/>
              <a:t>Bologna Süreci</a:t>
            </a:r>
            <a:r>
              <a:rPr lang="tr-TR" sz="2400" dirty="0"/>
              <a:t> hedeflerine yönelik olarak,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400" dirty="0" err="1"/>
              <a:t>Yükseköğretim</a:t>
            </a:r>
            <a:r>
              <a:rPr lang="tr-TR" sz="2400" dirty="0" err="1">
                <a:solidFill>
                  <a:schemeClr val="bg1"/>
                </a:solidFill>
              </a:rPr>
              <a:t>m</a:t>
            </a:r>
            <a:r>
              <a:rPr lang="tr-TR" sz="2400" dirty="0" err="1"/>
              <a:t>sistemlerinde</a:t>
            </a:r>
            <a:r>
              <a:rPr lang="tr-TR" sz="2400" dirty="0"/>
              <a:t> </a:t>
            </a:r>
            <a:r>
              <a:rPr lang="tr-TR" sz="2400" b="1" dirty="0"/>
              <a:t>şeffaflık</a:t>
            </a:r>
            <a:r>
              <a:rPr lang="tr-TR" sz="2400" dirty="0"/>
              <a:t>, </a:t>
            </a:r>
            <a:r>
              <a:rPr lang="tr-TR" sz="2400" b="1" dirty="0"/>
              <a:t>tanınma</a:t>
            </a:r>
            <a:r>
              <a:rPr lang="tr-TR" sz="2400" dirty="0"/>
              <a:t> ve  </a:t>
            </a:r>
            <a:r>
              <a:rPr lang="tr-TR" sz="2400" b="1" dirty="0"/>
              <a:t>hareketliliği</a:t>
            </a:r>
            <a:r>
              <a:rPr lang="tr-TR" sz="2400" dirty="0"/>
              <a:t> artırma amaçlarıyla </a:t>
            </a:r>
            <a:r>
              <a:rPr lang="tr-TR" sz="2400" i="1" u="sng" dirty="0"/>
              <a:t>yükseköğretim alanında ulusal yeterlilikler çerçevesi </a:t>
            </a:r>
            <a:r>
              <a:rPr lang="tr-TR" sz="2400" dirty="0"/>
              <a:t>geliştirmesi hedeflenmektedir.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tr-TR" sz="2400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A268DED-8CA4-42DD-A7B9-05BAB0C708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" y="4254646"/>
            <a:ext cx="827584" cy="827584"/>
          </a:xfrm>
          <a:prstGeom prst="rect">
            <a:avLst/>
          </a:prstGeo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976F702-17EB-48E4-93C3-549E6E4B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0992" y="4806954"/>
            <a:ext cx="2133600" cy="273844"/>
          </a:xfrm>
        </p:spPr>
        <p:txBody>
          <a:bodyPr/>
          <a:lstStyle/>
          <a:p>
            <a:fld id="{80825518-0D46-49C2-80A0-23B85756CDC4}" type="datetime1">
              <a:rPr lang="tr-TR" smtClean="0">
                <a:solidFill>
                  <a:schemeClr val="tx1"/>
                </a:solidFill>
              </a:rPr>
              <a:t>9.03.2020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1E47A22-76EB-44DF-90AE-6FDE77B1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3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88854"/>
            <a:ext cx="8229600" cy="953594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PROGRAM ÇIKTILARININ HAZIRLANMASI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DDBEFDF6-E4AD-4759-BBA5-8E1F638C7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7694"/>
            <a:ext cx="8229600" cy="2526928"/>
          </a:xfrm>
        </p:spPr>
        <p:txBody>
          <a:bodyPr>
            <a:normAutofit/>
          </a:bodyPr>
          <a:lstStyle/>
          <a:p>
            <a:r>
              <a:rPr lang="tr-TR" sz="2800" dirty="0"/>
              <a:t>Yükseköğretim alanında </a:t>
            </a:r>
            <a:r>
              <a:rPr lang="tr-TR" sz="2800" b="1" dirty="0"/>
              <a:t>yeterlilik</a:t>
            </a:r>
            <a:r>
              <a:rPr lang="tr-TR" sz="2800" dirty="0"/>
              <a:t>, herhangi bir yükseköğretim derecesini başarı ile tamamlayan bir kişinin neleri </a:t>
            </a:r>
            <a:r>
              <a:rPr lang="tr-TR" sz="2800" b="1" dirty="0"/>
              <a:t>bilebileceği</a:t>
            </a:r>
            <a:r>
              <a:rPr lang="tr-TR" sz="2800" dirty="0"/>
              <a:t>, neleri </a:t>
            </a:r>
            <a:r>
              <a:rPr lang="tr-TR" sz="2800" b="1" dirty="0"/>
              <a:t>yapabileceği</a:t>
            </a:r>
            <a:r>
              <a:rPr lang="tr-TR" sz="2800" dirty="0"/>
              <a:t> ve </a:t>
            </a:r>
            <a:r>
              <a:rPr lang="tr-TR" sz="2800" b="1" dirty="0"/>
              <a:t>nelere yetkin olacağını</a:t>
            </a:r>
            <a:r>
              <a:rPr lang="tr-TR" sz="2800" dirty="0"/>
              <a:t> ifade eder.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1E31642-5B6E-4980-9D11-E0BF55743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" y="4254646"/>
            <a:ext cx="827584" cy="827584"/>
          </a:xfrm>
          <a:prstGeom prst="rect">
            <a:avLst/>
          </a:prstGeo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03FB8BE-C603-4441-85E4-1ECA8D565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0992" y="4799966"/>
            <a:ext cx="2133600" cy="273844"/>
          </a:xfrm>
        </p:spPr>
        <p:txBody>
          <a:bodyPr/>
          <a:lstStyle/>
          <a:p>
            <a:fld id="{AB6DB25B-D60B-4BE8-BB01-F8BDED4405BD}" type="datetime1">
              <a:rPr lang="tr-TR" smtClean="0">
                <a:solidFill>
                  <a:schemeClr val="tx1"/>
                </a:solidFill>
              </a:rPr>
              <a:t>9.03.2020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70B554-C0DE-4589-8344-B92DFB681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007E840-6E3E-493D-9039-EA69CD484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6A31-0C16-4EDC-8673-A7E3537DAEAF}" type="datetime1">
              <a:rPr lang="tr-TR" smtClean="0">
                <a:solidFill>
                  <a:schemeClr val="tx1"/>
                </a:solidFill>
              </a:rPr>
              <a:t>9.03.2020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148B3BA-5965-4A57-B585-2C174A10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5F46DF-B918-4846-8C87-69071FBEF585}"/>
              </a:ext>
            </a:extLst>
          </p:cNvPr>
          <p:cNvSpPr txBox="1">
            <a:spLocks/>
          </p:cNvSpPr>
          <p:nvPr/>
        </p:nvSpPr>
        <p:spPr>
          <a:xfrm>
            <a:off x="1340955" y="1131590"/>
            <a:ext cx="6400800" cy="136815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tr-TR" sz="36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 GELİŞTİRME VE İYİLEŞTİRME GRUP TOPLANTISI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A81F1F6-542A-413D-B1B3-5DB1063CC5A4}"/>
              </a:ext>
            </a:extLst>
          </p:cNvPr>
          <p:cNvSpPr txBox="1"/>
          <p:nvPr/>
        </p:nvSpPr>
        <p:spPr>
          <a:xfrm>
            <a:off x="1340955" y="2661240"/>
            <a:ext cx="64008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/>
              <a:t>TOPLANTI TARİH VE SAATİ: </a:t>
            </a:r>
            <a:r>
              <a:rPr lang="tr-TR" dirty="0"/>
              <a:t>10.03.2020  /  15:00</a:t>
            </a:r>
          </a:p>
          <a:p>
            <a:pPr>
              <a:lnSpc>
                <a:spcPct val="150000"/>
              </a:lnSpc>
            </a:pPr>
            <a:r>
              <a:rPr lang="tr-TR" b="1" dirty="0"/>
              <a:t>TOPLANTI YERİ: </a:t>
            </a:r>
            <a:r>
              <a:rPr lang="tr-TR" dirty="0"/>
              <a:t>Uygulamalı Bilimler Fakültesi Toplantı Salonu</a:t>
            </a:r>
          </a:p>
        </p:txBody>
      </p:sp>
      <p:pic>
        <p:nvPicPr>
          <p:cNvPr id="10" name="İçerik Yer Tutucusu 4">
            <a:extLst>
              <a:ext uri="{FF2B5EF4-FFF2-40B4-BE49-F238E27FC236}">
                <a16:creationId xmlns:a16="http://schemas.microsoft.com/office/drawing/2014/main" id="{9D23127F-BF1D-4E7D-A938-7C49EF598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72955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8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88854"/>
            <a:ext cx="8229600" cy="953594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PROGRAM ÇIKTILARININ HAZIRLANMASI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DDBEFDF6-E4AD-4759-BBA5-8E1F638C7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3718"/>
            <a:ext cx="8229600" cy="2310904"/>
          </a:xfrm>
        </p:spPr>
        <p:txBody>
          <a:bodyPr>
            <a:normAutofit/>
          </a:bodyPr>
          <a:lstStyle/>
          <a:p>
            <a:r>
              <a:rPr lang="tr-TR" sz="2800" dirty="0"/>
              <a:t>Yeterliliklerin kazanılma derecesi, her ders/modül esnasında ve sonunda uygun ve nesnel yöntemlerle </a:t>
            </a:r>
            <a:r>
              <a:rPr lang="tr-TR" sz="2800" b="1" dirty="0"/>
              <a:t>"öğrenme çıktıları"</a:t>
            </a:r>
            <a:r>
              <a:rPr lang="tr-TR" sz="2800" dirty="0"/>
              <a:t> olarak ölçülür.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73DC1E7-2CE6-45A3-A0AE-880CBD554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" y="4254646"/>
            <a:ext cx="827584" cy="827584"/>
          </a:xfrm>
          <a:prstGeom prst="rect">
            <a:avLst/>
          </a:prstGeo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9CB9CE5-59E6-43F5-BFE3-708026F6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0992" y="4808386"/>
            <a:ext cx="2133600" cy="273844"/>
          </a:xfrm>
        </p:spPr>
        <p:txBody>
          <a:bodyPr/>
          <a:lstStyle/>
          <a:p>
            <a:fld id="{1FE45FB8-6414-4C9F-A092-54EA14A1B459}" type="datetime1">
              <a:rPr lang="tr-TR" smtClean="0">
                <a:solidFill>
                  <a:schemeClr val="tx1"/>
                </a:solidFill>
              </a:rPr>
              <a:t>9.03.2020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4A665B9-1E11-4D22-BCE4-39779F7B3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3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95422945-AA4C-44C6-AACC-8B4CCE1F77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E54CEA69-AD60-4245-896F-079ACAA732B4}"/>
              </a:ext>
            </a:extLst>
          </p:cNvPr>
          <p:cNvSpPr/>
          <p:nvPr/>
        </p:nvSpPr>
        <p:spPr>
          <a:xfrm>
            <a:off x="4169611" y="471062"/>
            <a:ext cx="2624575" cy="5375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51C016C5-F040-46A6-894A-06A63AE06E6F}"/>
              </a:ext>
            </a:extLst>
          </p:cNvPr>
          <p:cNvSpPr txBox="1"/>
          <p:nvPr/>
        </p:nvSpPr>
        <p:spPr>
          <a:xfrm>
            <a:off x="4270008" y="613784"/>
            <a:ext cx="2304533" cy="341899"/>
          </a:xfrm>
          <a:prstGeom prst="rect">
            <a:avLst/>
          </a:prstGeom>
        </p:spPr>
        <p:txBody>
          <a:bodyPr vert="horz" wrap="square" lIns="0" tIns="29347" rIns="0" bIns="0" rtlCol="0">
            <a:spAutoFit/>
          </a:bodyPr>
          <a:lstStyle/>
          <a:p>
            <a:pPr algn="ctr">
              <a:spcBef>
                <a:spcPts val="231"/>
              </a:spcBef>
            </a:pPr>
            <a:r>
              <a:rPr sz="973" b="1" spc="-49" dirty="0">
                <a:latin typeface="Arial"/>
                <a:cs typeface="Arial"/>
              </a:rPr>
              <a:t>AVRUPA </a:t>
            </a:r>
            <a:r>
              <a:rPr sz="973" b="1" spc="-12" dirty="0">
                <a:latin typeface="Arial"/>
                <a:cs typeface="Arial"/>
              </a:rPr>
              <a:t>YETERLİLİKLER</a:t>
            </a:r>
            <a:r>
              <a:rPr sz="973" b="1" spc="61" dirty="0">
                <a:latin typeface="Arial"/>
                <a:cs typeface="Arial"/>
              </a:rPr>
              <a:t> </a:t>
            </a:r>
            <a:r>
              <a:rPr sz="973" b="1" spc="-12" dirty="0">
                <a:latin typeface="Arial"/>
                <a:cs typeface="Arial"/>
              </a:rPr>
              <a:t>ÇERÇEVESİ</a:t>
            </a:r>
            <a:endParaRPr sz="973" dirty="0">
              <a:latin typeface="Arial"/>
              <a:cs typeface="Arial"/>
            </a:endParaRPr>
          </a:p>
          <a:p>
            <a:pPr marL="4634" algn="ctr">
              <a:spcBef>
                <a:spcPts val="85"/>
              </a:spcBef>
            </a:pPr>
            <a:r>
              <a:rPr sz="973" b="1" spc="36" dirty="0">
                <a:latin typeface="Arial"/>
                <a:cs typeface="Arial"/>
              </a:rPr>
              <a:t>(EQF)</a:t>
            </a:r>
            <a:endParaRPr sz="973" dirty="0">
              <a:latin typeface="Arial"/>
              <a:cs typeface="Arial"/>
            </a:endParaRPr>
          </a:p>
        </p:txBody>
      </p:sp>
      <p:grpSp>
        <p:nvGrpSpPr>
          <p:cNvPr id="7" name="object 6">
            <a:extLst>
              <a:ext uri="{FF2B5EF4-FFF2-40B4-BE49-F238E27FC236}">
                <a16:creationId xmlns:a16="http://schemas.microsoft.com/office/drawing/2014/main" id="{107348E2-603C-4108-81B2-CEB63D7988E2}"/>
              </a:ext>
            </a:extLst>
          </p:cNvPr>
          <p:cNvGrpSpPr/>
          <p:nvPr/>
        </p:nvGrpSpPr>
        <p:grpSpPr>
          <a:xfrm>
            <a:off x="4139952" y="987574"/>
            <a:ext cx="2703041" cy="908222"/>
            <a:chOff x="845819" y="331216"/>
            <a:chExt cx="1111250" cy="373380"/>
          </a:xfrm>
        </p:grpSpPr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84F8BA77-490D-439D-8D95-60E5A47C7131}"/>
                </a:ext>
              </a:extLst>
            </p:cNvPr>
            <p:cNvSpPr/>
            <p:nvPr/>
          </p:nvSpPr>
          <p:spPr>
            <a:xfrm>
              <a:off x="1358900" y="331216"/>
              <a:ext cx="35560" cy="164465"/>
            </a:xfrm>
            <a:custGeom>
              <a:avLst/>
              <a:gdLst/>
              <a:ahLst/>
              <a:cxnLst/>
              <a:rect l="l" t="t" r="r" b="b"/>
              <a:pathLst>
                <a:path w="35559" h="164465">
                  <a:moveTo>
                    <a:pt x="11683" y="128904"/>
                  </a:moveTo>
                  <a:lnTo>
                    <a:pt x="0" y="128904"/>
                  </a:lnTo>
                  <a:lnTo>
                    <a:pt x="17525" y="164083"/>
                  </a:lnTo>
                  <a:lnTo>
                    <a:pt x="32141" y="134746"/>
                  </a:lnTo>
                  <a:lnTo>
                    <a:pt x="11683" y="134746"/>
                  </a:lnTo>
                  <a:lnTo>
                    <a:pt x="11683" y="128904"/>
                  </a:lnTo>
                  <a:close/>
                </a:path>
                <a:path w="35559" h="164465">
                  <a:moveTo>
                    <a:pt x="23367" y="0"/>
                  </a:moveTo>
                  <a:lnTo>
                    <a:pt x="11683" y="0"/>
                  </a:lnTo>
                  <a:lnTo>
                    <a:pt x="11683" y="134746"/>
                  </a:lnTo>
                  <a:lnTo>
                    <a:pt x="23367" y="134746"/>
                  </a:lnTo>
                  <a:lnTo>
                    <a:pt x="23367" y="0"/>
                  </a:lnTo>
                  <a:close/>
                </a:path>
                <a:path w="35559" h="164465">
                  <a:moveTo>
                    <a:pt x="35051" y="128904"/>
                  </a:moveTo>
                  <a:lnTo>
                    <a:pt x="23367" y="128904"/>
                  </a:lnTo>
                  <a:lnTo>
                    <a:pt x="23367" y="134746"/>
                  </a:lnTo>
                  <a:lnTo>
                    <a:pt x="32141" y="134746"/>
                  </a:lnTo>
                  <a:lnTo>
                    <a:pt x="35051" y="1289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54710F65-A295-43AE-A0E1-85976A4A1F59}"/>
                </a:ext>
              </a:extLst>
            </p:cNvPr>
            <p:cNvSpPr/>
            <p:nvPr/>
          </p:nvSpPr>
          <p:spPr>
            <a:xfrm>
              <a:off x="845819" y="483108"/>
              <a:ext cx="1110995" cy="2209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0" name="object 9">
            <a:extLst>
              <a:ext uri="{FF2B5EF4-FFF2-40B4-BE49-F238E27FC236}">
                <a16:creationId xmlns:a16="http://schemas.microsoft.com/office/drawing/2014/main" id="{CF3A40A7-1219-46D4-BAC1-232C68CAC943}"/>
              </a:ext>
            </a:extLst>
          </p:cNvPr>
          <p:cNvSpPr txBox="1"/>
          <p:nvPr/>
        </p:nvSpPr>
        <p:spPr>
          <a:xfrm>
            <a:off x="4472353" y="1527874"/>
            <a:ext cx="1923020" cy="269979"/>
          </a:xfrm>
          <a:prstGeom prst="rect">
            <a:avLst/>
          </a:prstGeom>
        </p:spPr>
        <p:txBody>
          <a:bodyPr vert="horz" wrap="square" lIns="0" tIns="26258" rIns="0" bIns="0" rtlCol="0">
            <a:spAutoFit/>
          </a:bodyPr>
          <a:lstStyle/>
          <a:p>
            <a:pPr marL="30891" marR="12357" indent="199250">
              <a:lnSpc>
                <a:spcPct val="113300"/>
              </a:lnSpc>
              <a:spcBef>
                <a:spcPts val="207"/>
              </a:spcBef>
            </a:pPr>
            <a:r>
              <a:rPr sz="730" b="1" spc="49" dirty="0">
                <a:latin typeface="Arial"/>
                <a:cs typeface="Arial"/>
              </a:rPr>
              <a:t>TÜRKİYE YÜKSEK ÖĞRETİM  </a:t>
            </a:r>
            <a:r>
              <a:rPr sz="730" b="1" spc="36" dirty="0">
                <a:latin typeface="Arial"/>
                <a:cs typeface="Arial"/>
              </a:rPr>
              <a:t>YETERLİLİKLER </a:t>
            </a:r>
            <a:r>
              <a:rPr sz="730" b="1" spc="49" dirty="0">
                <a:latin typeface="Arial"/>
                <a:cs typeface="Arial"/>
              </a:rPr>
              <a:t>ÇERÇEVESİ</a:t>
            </a:r>
            <a:r>
              <a:rPr sz="730" b="1" spc="292" dirty="0">
                <a:latin typeface="Arial"/>
                <a:cs typeface="Arial"/>
              </a:rPr>
              <a:t> </a:t>
            </a:r>
            <a:r>
              <a:rPr sz="730" b="1" spc="36" dirty="0">
                <a:latin typeface="Arial"/>
                <a:cs typeface="Arial"/>
              </a:rPr>
              <a:t>(TYYÇ)</a:t>
            </a:r>
            <a:endParaRPr sz="730" dirty="0">
              <a:latin typeface="Arial"/>
              <a:cs typeface="Arial"/>
            </a:endParaRPr>
          </a:p>
        </p:txBody>
      </p:sp>
      <p:grpSp>
        <p:nvGrpSpPr>
          <p:cNvPr id="11" name="object 10">
            <a:extLst>
              <a:ext uri="{FF2B5EF4-FFF2-40B4-BE49-F238E27FC236}">
                <a16:creationId xmlns:a16="http://schemas.microsoft.com/office/drawing/2014/main" id="{6F5A56AA-90B7-4486-95DA-C1C6382742C6}"/>
              </a:ext>
            </a:extLst>
          </p:cNvPr>
          <p:cNvGrpSpPr/>
          <p:nvPr/>
        </p:nvGrpSpPr>
        <p:grpSpPr>
          <a:xfrm>
            <a:off x="3457862" y="1884367"/>
            <a:ext cx="3703938" cy="1323718"/>
            <a:chOff x="565404" y="699897"/>
            <a:chExt cx="1522730" cy="544195"/>
          </a:xfrm>
        </p:grpSpPr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1D25A8DD-DED3-49FB-89C3-AB272C11D187}"/>
                </a:ext>
              </a:extLst>
            </p:cNvPr>
            <p:cNvSpPr/>
            <p:nvPr/>
          </p:nvSpPr>
          <p:spPr>
            <a:xfrm>
              <a:off x="1358900" y="699897"/>
              <a:ext cx="35560" cy="164465"/>
            </a:xfrm>
            <a:custGeom>
              <a:avLst/>
              <a:gdLst/>
              <a:ahLst/>
              <a:cxnLst/>
              <a:rect l="l" t="t" r="r" b="b"/>
              <a:pathLst>
                <a:path w="35559" h="164465">
                  <a:moveTo>
                    <a:pt x="11683" y="128905"/>
                  </a:moveTo>
                  <a:lnTo>
                    <a:pt x="0" y="128905"/>
                  </a:lnTo>
                  <a:lnTo>
                    <a:pt x="17525" y="164084"/>
                  </a:lnTo>
                  <a:lnTo>
                    <a:pt x="32141" y="134747"/>
                  </a:lnTo>
                  <a:lnTo>
                    <a:pt x="11683" y="134747"/>
                  </a:lnTo>
                  <a:lnTo>
                    <a:pt x="11683" y="128905"/>
                  </a:lnTo>
                  <a:close/>
                </a:path>
                <a:path w="35559" h="164465">
                  <a:moveTo>
                    <a:pt x="23367" y="0"/>
                  </a:moveTo>
                  <a:lnTo>
                    <a:pt x="11683" y="0"/>
                  </a:lnTo>
                  <a:lnTo>
                    <a:pt x="11683" y="134747"/>
                  </a:lnTo>
                  <a:lnTo>
                    <a:pt x="23367" y="134747"/>
                  </a:lnTo>
                  <a:lnTo>
                    <a:pt x="23367" y="0"/>
                  </a:lnTo>
                  <a:close/>
                </a:path>
                <a:path w="35559" h="164465">
                  <a:moveTo>
                    <a:pt x="35051" y="128905"/>
                  </a:moveTo>
                  <a:lnTo>
                    <a:pt x="23367" y="128905"/>
                  </a:lnTo>
                  <a:lnTo>
                    <a:pt x="23367" y="134747"/>
                  </a:lnTo>
                  <a:lnTo>
                    <a:pt x="32141" y="134747"/>
                  </a:lnTo>
                  <a:lnTo>
                    <a:pt x="35051" y="1289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E4B0D1DA-9863-4757-BA6B-A512514BD32D}"/>
                </a:ext>
              </a:extLst>
            </p:cNvPr>
            <p:cNvSpPr/>
            <p:nvPr/>
          </p:nvSpPr>
          <p:spPr>
            <a:xfrm>
              <a:off x="736219" y="859790"/>
              <a:ext cx="1332230" cy="0"/>
            </a:xfrm>
            <a:custGeom>
              <a:avLst/>
              <a:gdLst/>
              <a:ahLst/>
              <a:cxnLst/>
              <a:rect l="l" t="t" r="r" b="b"/>
              <a:pathLst>
                <a:path w="1332230">
                  <a:moveTo>
                    <a:pt x="0" y="0"/>
                  </a:moveTo>
                  <a:lnTo>
                    <a:pt x="1332103" y="0"/>
                  </a:lnTo>
                </a:path>
              </a:pathLst>
            </a:custGeom>
            <a:ln w="117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639524A3-C43A-4D2F-B3C5-E5C82309880B}"/>
                </a:ext>
              </a:extLst>
            </p:cNvPr>
            <p:cNvSpPr/>
            <p:nvPr/>
          </p:nvSpPr>
          <p:spPr>
            <a:xfrm>
              <a:off x="720585" y="853059"/>
              <a:ext cx="1367155" cy="171450"/>
            </a:xfrm>
            <a:custGeom>
              <a:avLst/>
              <a:gdLst/>
              <a:ahLst/>
              <a:cxnLst/>
              <a:rect l="l" t="t" r="r" b="b"/>
              <a:pathLst>
                <a:path w="1367155" h="171450">
                  <a:moveTo>
                    <a:pt x="35153" y="135890"/>
                  </a:moveTo>
                  <a:lnTo>
                    <a:pt x="23431" y="135890"/>
                  </a:lnTo>
                  <a:lnTo>
                    <a:pt x="23431" y="7239"/>
                  </a:lnTo>
                  <a:lnTo>
                    <a:pt x="11709" y="7239"/>
                  </a:lnTo>
                  <a:lnTo>
                    <a:pt x="11709" y="135890"/>
                  </a:lnTo>
                  <a:lnTo>
                    <a:pt x="0" y="135890"/>
                  </a:lnTo>
                  <a:lnTo>
                    <a:pt x="17576" y="171069"/>
                  </a:lnTo>
                  <a:lnTo>
                    <a:pt x="32169" y="141859"/>
                  </a:lnTo>
                  <a:lnTo>
                    <a:pt x="35153" y="135890"/>
                  </a:lnTo>
                  <a:close/>
                </a:path>
                <a:path w="1367155" h="171450">
                  <a:moveTo>
                    <a:pt x="463550" y="135890"/>
                  </a:moveTo>
                  <a:lnTo>
                    <a:pt x="451878" y="135890"/>
                  </a:lnTo>
                  <a:lnTo>
                    <a:pt x="451878" y="7239"/>
                  </a:lnTo>
                  <a:lnTo>
                    <a:pt x="440182" y="7239"/>
                  </a:lnTo>
                  <a:lnTo>
                    <a:pt x="440182" y="135890"/>
                  </a:lnTo>
                  <a:lnTo>
                    <a:pt x="428383" y="135890"/>
                  </a:lnTo>
                  <a:lnTo>
                    <a:pt x="446036" y="171069"/>
                  </a:lnTo>
                  <a:lnTo>
                    <a:pt x="460578" y="141859"/>
                  </a:lnTo>
                  <a:lnTo>
                    <a:pt x="463550" y="135890"/>
                  </a:lnTo>
                  <a:close/>
                </a:path>
                <a:path w="1367155" h="171450">
                  <a:moveTo>
                    <a:pt x="978293" y="135890"/>
                  </a:moveTo>
                  <a:lnTo>
                    <a:pt x="966609" y="135890"/>
                  </a:lnTo>
                  <a:lnTo>
                    <a:pt x="966609" y="7239"/>
                  </a:lnTo>
                  <a:lnTo>
                    <a:pt x="954925" y="7239"/>
                  </a:lnTo>
                  <a:lnTo>
                    <a:pt x="954925" y="135890"/>
                  </a:lnTo>
                  <a:lnTo>
                    <a:pt x="943241" y="135890"/>
                  </a:lnTo>
                  <a:lnTo>
                    <a:pt x="960767" y="171069"/>
                  </a:lnTo>
                  <a:lnTo>
                    <a:pt x="975309" y="141859"/>
                  </a:lnTo>
                  <a:lnTo>
                    <a:pt x="978293" y="135890"/>
                  </a:lnTo>
                  <a:close/>
                </a:path>
                <a:path w="1367155" h="171450">
                  <a:moveTo>
                    <a:pt x="1367040" y="128651"/>
                  </a:moveTo>
                  <a:lnTo>
                    <a:pt x="1355229" y="128651"/>
                  </a:lnTo>
                  <a:lnTo>
                    <a:pt x="1355229" y="0"/>
                  </a:lnTo>
                  <a:lnTo>
                    <a:pt x="1343545" y="0"/>
                  </a:lnTo>
                  <a:lnTo>
                    <a:pt x="1343545" y="128651"/>
                  </a:lnTo>
                  <a:lnTo>
                    <a:pt x="1331861" y="128651"/>
                  </a:lnTo>
                  <a:lnTo>
                    <a:pt x="1349387" y="163830"/>
                  </a:lnTo>
                  <a:lnTo>
                    <a:pt x="1364043" y="134620"/>
                  </a:lnTo>
                  <a:lnTo>
                    <a:pt x="1367040" y="128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6708436B-2F73-4A04-B53B-8BD1FD9C3F3C}"/>
                </a:ext>
              </a:extLst>
            </p:cNvPr>
            <p:cNvSpPr/>
            <p:nvPr/>
          </p:nvSpPr>
          <p:spPr>
            <a:xfrm>
              <a:off x="565404" y="1021080"/>
              <a:ext cx="390144" cy="2225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6" name="object 15">
            <a:extLst>
              <a:ext uri="{FF2B5EF4-FFF2-40B4-BE49-F238E27FC236}">
                <a16:creationId xmlns:a16="http://schemas.microsoft.com/office/drawing/2014/main" id="{F6415860-95F4-45AF-A30E-A0B217C0F7B9}"/>
              </a:ext>
            </a:extLst>
          </p:cNvPr>
          <p:cNvSpPr txBox="1"/>
          <p:nvPr/>
        </p:nvSpPr>
        <p:spPr>
          <a:xfrm>
            <a:off x="3541146" y="2839235"/>
            <a:ext cx="657997" cy="269979"/>
          </a:xfrm>
          <a:prstGeom prst="rect">
            <a:avLst/>
          </a:prstGeom>
        </p:spPr>
        <p:txBody>
          <a:bodyPr vert="horz" wrap="square" lIns="0" tIns="26258" rIns="0" bIns="0" rtlCol="0">
            <a:spAutoFit/>
          </a:bodyPr>
          <a:lstStyle/>
          <a:p>
            <a:pPr marL="30891" marR="12357" indent="21624">
              <a:lnSpc>
                <a:spcPct val="113300"/>
              </a:lnSpc>
              <a:spcBef>
                <a:spcPts val="207"/>
              </a:spcBef>
            </a:pPr>
            <a:r>
              <a:rPr sz="730" b="1" spc="49" dirty="0">
                <a:latin typeface="Arial"/>
                <a:cs typeface="Arial"/>
              </a:rPr>
              <a:t>Temel</a:t>
            </a:r>
            <a:r>
              <a:rPr sz="730" b="1" spc="-134" dirty="0">
                <a:latin typeface="Arial"/>
                <a:cs typeface="Arial"/>
              </a:rPr>
              <a:t> </a:t>
            </a:r>
            <a:r>
              <a:rPr sz="730" b="1" spc="36" dirty="0">
                <a:latin typeface="Arial"/>
                <a:cs typeface="Arial"/>
              </a:rPr>
              <a:t>Alan  </a:t>
            </a:r>
            <a:r>
              <a:rPr sz="730" b="1" spc="24" dirty="0">
                <a:latin typeface="Arial"/>
                <a:cs typeface="Arial"/>
              </a:rPr>
              <a:t>Y</a:t>
            </a:r>
            <a:r>
              <a:rPr sz="730" b="1" spc="49" dirty="0">
                <a:latin typeface="Arial"/>
                <a:cs typeface="Arial"/>
              </a:rPr>
              <a:t>e</a:t>
            </a:r>
            <a:r>
              <a:rPr sz="730" b="1" spc="12" dirty="0">
                <a:latin typeface="Arial"/>
                <a:cs typeface="Arial"/>
              </a:rPr>
              <a:t>t</a:t>
            </a:r>
            <a:r>
              <a:rPr sz="730" b="1" spc="49" dirty="0">
                <a:latin typeface="Arial"/>
                <a:cs typeface="Arial"/>
              </a:rPr>
              <a:t>e</a:t>
            </a:r>
            <a:r>
              <a:rPr sz="730" b="1" spc="24" dirty="0">
                <a:latin typeface="Arial"/>
                <a:cs typeface="Arial"/>
              </a:rPr>
              <a:t>rlili</a:t>
            </a:r>
            <a:r>
              <a:rPr sz="730" b="1" spc="49" dirty="0">
                <a:latin typeface="Arial"/>
                <a:cs typeface="Arial"/>
              </a:rPr>
              <a:t>k</a:t>
            </a:r>
            <a:r>
              <a:rPr sz="730" b="1" spc="24" dirty="0">
                <a:latin typeface="Arial"/>
                <a:cs typeface="Arial"/>
              </a:rPr>
              <a:t>l</a:t>
            </a:r>
            <a:r>
              <a:rPr sz="730" b="1" spc="49" dirty="0">
                <a:latin typeface="Arial"/>
                <a:cs typeface="Arial"/>
              </a:rPr>
              <a:t>e</a:t>
            </a:r>
            <a:r>
              <a:rPr sz="730" b="1" spc="24" dirty="0">
                <a:latin typeface="Arial"/>
                <a:cs typeface="Arial"/>
              </a:rPr>
              <a:t>ri</a:t>
            </a:r>
            <a:endParaRPr sz="730">
              <a:latin typeface="Arial"/>
              <a:cs typeface="Arial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12255A44-6AE3-45A9-BFFB-3143B71F9958}"/>
              </a:ext>
            </a:extLst>
          </p:cNvPr>
          <p:cNvSpPr/>
          <p:nvPr/>
        </p:nvSpPr>
        <p:spPr>
          <a:xfrm>
            <a:off x="4492124" y="2665622"/>
            <a:ext cx="974946" cy="5412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9813093F-EB27-466F-83B6-36833C5C3E8F}"/>
              </a:ext>
            </a:extLst>
          </p:cNvPr>
          <p:cNvSpPr txBox="1"/>
          <p:nvPr/>
        </p:nvSpPr>
        <p:spPr>
          <a:xfrm>
            <a:off x="4590974" y="2839235"/>
            <a:ext cx="657997" cy="269979"/>
          </a:xfrm>
          <a:prstGeom prst="rect">
            <a:avLst/>
          </a:prstGeom>
        </p:spPr>
        <p:txBody>
          <a:bodyPr vert="horz" wrap="square" lIns="0" tIns="26258" rIns="0" bIns="0" rtlCol="0">
            <a:spAutoFit/>
          </a:bodyPr>
          <a:lstStyle/>
          <a:p>
            <a:pPr marL="30891" marR="12357" indent="21624">
              <a:lnSpc>
                <a:spcPct val="113300"/>
              </a:lnSpc>
              <a:spcBef>
                <a:spcPts val="207"/>
              </a:spcBef>
            </a:pPr>
            <a:r>
              <a:rPr sz="730" b="1" spc="49" dirty="0">
                <a:latin typeface="Arial"/>
                <a:cs typeface="Arial"/>
              </a:rPr>
              <a:t>Temel</a:t>
            </a:r>
            <a:r>
              <a:rPr sz="730" b="1" spc="-134" dirty="0">
                <a:latin typeface="Arial"/>
                <a:cs typeface="Arial"/>
              </a:rPr>
              <a:t> </a:t>
            </a:r>
            <a:r>
              <a:rPr sz="730" b="1" spc="36" dirty="0">
                <a:latin typeface="Arial"/>
                <a:cs typeface="Arial"/>
              </a:rPr>
              <a:t>Alan  </a:t>
            </a:r>
            <a:r>
              <a:rPr sz="730" b="1" spc="24" dirty="0">
                <a:latin typeface="Arial"/>
                <a:cs typeface="Arial"/>
              </a:rPr>
              <a:t>Y</a:t>
            </a:r>
            <a:r>
              <a:rPr sz="730" b="1" spc="49" dirty="0">
                <a:latin typeface="Arial"/>
                <a:cs typeface="Arial"/>
              </a:rPr>
              <a:t>e</a:t>
            </a:r>
            <a:r>
              <a:rPr sz="730" b="1" spc="12" dirty="0">
                <a:latin typeface="Arial"/>
                <a:cs typeface="Arial"/>
              </a:rPr>
              <a:t>t</a:t>
            </a:r>
            <a:r>
              <a:rPr sz="730" b="1" spc="49" dirty="0">
                <a:latin typeface="Arial"/>
                <a:cs typeface="Arial"/>
              </a:rPr>
              <a:t>e</a:t>
            </a:r>
            <a:r>
              <a:rPr sz="730" b="1" spc="24" dirty="0">
                <a:latin typeface="Arial"/>
                <a:cs typeface="Arial"/>
              </a:rPr>
              <a:t>rlili</a:t>
            </a:r>
            <a:r>
              <a:rPr sz="730" b="1" spc="49" dirty="0">
                <a:latin typeface="Arial"/>
                <a:cs typeface="Arial"/>
              </a:rPr>
              <a:t>k</a:t>
            </a:r>
            <a:r>
              <a:rPr sz="730" b="1" spc="24" dirty="0">
                <a:latin typeface="Arial"/>
                <a:cs typeface="Arial"/>
              </a:rPr>
              <a:t>l</a:t>
            </a:r>
            <a:r>
              <a:rPr sz="730" b="1" spc="49" dirty="0">
                <a:latin typeface="Arial"/>
                <a:cs typeface="Arial"/>
              </a:rPr>
              <a:t>e</a:t>
            </a:r>
            <a:r>
              <a:rPr sz="730" b="1" spc="24" dirty="0">
                <a:latin typeface="Arial"/>
                <a:cs typeface="Arial"/>
              </a:rPr>
              <a:t>ri</a:t>
            </a:r>
            <a:endParaRPr sz="730">
              <a:latin typeface="Arial"/>
              <a:cs typeface="Arial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2A85BC08-9BB9-423C-A4D9-33F971D1E320}"/>
              </a:ext>
            </a:extLst>
          </p:cNvPr>
          <p:cNvSpPr/>
          <p:nvPr/>
        </p:nvSpPr>
        <p:spPr>
          <a:xfrm>
            <a:off x="5745095" y="2665622"/>
            <a:ext cx="948999" cy="5412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ACB04180-9E1A-4062-97C6-21DC3AE7A4F7}"/>
              </a:ext>
            </a:extLst>
          </p:cNvPr>
          <p:cNvSpPr txBox="1"/>
          <p:nvPr/>
        </p:nvSpPr>
        <p:spPr>
          <a:xfrm>
            <a:off x="5829121" y="2839235"/>
            <a:ext cx="657997" cy="269979"/>
          </a:xfrm>
          <a:prstGeom prst="rect">
            <a:avLst/>
          </a:prstGeom>
        </p:spPr>
        <p:txBody>
          <a:bodyPr vert="horz" wrap="square" lIns="0" tIns="26258" rIns="0" bIns="0" rtlCol="0">
            <a:spAutoFit/>
          </a:bodyPr>
          <a:lstStyle/>
          <a:p>
            <a:pPr marL="30891" marR="12357" indent="21624">
              <a:lnSpc>
                <a:spcPct val="113300"/>
              </a:lnSpc>
              <a:spcBef>
                <a:spcPts val="207"/>
              </a:spcBef>
            </a:pPr>
            <a:r>
              <a:rPr sz="730" b="1" spc="49" dirty="0">
                <a:latin typeface="Arial"/>
                <a:cs typeface="Arial"/>
              </a:rPr>
              <a:t>Temel</a:t>
            </a:r>
            <a:r>
              <a:rPr sz="730" b="1" spc="-134" dirty="0">
                <a:latin typeface="Arial"/>
                <a:cs typeface="Arial"/>
              </a:rPr>
              <a:t> </a:t>
            </a:r>
            <a:r>
              <a:rPr sz="730" b="1" spc="36" dirty="0">
                <a:latin typeface="Arial"/>
                <a:cs typeface="Arial"/>
              </a:rPr>
              <a:t>Alan  </a:t>
            </a:r>
            <a:r>
              <a:rPr sz="730" b="1" spc="24" dirty="0">
                <a:latin typeface="Arial"/>
                <a:cs typeface="Arial"/>
              </a:rPr>
              <a:t>Y</a:t>
            </a:r>
            <a:r>
              <a:rPr sz="730" b="1" spc="49" dirty="0">
                <a:latin typeface="Arial"/>
                <a:cs typeface="Arial"/>
              </a:rPr>
              <a:t>e</a:t>
            </a:r>
            <a:r>
              <a:rPr sz="730" b="1" spc="12" dirty="0">
                <a:latin typeface="Arial"/>
                <a:cs typeface="Arial"/>
              </a:rPr>
              <a:t>t</a:t>
            </a:r>
            <a:r>
              <a:rPr sz="730" b="1" spc="49" dirty="0">
                <a:latin typeface="Arial"/>
                <a:cs typeface="Arial"/>
              </a:rPr>
              <a:t>e</a:t>
            </a:r>
            <a:r>
              <a:rPr sz="730" b="1" spc="24" dirty="0">
                <a:latin typeface="Arial"/>
                <a:cs typeface="Arial"/>
              </a:rPr>
              <a:t>rlili</a:t>
            </a:r>
            <a:r>
              <a:rPr sz="730" b="1" spc="49" dirty="0">
                <a:latin typeface="Arial"/>
                <a:cs typeface="Arial"/>
              </a:rPr>
              <a:t>k</a:t>
            </a:r>
            <a:r>
              <a:rPr sz="730" b="1" spc="24" dirty="0">
                <a:latin typeface="Arial"/>
                <a:cs typeface="Arial"/>
              </a:rPr>
              <a:t>l</a:t>
            </a:r>
            <a:r>
              <a:rPr sz="730" b="1" spc="49" dirty="0">
                <a:latin typeface="Arial"/>
                <a:cs typeface="Arial"/>
              </a:rPr>
              <a:t>e</a:t>
            </a:r>
            <a:r>
              <a:rPr sz="730" b="1" spc="24" dirty="0">
                <a:latin typeface="Arial"/>
                <a:cs typeface="Arial"/>
              </a:rPr>
              <a:t>ri</a:t>
            </a:r>
            <a:endParaRPr sz="730" dirty="0">
              <a:latin typeface="Arial"/>
              <a:cs typeface="Arial"/>
            </a:endParaRPr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7EB22A8C-1A18-45FA-A895-7DD291DD9865}"/>
              </a:ext>
            </a:extLst>
          </p:cNvPr>
          <p:cNvSpPr/>
          <p:nvPr/>
        </p:nvSpPr>
        <p:spPr>
          <a:xfrm>
            <a:off x="6712632" y="2658208"/>
            <a:ext cx="948999" cy="537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D13BE1E7-FD4A-4512-8E4F-104FF0E442F3}"/>
              </a:ext>
            </a:extLst>
          </p:cNvPr>
          <p:cNvSpPr txBox="1"/>
          <p:nvPr/>
        </p:nvSpPr>
        <p:spPr>
          <a:xfrm>
            <a:off x="6796658" y="2830585"/>
            <a:ext cx="657997" cy="269979"/>
          </a:xfrm>
          <a:prstGeom prst="rect">
            <a:avLst/>
          </a:prstGeom>
        </p:spPr>
        <p:txBody>
          <a:bodyPr vert="horz" wrap="square" lIns="0" tIns="26258" rIns="0" bIns="0" rtlCol="0">
            <a:spAutoFit/>
          </a:bodyPr>
          <a:lstStyle/>
          <a:p>
            <a:pPr marL="30891" marR="12357" indent="21624">
              <a:lnSpc>
                <a:spcPct val="113300"/>
              </a:lnSpc>
              <a:spcBef>
                <a:spcPts val="207"/>
              </a:spcBef>
            </a:pPr>
            <a:r>
              <a:rPr sz="730" b="1" spc="49" dirty="0">
                <a:latin typeface="Arial"/>
                <a:cs typeface="Arial"/>
              </a:rPr>
              <a:t>Temel</a:t>
            </a:r>
            <a:r>
              <a:rPr sz="730" b="1" spc="-134" dirty="0">
                <a:latin typeface="Arial"/>
                <a:cs typeface="Arial"/>
              </a:rPr>
              <a:t> </a:t>
            </a:r>
            <a:r>
              <a:rPr sz="730" b="1" spc="36" dirty="0">
                <a:latin typeface="Arial"/>
                <a:cs typeface="Arial"/>
              </a:rPr>
              <a:t>Alan  </a:t>
            </a:r>
            <a:r>
              <a:rPr sz="730" b="1" spc="24" dirty="0">
                <a:latin typeface="Arial"/>
                <a:cs typeface="Arial"/>
              </a:rPr>
              <a:t>Y</a:t>
            </a:r>
            <a:r>
              <a:rPr sz="730" b="1" spc="49" dirty="0">
                <a:latin typeface="Arial"/>
                <a:cs typeface="Arial"/>
              </a:rPr>
              <a:t>e</a:t>
            </a:r>
            <a:r>
              <a:rPr sz="730" b="1" spc="12" dirty="0">
                <a:latin typeface="Arial"/>
                <a:cs typeface="Arial"/>
              </a:rPr>
              <a:t>t</a:t>
            </a:r>
            <a:r>
              <a:rPr sz="730" b="1" spc="49" dirty="0">
                <a:latin typeface="Arial"/>
                <a:cs typeface="Arial"/>
              </a:rPr>
              <a:t>e</a:t>
            </a:r>
            <a:r>
              <a:rPr sz="730" b="1" spc="24" dirty="0">
                <a:latin typeface="Arial"/>
                <a:cs typeface="Arial"/>
              </a:rPr>
              <a:t>rlili</a:t>
            </a:r>
            <a:r>
              <a:rPr sz="730" b="1" spc="49" dirty="0">
                <a:latin typeface="Arial"/>
                <a:cs typeface="Arial"/>
              </a:rPr>
              <a:t>k</a:t>
            </a:r>
            <a:r>
              <a:rPr sz="730" b="1" spc="24" dirty="0">
                <a:latin typeface="Arial"/>
                <a:cs typeface="Arial"/>
              </a:rPr>
              <a:t>l</a:t>
            </a:r>
            <a:r>
              <a:rPr sz="730" b="1" spc="49" dirty="0">
                <a:latin typeface="Arial"/>
                <a:cs typeface="Arial"/>
              </a:rPr>
              <a:t>e</a:t>
            </a:r>
            <a:r>
              <a:rPr sz="730" b="1" spc="24" dirty="0">
                <a:latin typeface="Arial"/>
                <a:cs typeface="Arial"/>
              </a:rPr>
              <a:t>ri</a:t>
            </a:r>
            <a:endParaRPr sz="730">
              <a:latin typeface="Arial"/>
              <a:cs typeface="Arial"/>
            </a:endParaRPr>
          </a:p>
        </p:txBody>
      </p:sp>
      <p:grpSp>
        <p:nvGrpSpPr>
          <p:cNvPr id="23" name="object 22">
            <a:extLst>
              <a:ext uri="{FF2B5EF4-FFF2-40B4-BE49-F238E27FC236}">
                <a16:creationId xmlns:a16="http://schemas.microsoft.com/office/drawing/2014/main" id="{BEC1C713-2E6E-462C-A31C-E9DFF8BE98F9}"/>
              </a:ext>
            </a:extLst>
          </p:cNvPr>
          <p:cNvGrpSpPr/>
          <p:nvPr/>
        </p:nvGrpSpPr>
        <p:grpSpPr>
          <a:xfrm>
            <a:off x="3141591" y="3196036"/>
            <a:ext cx="1014799" cy="1268110"/>
            <a:chOff x="435381" y="1239139"/>
            <a:chExt cx="417195" cy="521334"/>
          </a:xfrm>
        </p:grpSpPr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F6B32BBA-9E9B-416D-A9C4-179F6192C89B}"/>
                </a:ext>
              </a:extLst>
            </p:cNvPr>
            <p:cNvSpPr/>
            <p:nvPr/>
          </p:nvSpPr>
          <p:spPr>
            <a:xfrm>
              <a:off x="720585" y="1239139"/>
              <a:ext cx="35560" cy="163830"/>
            </a:xfrm>
            <a:custGeom>
              <a:avLst/>
              <a:gdLst/>
              <a:ahLst/>
              <a:cxnLst/>
              <a:rect l="l" t="t" r="r" b="b"/>
              <a:pathLst>
                <a:path w="35559" h="163830">
                  <a:moveTo>
                    <a:pt x="11721" y="128396"/>
                  </a:moveTo>
                  <a:lnTo>
                    <a:pt x="0" y="128396"/>
                  </a:lnTo>
                  <a:lnTo>
                    <a:pt x="17576" y="163575"/>
                  </a:lnTo>
                  <a:lnTo>
                    <a:pt x="32171" y="134365"/>
                  </a:lnTo>
                  <a:lnTo>
                    <a:pt x="11722" y="134365"/>
                  </a:lnTo>
                  <a:lnTo>
                    <a:pt x="11721" y="128396"/>
                  </a:lnTo>
                  <a:close/>
                </a:path>
                <a:path w="35559" h="163830">
                  <a:moveTo>
                    <a:pt x="23431" y="0"/>
                  </a:moveTo>
                  <a:lnTo>
                    <a:pt x="11709" y="0"/>
                  </a:lnTo>
                  <a:lnTo>
                    <a:pt x="11722" y="134365"/>
                  </a:lnTo>
                  <a:lnTo>
                    <a:pt x="23431" y="134365"/>
                  </a:lnTo>
                  <a:lnTo>
                    <a:pt x="23431" y="0"/>
                  </a:lnTo>
                  <a:close/>
                </a:path>
                <a:path w="35559" h="163830">
                  <a:moveTo>
                    <a:pt x="35153" y="128396"/>
                  </a:moveTo>
                  <a:lnTo>
                    <a:pt x="23431" y="128396"/>
                  </a:lnTo>
                  <a:lnTo>
                    <a:pt x="23431" y="134365"/>
                  </a:lnTo>
                  <a:lnTo>
                    <a:pt x="32171" y="134365"/>
                  </a:lnTo>
                  <a:lnTo>
                    <a:pt x="35153" y="1283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D3B94C93-60C1-47E3-800B-068101E31212}"/>
                </a:ext>
              </a:extLst>
            </p:cNvPr>
            <p:cNvSpPr/>
            <p:nvPr/>
          </p:nvSpPr>
          <p:spPr>
            <a:xfrm>
              <a:off x="435381" y="1678527"/>
              <a:ext cx="416826" cy="814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6" name="object 25">
            <a:extLst>
              <a:ext uri="{FF2B5EF4-FFF2-40B4-BE49-F238E27FC236}">
                <a16:creationId xmlns:a16="http://schemas.microsoft.com/office/drawing/2014/main" id="{FF860B61-B063-44D7-83F6-EA0549EA652F}"/>
              </a:ext>
            </a:extLst>
          </p:cNvPr>
          <p:cNvSpPr txBox="1"/>
          <p:nvPr/>
        </p:nvSpPr>
        <p:spPr>
          <a:xfrm>
            <a:off x="3141591" y="4264818"/>
            <a:ext cx="1014799" cy="166803"/>
          </a:xfrm>
          <a:prstGeom prst="rect">
            <a:avLst/>
          </a:prstGeom>
          <a:ln w="3907">
            <a:solidFill>
              <a:srgbClr val="FF6600"/>
            </a:solidFill>
          </a:ln>
        </p:spPr>
        <p:txBody>
          <a:bodyPr vert="horz" wrap="square" lIns="0" tIns="35523" rIns="0" bIns="0" rtlCol="0">
            <a:spAutoFit/>
          </a:bodyPr>
          <a:lstStyle/>
          <a:p>
            <a:pPr marL="37070">
              <a:spcBef>
                <a:spcPts val="277"/>
              </a:spcBef>
            </a:pPr>
            <a:r>
              <a:rPr sz="851" b="1" spc="24" dirty="0">
                <a:latin typeface="Arial"/>
                <a:cs typeface="Arial"/>
              </a:rPr>
              <a:t>Öğrenme</a:t>
            </a:r>
            <a:r>
              <a:rPr sz="851" b="1" spc="-73" dirty="0">
                <a:latin typeface="Arial"/>
                <a:cs typeface="Arial"/>
              </a:rPr>
              <a:t> </a:t>
            </a:r>
            <a:r>
              <a:rPr sz="851" b="1" dirty="0">
                <a:latin typeface="Arial"/>
                <a:cs typeface="Arial"/>
              </a:rPr>
              <a:t>Çıktıları</a:t>
            </a:r>
            <a:endParaRPr sz="851">
              <a:latin typeface="Arial"/>
              <a:cs typeface="Arial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0212DFD9-8182-4962-BD11-22A310C2ED2B}"/>
              </a:ext>
            </a:extLst>
          </p:cNvPr>
          <p:cNvSpPr/>
          <p:nvPr/>
        </p:nvSpPr>
        <p:spPr>
          <a:xfrm>
            <a:off x="3141591" y="4562345"/>
            <a:ext cx="974143" cy="2969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8EEC6BBB-7037-452C-9A0E-A85694B7435B}"/>
              </a:ext>
            </a:extLst>
          </p:cNvPr>
          <p:cNvSpPr txBox="1"/>
          <p:nvPr/>
        </p:nvSpPr>
        <p:spPr>
          <a:xfrm>
            <a:off x="3141591" y="4562346"/>
            <a:ext cx="974639" cy="262181"/>
          </a:xfrm>
          <a:prstGeom prst="rect">
            <a:avLst/>
          </a:prstGeom>
          <a:ln w="3907">
            <a:solidFill>
              <a:srgbClr val="FF6600"/>
            </a:solidFill>
          </a:ln>
        </p:spPr>
        <p:txBody>
          <a:bodyPr vert="horz" wrap="square" lIns="0" tIns="18535" rIns="0" bIns="0" rtlCol="0">
            <a:spAutoFit/>
          </a:bodyPr>
          <a:lstStyle/>
          <a:p>
            <a:pPr marL="151368" marR="135923" indent="151368">
              <a:lnSpc>
                <a:spcPct val="113300"/>
              </a:lnSpc>
              <a:spcBef>
                <a:spcPts val="146"/>
              </a:spcBef>
            </a:pPr>
            <a:r>
              <a:rPr sz="730" b="1" spc="36" dirty="0">
                <a:latin typeface="Arial"/>
                <a:cs typeface="Arial"/>
              </a:rPr>
              <a:t>İş Yükü  </a:t>
            </a:r>
            <a:r>
              <a:rPr sz="730" b="1" spc="49" dirty="0">
                <a:latin typeface="Arial"/>
                <a:cs typeface="Arial"/>
              </a:rPr>
              <a:t>AKTS</a:t>
            </a:r>
            <a:r>
              <a:rPr sz="730" b="1" spc="-49" dirty="0">
                <a:latin typeface="Arial"/>
                <a:cs typeface="Arial"/>
              </a:rPr>
              <a:t> </a:t>
            </a:r>
            <a:r>
              <a:rPr sz="730" b="1" spc="24" dirty="0">
                <a:latin typeface="Arial"/>
                <a:cs typeface="Arial"/>
              </a:rPr>
              <a:t>Kredisi</a:t>
            </a:r>
            <a:endParaRPr sz="730">
              <a:latin typeface="Arial"/>
              <a:cs typeface="Arial"/>
            </a:endParaRPr>
          </a:p>
        </p:txBody>
      </p:sp>
      <p:grpSp>
        <p:nvGrpSpPr>
          <p:cNvPr id="29" name="object 28">
            <a:extLst>
              <a:ext uri="{FF2B5EF4-FFF2-40B4-BE49-F238E27FC236}">
                <a16:creationId xmlns:a16="http://schemas.microsoft.com/office/drawing/2014/main" id="{FCD80F53-8DF2-45BD-9605-D0E35D0E4038}"/>
              </a:ext>
            </a:extLst>
          </p:cNvPr>
          <p:cNvGrpSpPr/>
          <p:nvPr/>
        </p:nvGrpSpPr>
        <p:grpSpPr>
          <a:xfrm>
            <a:off x="4361141" y="3175648"/>
            <a:ext cx="3577281" cy="693523"/>
            <a:chOff x="936752" y="1230757"/>
            <a:chExt cx="1470660" cy="285115"/>
          </a:xfrm>
        </p:grpSpPr>
        <p:sp>
          <p:nvSpPr>
            <p:cNvPr id="30" name="object 29">
              <a:extLst>
                <a:ext uri="{FF2B5EF4-FFF2-40B4-BE49-F238E27FC236}">
                  <a16:creationId xmlns:a16="http://schemas.microsoft.com/office/drawing/2014/main" id="{CE2B228E-F0D0-4436-8759-8B4B906013B9}"/>
                </a:ext>
              </a:extLst>
            </p:cNvPr>
            <p:cNvSpPr/>
            <p:nvPr/>
          </p:nvSpPr>
          <p:spPr>
            <a:xfrm>
              <a:off x="1153160" y="1230757"/>
              <a:ext cx="937894" cy="163830"/>
            </a:xfrm>
            <a:custGeom>
              <a:avLst/>
              <a:gdLst/>
              <a:ahLst/>
              <a:cxnLst/>
              <a:rect l="l" t="t" r="r" b="b"/>
              <a:pathLst>
                <a:path w="937894" h="163830">
                  <a:moveTo>
                    <a:pt x="35179" y="128397"/>
                  </a:moveTo>
                  <a:lnTo>
                    <a:pt x="23368" y="128397"/>
                  </a:lnTo>
                  <a:lnTo>
                    <a:pt x="23368" y="0"/>
                  </a:lnTo>
                  <a:lnTo>
                    <a:pt x="11684" y="0"/>
                  </a:lnTo>
                  <a:lnTo>
                    <a:pt x="11684" y="128397"/>
                  </a:lnTo>
                  <a:lnTo>
                    <a:pt x="0" y="128397"/>
                  </a:lnTo>
                  <a:lnTo>
                    <a:pt x="17513" y="163576"/>
                  </a:lnTo>
                  <a:lnTo>
                    <a:pt x="32181" y="134366"/>
                  </a:lnTo>
                  <a:lnTo>
                    <a:pt x="35179" y="128397"/>
                  </a:lnTo>
                  <a:close/>
                </a:path>
                <a:path w="937894" h="163830">
                  <a:moveTo>
                    <a:pt x="569849" y="128397"/>
                  </a:moveTo>
                  <a:lnTo>
                    <a:pt x="558165" y="128397"/>
                  </a:lnTo>
                  <a:lnTo>
                    <a:pt x="558165" y="0"/>
                  </a:lnTo>
                  <a:lnTo>
                    <a:pt x="546481" y="0"/>
                  </a:lnTo>
                  <a:lnTo>
                    <a:pt x="546481" y="128397"/>
                  </a:lnTo>
                  <a:lnTo>
                    <a:pt x="534670" y="128397"/>
                  </a:lnTo>
                  <a:lnTo>
                    <a:pt x="552323" y="163576"/>
                  </a:lnTo>
                  <a:lnTo>
                    <a:pt x="566864" y="134366"/>
                  </a:lnTo>
                  <a:lnTo>
                    <a:pt x="569849" y="128397"/>
                  </a:lnTo>
                  <a:close/>
                </a:path>
                <a:path w="937894" h="163830">
                  <a:moveTo>
                    <a:pt x="937387" y="128397"/>
                  </a:moveTo>
                  <a:lnTo>
                    <a:pt x="925703" y="128397"/>
                  </a:lnTo>
                  <a:lnTo>
                    <a:pt x="925703" y="0"/>
                  </a:lnTo>
                  <a:lnTo>
                    <a:pt x="914019" y="0"/>
                  </a:lnTo>
                  <a:lnTo>
                    <a:pt x="914019" y="128397"/>
                  </a:lnTo>
                  <a:lnTo>
                    <a:pt x="902208" y="128397"/>
                  </a:lnTo>
                  <a:lnTo>
                    <a:pt x="919861" y="163576"/>
                  </a:lnTo>
                  <a:lnTo>
                    <a:pt x="934402" y="134366"/>
                  </a:lnTo>
                  <a:lnTo>
                    <a:pt x="937387" y="128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1" name="object 30">
              <a:extLst>
                <a:ext uri="{FF2B5EF4-FFF2-40B4-BE49-F238E27FC236}">
                  <a16:creationId xmlns:a16="http://schemas.microsoft.com/office/drawing/2014/main" id="{7108BD40-C040-426F-92F1-16163372F808}"/>
                </a:ext>
              </a:extLst>
            </p:cNvPr>
            <p:cNvSpPr/>
            <p:nvPr/>
          </p:nvSpPr>
          <p:spPr>
            <a:xfrm>
              <a:off x="1939416" y="1393555"/>
              <a:ext cx="467829" cy="12206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2" name="object 31">
              <a:extLst>
                <a:ext uri="{FF2B5EF4-FFF2-40B4-BE49-F238E27FC236}">
                  <a16:creationId xmlns:a16="http://schemas.microsoft.com/office/drawing/2014/main" id="{A0595A1D-57C5-4C41-8B4F-62EFCBCAFA40}"/>
                </a:ext>
              </a:extLst>
            </p:cNvPr>
            <p:cNvSpPr/>
            <p:nvPr/>
          </p:nvSpPr>
          <p:spPr>
            <a:xfrm>
              <a:off x="1438021" y="1393555"/>
              <a:ext cx="467829" cy="12206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3" name="object 32">
              <a:extLst>
                <a:ext uri="{FF2B5EF4-FFF2-40B4-BE49-F238E27FC236}">
                  <a16:creationId xmlns:a16="http://schemas.microsoft.com/office/drawing/2014/main" id="{8AA8DBD5-3557-4642-87DE-B5F11D0D4453}"/>
                </a:ext>
              </a:extLst>
            </p:cNvPr>
            <p:cNvSpPr/>
            <p:nvPr/>
          </p:nvSpPr>
          <p:spPr>
            <a:xfrm>
              <a:off x="936752" y="1393555"/>
              <a:ext cx="467829" cy="12206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5C9AC5EF-43AA-4915-8204-9A3B05E5D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07766"/>
              </p:ext>
            </p:extLst>
          </p:nvPr>
        </p:nvGraphicFramePr>
        <p:xfrm>
          <a:off x="4356352" y="3568128"/>
          <a:ext cx="3578819" cy="2965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8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562">
                <a:tc>
                  <a:txBody>
                    <a:bodyPr/>
                    <a:lstStyle/>
                    <a:p>
                      <a:pPr marL="42545" marR="35560" indent="46990">
                        <a:lnSpc>
                          <a:spcPct val="112000"/>
                        </a:lnSpc>
                        <a:spcBef>
                          <a:spcPts val="130"/>
                        </a:spcBef>
                      </a:pPr>
                      <a:r>
                        <a:rPr sz="600" b="1" spc="10" dirty="0">
                          <a:latin typeface="Arial"/>
                          <a:cs typeface="Arial"/>
                        </a:rPr>
                        <a:t>Program Çıktıları  (Program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10" dirty="0">
                          <a:latin typeface="Arial"/>
                          <a:cs typeface="Arial"/>
                        </a:rPr>
                        <a:t>Yeterlilikleri)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0159" marB="0">
                    <a:lnL w="6350">
                      <a:solidFill>
                        <a:srgbClr val="FF6600"/>
                      </a:solidFill>
                      <a:prstDash val="solid"/>
                    </a:lnL>
                    <a:lnR w="6350">
                      <a:solidFill>
                        <a:srgbClr val="FF6600"/>
                      </a:solidFill>
                      <a:prstDash val="solid"/>
                    </a:lnR>
                    <a:lnT w="6350">
                      <a:solidFill>
                        <a:srgbClr val="FF6600"/>
                      </a:solidFill>
                      <a:prstDash val="solid"/>
                    </a:lnT>
                    <a:lnB w="6350">
                      <a:solidFill>
                        <a:srgbClr val="FF66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6600"/>
                      </a:solidFill>
                      <a:prstDash val="solid"/>
                    </a:lnL>
                    <a:lnR w="6350">
                      <a:solidFill>
                        <a:srgbClr val="FF66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3180" marR="34925" indent="46990">
                        <a:lnSpc>
                          <a:spcPct val="112000"/>
                        </a:lnSpc>
                        <a:spcBef>
                          <a:spcPts val="130"/>
                        </a:spcBef>
                      </a:pPr>
                      <a:r>
                        <a:rPr sz="600" b="1" spc="10" dirty="0">
                          <a:latin typeface="Arial"/>
                          <a:cs typeface="Arial"/>
                        </a:rPr>
                        <a:t>Program Çıktıları  (Program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10" dirty="0">
                          <a:latin typeface="Arial"/>
                          <a:cs typeface="Arial"/>
                        </a:rPr>
                        <a:t>Yeterlilikleri)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0159" marB="0">
                    <a:lnL w="6350">
                      <a:solidFill>
                        <a:srgbClr val="FF6600"/>
                      </a:solidFill>
                      <a:prstDash val="solid"/>
                    </a:lnL>
                    <a:lnR w="6350">
                      <a:solidFill>
                        <a:srgbClr val="FF6600"/>
                      </a:solidFill>
                      <a:prstDash val="solid"/>
                    </a:lnR>
                    <a:lnT w="6350">
                      <a:solidFill>
                        <a:srgbClr val="FF6600"/>
                      </a:solidFill>
                      <a:prstDash val="solid"/>
                    </a:lnT>
                    <a:lnB w="6350">
                      <a:solidFill>
                        <a:srgbClr val="FF66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6600"/>
                      </a:solidFill>
                      <a:prstDash val="solid"/>
                    </a:lnL>
                    <a:lnR w="6350">
                      <a:solidFill>
                        <a:srgbClr val="FF66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3180" marR="34925" indent="46990">
                        <a:lnSpc>
                          <a:spcPct val="112000"/>
                        </a:lnSpc>
                        <a:spcBef>
                          <a:spcPts val="130"/>
                        </a:spcBef>
                      </a:pPr>
                      <a:r>
                        <a:rPr sz="600" b="1" spc="10" dirty="0">
                          <a:latin typeface="Arial"/>
                          <a:cs typeface="Arial"/>
                        </a:rPr>
                        <a:t>Program Çıktıları  (Program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10" dirty="0">
                          <a:latin typeface="Arial"/>
                          <a:cs typeface="Arial"/>
                        </a:rPr>
                        <a:t>Yeterlilikleri)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0159" marB="0">
                    <a:lnL w="6350">
                      <a:solidFill>
                        <a:srgbClr val="FF6600"/>
                      </a:solidFill>
                      <a:prstDash val="solid"/>
                    </a:lnL>
                    <a:lnR w="6350">
                      <a:solidFill>
                        <a:srgbClr val="FF6600"/>
                      </a:solidFill>
                      <a:prstDash val="solid"/>
                    </a:lnR>
                    <a:lnT w="6350">
                      <a:solidFill>
                        <a:srgbClr val="FF6600"/>
                      </a:solidFill>
                      <a:prstDash val="solid"/>
                    </a:lnT>
                    <a:lnB w="6350">
                      <a:solidFill>
                        <a:srgbClr val="FF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object 34">
            <a:extLst>
              <a:ext uri="{FF2B5EF4-FFF2-40B4-BE49-F238E27FC236}">
                <a16:creationId xmlns:a16="http://schemas.microsoft.com/office/drawing/2014/main" id="{676FBAA8-22D6-4113-9662-3970132C32A7}"/>
              </a:ext>
            </a:extLst>
          </p:cNvPr>
          <p:cNvSpPr/>
          <p:nvPr/>
        </p:nvSpPr>
        <p:spPr>
          <a:xfrm>
            <a:off x="3132693" y="3571642"/>
            <a:ext cx="1137962" cy="2969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53D0D2F9-A427-494B-AD65-D89605B77A7E}"/>
              </a:ext>
            </a:extLst>
          </p:cNvPr>
          <p:cNvSpPr txBox="1"/>
          <p:nvPr/>
        </p:nvSpPr>
        <p:spPr>
          <a:xfrm>
            <a:off x="3132710" y="3572917"/>
            <a:ext cx="1138366" cy="241696"/>
          </a:xfrm>
          <a:prstGeom prst="rect">
            <a:avLst/>
          </a:prstGeom>
          <a:ln w="3937">
            <a:solidFill>
              <a:srgbClr val="FF6600"/>
            </a:solidFill>
          </a:ln>
        </p:spPr>
        <p:txBody>
          <a:bodyPr vert="horz" wrap="square" lIns="0" tIns="40159" rIns="0" bIns="0" rtlCol="0">
            <a:spAutoFit/>
          </a:bodyPr>
          <a:lstStyle/>
          <a:p>
            <a:pPr marL="103486" marR="86496" indent="114298">
              <a:lnSpc>
                <a:spcPct val="112000"/>
              </a:lnSpc>
              <a:spcBef>
                <a:spcPts val="316"/>
              </a:spcBef>
            </a:pPr>
            <a:r>
              <a:rPr sz="608" b="1" spc="24" dirty="0">
                <a:latin typeface="Arial"/>
                <a:cs typeface="Arial"/>
              </a:rPr>
              <a:t>Program Çıktıları  (Program</a:t>
            </a:r>
            <a:r>
              <a:rPr sz="608" b="1" spc="-61" dirty="0">
                <a:latin typeface="Arial"/>
                <a:cs typeface="Arial"/>
              </a:rPr>
              <a:t> </a:t>
            </a:r>
            <a:r>
              <a:rPr sz="608" b="1" spc="24" dirty="0">
                <a:latin typeface="Arial"/>
                <a:cs typeface="Arial"/>
              </a:rPr>
              <a:t>Yeterlilikleri)</a:t>
            </a:r>
            <a:endParaRPr sz="608">
              <a:latin typeface="Arial"/>
              <a:cs typeface="Arial"/>
            </a:endParaRPr>
          </a:p>
        </p:txBody>
      </p:sp>
      <p:sp>
        <p:nvSpPr>
          <p:cNvPr id="37" name="object 36">
            <a:extLst>
              <a:ext uri="{FF2B5EF4-FFF2-40B4-BE49-F238E27FC236}">
                <a16:creationId xmlns:a16="http://schemas.microsoft.com/office/drawing/2014/main" id="{9F2F80D2-6E19-4E7E-8B17-585D18D984B6}"/>
              </a:ext>
            </a:extLst>
          </p:cNvPr>
          <p:cNvSpPr/>
          <p:nvPr/>
        </p:nvSpPr>
        <p:spPr>
          <a:xfrm>
            <a:off x="3385513" y="3967947"/>
            <a:ext cx="568997" cy="1980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38" name="object 37">
            <a:extLst>
              <a:ext uri="{FF2B5EF4-FFF2-40B4-BE49-F238E27FC236}">
                <a16:creationId xmlns:a16="http://schemas.microsoft.com/office/drawing/2014/main" id="{10766B1A-D0C6-4935-BDE3-A8408E173EDE}"/>
              </a:ext>
            </a:extLst>
          </p:cNvPr>
          <p:cNvSpPr txBox="1"/>
          <p:nvPr/>
        </p:nvSpPr>
        <p:spPr>
          <a:xfrm>
            <a:off x="3385513" y="3967946"/>
            <a:ext cx="569955" cy="168365"/>
          </a:xfrm>
          <a:prstGeom prst="rect">
            <a:avLst/>
          </a:prstGeom>
          <a:ln w="3907">
            <a:solidFill>
              <a:srgbClr val="FF6600"/>
            </a:solidFill>
          </a:ln>
        </p:spPr>
        <p:txBody>
          <a:bodyPr vert="horz" wrap="square" lIns="0" tIns="37070" rIns="0" bIns="0" rtlCol="0">
            <a:spAutoFit/>
          </a:bodyPr>
          <a:lstStyle/>
          <a:p>
            <a:pPr marL="159091">
              <a:spcBef>
                <a:spcPts val="292"/>
              </a:spcBef>
            </a:pPr>
            <a:r>
              <a:rPr sz="851" b="1" spc="12" dirty="0">
                <a:latin typeface="Arial"/>
                <a:cs typeface="Arial"/>
              </a:rPr>
              <a:t>Ders</a:t>
            </a:r>
            <a:endParaRPr sz="851">
              <a:latin typeface="Arial"/>
              <a:cs typeface="Arial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9E3BC24C-9A7F-4179-8D06-35611B40826A}"/>
              </a:ext>
            </a:extLst>
          </p:cNvPr>
          <p:cNvSpPr/>
          <p:nvPr/>
        </p:nvSpPr>
        <p:spPr>
          <a:xfrm>
            <a:off x="4605188" y="3967947"/>
            <a:ext cx="568997" cy="1980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40" name="object 39">
            <a:extLst>
              <a:ext uri="{FF2B5EF4-FFF2-40B4-BE49-F238E27FC236}">
                <a16:creationId xmlns:a16="http://schemas.microsoft.com/office/drawing/2014/main" id="{7985F001-AEC0-4F89-9BD6-B3436787CFDD}"/>
              </a:ext>
            </a:extLst>
          </p:cNvPr>
          <p:cNvSpPr txBox="1"/>
          <p:nvPr/>
        </p:nvSpPr>
        <p:spPr>
          <a:xfrm>
            <a:off x="4605188" y="3967946"/>
            <a:ext cx="569955" cy="168365"/>
          </a:xfrm>
          <a:prstGeom prst="rect">
            <a:avLst/>
          </a:prstGeom>
          <a:ln w="3907">
            <a:solidFill>
              <a:srgbClr val="FF6600"/>
            </a:solidFill>
          </a:ln>
        </p:spPr>
        <p:txBody>
          <a:bodyPr vert="horz" wrap="square" lIns="0" tIns="37070" rIns="0" bIns="0" rtlCol="0">
            <a:spAutoFit/>
          </a:bodyPr>
          <a:lstStyle/>
          <a:p>
            <a:pPr marL="160636">
              <a:spcBef>
                <a:spcPts val="292"/>
              </a:spcBef>
            </a:pPr>
            <a:r>
              <a:rPr sz="851" b="1" spc="12" dirty="0">
                <a:latin typeface="Arial"/>
                <a:cs typeface="Arial"/>
              </a:rPr>
              <a:t>Ders</a:t>
            </a:r>
            <a:endParaRPr sz="851">
              <a:latin typeface="Arial"/>
              <a:cs typeface="Arial"/>
            </a:endParaRPr>
          </a:p>
        </p:txBody>
      </p:sp>
      <p:sp>
        <p:nvSpPr>
          <p:cNvPr id="41" name="object 40">
            <a:extLst>
              <a:ext uri="{FF2B5EF4-FFF2-40B4-BE49-F238E27FC236}">
                <a16:creationId xmlns:a16="http://schemas.microsoft.com/office/drawing/2014/main" id="{8B1D3B7F-7409-41EB-88C1-116BB6D4A937}"/>
              </a:ext>
            </a:extLst>
          </p:cNvPr>
          <p:cNvSpPr/>
          <p:nvPr/>
        </p:nvSpPr>
        <p:spPr>
          <a:xfrm>
            <a:off x="4361141" y="4264818"/>
            <a:ext cx="1013901" cy="1980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42" name="object 41">
            <a:extLst>
              <a:ext uri="{FF2B5EF4-FFF2-40B4-BE49-F238E27FC236}">
                <a16:creationId xmlns:a16="http://schemas.microsoft.com/office/drawing/2014/main" id="{32C7A3D3-81BC-46E6-B9B3-0D88F494A654}"/>
              </a:ext>
            </a:extLst>
          </p:cNvPr>
          <p:cNvSpPr txBox="1"/>
          <p:nvPr/>
        </p:nvSpPr>
        <p:spPr>
          <a:xfrm>
            <a:off x="4361142" y="4264818"/>
            <a:ext cx="1014799" cy="166803"/>
          </a:xfrm>
          <a:prstGeom prst="rect">
            <a:avLst/>
          </a:prstGeom>
          <a:ln w="3907">
            <a:solidFill>
              <a:srgbClr val="FF6600"/>
            </a:solidFill>
          </a:ln>
        </p:spPr>
        <p:txBody>
          <a:bodyPr vert="horz" wrap="square" lIns="0" tIns="35523" rIns="0" bIns="0" rtlCol="0">
            <a:spAutoFit/>
          </a:bodyPr>
          <a:lstStyle/>
          <a:p>
            <a:pPr marL="37070">
              <a:spcBef>
                <a:spcPts val="277"/>
              </a:spcBef>
            </a:pPr>
            <a:r>
              <a:rPr sz="851" b="1" spc="24" dirty="0">
                <a:latin typeface="Arial"/>
                <a:cs typeface="Arial"/>
              </a:rPr>
              <a:t>Öğrenme</a:t>
            </a:r>
            <a:r>
              <a:rPr sz="851" b="1" spc="-73" dirty="0">
                <a:latin typeface="Arial"/>
                <a:cs typeface="Arial"/>
              </a:rPr>
              <a:t> </a:t>
            </a:r>
            <a:r>
              <a:rPr sz="851" b="1" dirty="0">
                <a:latin typeface="Arial"/>
                <a:cs typeface="Arial"/>
              </a:rPr>
              <a:t>Çıktıları</a:t>
            </a:r>
            <a:endParaRPr sz="851">
              <a:latin typeface="Arial"/>
              <a:cs typeface="Arial"/>
            </a:endParaRPr>
          </a:p>
        </p:txBody>
      </p:sp>
      <p:sp>
        <p:nvSpPr>
          <p:cNvPr id="43" name="object 42">
            <a:extLst>
              <a:ext uri="{FF2B5EF4-FFF2-40B4-BE49-F238E27FC236}">
                <a16:creationId xmlns:a16="http://schemas.microsoft.com/office/drawing/2014/main" id="{6BADE2F6-C6D8-48E0-AF27-1EF3BA2EC008}"/>
              </a:ext>
            </a:extLst>
          </p:cNvPr>
          <p:cNvSpPr/>
          <p:nvPr/>
        </p:nvSpPr>
        <p:spPr>
          <a:xfrm>
            <a:off x="5661999" y="4264818"/>
            <a:ext cx="1013901" cy="1980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44" name="object 43">
            <a:extLst>
              <a:ext uri="{FF2B5EF4-FFF2-40B4-BE49-F238E27FC236}">
                <a16:creationId xmlns:a16="http://schemas.microsoft.com/office/drawing/2014/main" id="{389409C1-12DF-4132-A3AC-F45ADFED5E58}"/>
              </a:ext>
            </a:extLst>
          </p:cNvPr>
          <p:cNvSpPr txBox="1"/>
          <p:nvPr/>
        </p:nvSpPr>
        <p:spPr>
          <a:xfrm>
            <a:off x="5662000" y="4264818"/>
            <a:ext cx="1014799" cy="166803"/>
          </a:xfrm>
          <a:prstGeom prst="rect">
            <a:avLst/>
          </a:prstGeom>
          <a:ln w="3907">
            <a:solidFill>
              <a:srgbClr val="FF6600"/>
            </a:solidFill>
          </a:ln>
        </p:spPr>
        <p:txBody>
          <a:bodyPr vert="horz" wrap="square" lIns="0" tIns="35523" rIns="0" bIns="0" rtlCol="0">
            <a:spAutoFit/>
          </a:bodyPr>
          <a:lstStyle/>
          <a:p>
            <a:pPr marL="38614">
              <a:spcBef>
                <a:spcPts val="277"/>
              </a:spcBef>
            </a:pPr>
            <a:r>
              <a:rPr sz="851" b="1" spc="24" dirty="0">
                <a:latin typeface="Arial"/>
                <a:cs typeface="Arial"/>
              </a:rPr>
              <a:t>Öğrenme</a:t>
            </a:r>
            <a:r>
              <a:rPr sz="851" b="1" spc="-73" dirty="0">
                <a:latin typeface="Arial"/>
                <a:cs typeface="Arial"/>
              </a:rPr>
              <a:t> </a:t>
            </a:r>
            <a:r>
              <a:rPr sz="851" b="1" dirty="0">
                <a:latin typeface="Arial"/>
                <a:cs typeface="Arial"/>
              </a:rPr>
              <a:t>Çıktıları</a:t>
            </a:r>
            <a:endParaRPr sz="851">
              <a:latin typeface="Arial"/>
              <a:cs typeface="Arial"/>
            </a:endParaRPr>
          </a:p>
        </p:txBody>
      </p:sp>
      <p:sp>
        <p:nvSpPr>
          <p:cNvPr id="45" name="object 44">
            <a:extLst>
              <a:ext uri="{FF2B5EF4-FFF2-40B4-BE49-F238E27FC236}">
                <a16:creationId xmlns:a16="http://schemas.microsoft.com/office/drawing/2014/main" id="{50508FB7-EE62-43B4-9605-F66C508FBE0D}"/>
              </a:ext>
            </a:extLst>
          </p:cNvPr>
          <p:cNvSpPr/>
          <p:nvPr/>
        </p:nvSpPr>
        <p:spPr>
          <a:xfrm>
            <a:off x="6880993" y="4264818"/>
            <a:ext cx="1013901" cy="1980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46" name="object 45">
            <a:extLst>
              <a:ext uri="{FF2B5EF4-FFF2-40B4-BE49-F238E27FC236}">
                <a16:creationId xmlns:a16="http://schemas.microsoft.com/office/drawing/2014/main" id="{36072C30-7BB7-4382-A718-BD94C61D5B8B}"/>
              </a:ext>
            </a:extLst>
          </p:cNvPr>
          <p:cNvSpPr txBox="1"/>
          <p:nvPr/>
        </p:nvSpPr>
        <p:spPr>
          <a:xfrm>
            <a:off x="6880994" y="4264818"/>
            <a:ext cx="1014799" cy="166803"/>
          </a:xfrm>
          <a:prstGeom prst="rect">
            <a:avLst/>
          </a:prstGeom>
          <a:ln w="3907">
            <a:solidFill>
              <a:srgbClr val="FF6600"/>
            </a:solidFill>
          </a:ln>
        </p:spPr>
        <p:txBody>
          <a:bodyPr vert="horz" wrap="square" lIns="0" tIns="35523" rIns="0" bIns="0" rtlCol="0">
            <a:spAutoFit/>
          </a:bodyPr>
          <a:lstStyle/>
          <a:p>
            <a:pPr marL="38614">
              <a:spcBef>
                <a:spcPts val="277"/>
              </a:spcBef>
            </a:pPr>
            <a:r>
              <a:rPr sz="851" b="1" spc="24" dirty="0">
                <a:latin typeface="Arial"/>
                <a:cs typeface="Arial"/>
              </a:rPr>
              <a:t>Öğrenme</a:t>
            </a:r>
            <a:r>
              <a:rPr sz="851" b="1" spc="-73" dirty="0">
                <a:latin typeface="Arial"/>
                <a:cs typeface="Arial"/>
              </a:rPr>
              <a:t> </a:t>
            </a:r>
            <a:r>
              <a:rPr sz="851" b="1" dirty="0">
                <a:latin typeface="Arial"/>
                <a:cs typeface="Arial"/>
              </a:rPr>
              <a:t>Çıktıları</a:t>
            </a:r>
            <a:endParaRPr sz="851">
              <a:latin typeface="Arial"/>
              <a:cs typeface="Arial"/>
            </a:endParaRPr>
          </a:p>
        </p:txBody>
      </p:sp>
      <p:sp>
        <p:nvSpPr>
          <p:cNvPr id="47" name="object 46">
            <a:extLst>
              <a:ext uri="{FF2B5EF4-FFF2-40B4-BE49-F238E27FC236}">
                <a16:creationId xmlns:a16="http://schemas.microsoft.com/office/drawing/2014/main" id="{041F4C5F-4D53-4466-BCDA-EF6EA5D97F23}"/>
              </a:ext>
            </a:extLst>
          </p:cNvPr>
          <p:cNvSpPr/>
          <p:nvPr/>
        </p:nvSpPr>
        <p:spPr>
          <a:xfrm>
            <a:off x="4361142" y="4562345"/>
            <a:ext cx="974143" cy="2969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48" name="object 47">
            <a:extLst>
              <a:ext uri="{FF2B5EF4-FFF2-40B4-BE49-F238E27FC236}">
                <a16:creationId xmlns:a16="http://schemas.microsoft.com/office/drawing/2014/main" id="{23AB8A82-8D7D-4FD1-92AA-F3B0611689B3}"/>
              </a:ext>
            </a:extLst>
          </p:cNvPr>
          <p:cNvSpPr txBox="1"/>
          <p:nvPr/>
        </p:nvSpPr>
        <p:spPr>
          <a:xfrm>
            <a:off x="4361142" y="4562346"/>
            <a:ext cx="974639" cy="262181"/>
          </a:xfrm>
          <a:prstGeom prst="rect">
            <a:avLst/>
          </a:prstGeom>
          <a:ln w="3907">
            <a:solidFill>
              <a:srgbClr val="FF6600"/>
            </a:solidFill>
          </a:ln>
        </p:spPr>
        <p:txBody>
          <a:bodyPr vert="horz" wrap="square" lIns="0" tIns="18535" rIns="0" bIns="0" rtlCol="0">
            <a:spAutoFit/>
          </a:bodyPr>
          <a:lstStyle/>
          <a:p>
            <a:pPr marL="152913" marR="135923" indent="151368">
              <a:lnSpc>
                <a:spcPct val="113300"/>
              </a:lnSpc>
              <a:spcBef>
                <a:spcPts val="146"/>
              </a:spcBef>
            </a:pPr>
            <a:r>
              <a:rPr sz="730" b="1" spc="36" dirty="0">
                <a:latin typeface="Arial"/>
                <a:cs typeface="Arial"/>
              </a:rPr>
              <a:t>İş Yükü  </a:t>
            </a:r>
            <a:r>
              <a:rPr sz="730" b="1" spc="49" dirty="0">
                <a:latin typeface="Arial"/>
                <a:cs typeface="Arial"/>
              </a:rPr>
              <a:t>AKTS</a:t>
            </a:r>
            <a:r>
              <a:rPr sz="730" b="1" spc="-49" dirty="0">
                <a:latin typeface="Arial"/>
                <a:cs typeface="Arial"/>
              </a:rPr>
              <a:t> </a:t>
            </a:r>
            <a:r>
              <a:rPr sz="730" b="1" spc="24" dirty="0">
                <a:latin typeface="Arial"/>
                <a:cs typeface="Arial"/>
              </a:rPr>
              <a:t>Kredisi</a:t>
            </a:r>
            <a:endParaRPr sz="730">
              <a:latin typeface="Arial"/>
              <a:cs typeface="Arial"/>
            </a:endParaRPr>
          </a:p>
        </p:txBody>
      </p:sp>
      <p:sp>
        <p:nvSpPr>
          <p:cNvPr id="49" name="object 48">
            <a:extLst>
              <a:ext uri="{FF2B5EF4-FFF2-40B4-BE49-F238E27FC236}">
                <a16:creationId xmlns:a16="http://schemas.microsoft.com/office/drawing/2014/main" id="{E0359943-DF10-4424-8CB7-A7D79E2101BC}"/>
              </a:ext>
            </a:extLst>
          </p:cNvPr>
          <p:cNvSpPr/>
          <p:nvPr/>
        </p:nvSpPr>
        <p:spPr>
          <a:xfrm>
            <a:off x="5662000" y="4562345"/>
            <a:ext cx="974143" cy="2969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50" name="object 49">
            <a:extLst>
              <a:ext uri="{FF2B5EF4-FFF2-40B4-BE49-F238E27FC236}">
                <a16:creationId xmlns:a16="http://schemas.microsoft.com/office/drawing/2014/main" id="{3FDCFA4A-D770-411D-A6DF-989830D0A8FC}"/>
              </a:ext>
            </a:extLst>
          </p:cNvPr>
          <p:cNvSpPr txBox="1"/>
          <p:nvPr/>
        </p:nvSpPr>
        <p:spPr>
          <a:xfrm>
            <a:off x="5662000" y="4562346"/>
            <a:ext cx="974639" cy="262181"/>
          </a:xfrm>
          <a:prstGeom prst="rect">
            <a:avLst/>
          </a:prstGeom>
          <a:ln w="3907">
            <a:solidFill>
              <a:srgbClr val="FF6600"/>
            </a:solidFill>
          </a:ln>
        </p:spPr>
        <p:txBody>
          <a:bodyPr vert="horz" wrap="square" lIns="0" tIns="18535" rIns="0" bIns="0" rtlCol="0">
            <a:spAutoFit/>
          </a:bodyPr>
          <a:lstStyle/>
          <a:p>
            <a:pPr marL="152913" marR="135923" indent="151368">
              <a:lnSpc>
                <a:spcPct val="113300"/>
              </a:lnSpc>
              <a:spcBef>
                <a:spcPts val="146"/>
              </a:spcBef>
            </a:pPr>
            <a:r>
              <a:rPr sz="730" b="1" spc="36" dirty="0">
                <a:latin typeface="Arial"/>
                <a:cs typeface="Arial"/>
              </a:rPr>
              <a:t>İş Yükü  </a:t>
            </a:r>
            <a:r>
              <a:rPr sz="730" b="1" spc="49" dirty="0">
                <a:latin typeface="Arial"/>
                <a:cs typeface="Arial"/>
              </a:rPr>
              <a:t>AKTS</a:t>
            </a:r>
            <a:r>
              <a:rPr sz="730" b="1" spc="-49" dirty="0">
                <a:latin typeface="Arial"/>
                <a:cs typeface="Arial"/>
              </a:rPr>
              <a:t> </a:t>
            </a:r>
            <a:r>
              <a:rPr sz="730" b="1" spc="24" dirty="0">
                <a:latin typeface="Arial"/>
                <a:cs typeface="Arial"/>
              </a:rPr>
              <a:t>Kredisi</a:t>
            </a:r>
            <a:endParaRPr sz="730">
              <a:latin typeface="Arial"/>
              <a:cs typeface="Arial"/>
            </a:endParaRPr>
          </a:p>
        </p:txBody>
      </p:sp>
      <p:sp>
        <p:nvSpPr>
          <p:cNvPr id="51" name="object 50">
            <a:extLst>
              <a:ext uri="{FF2B5EF4-FFF2-40B4-BE49-F238E27FC236}">
                <a16:creationId xmlns:a16="http://schemas.microsoft.com/office/drawing/2014/main" id="{0AD19FA2-9266-40A6-9BD5-ED039420BB1A}"/>
              </a:ext>
            </a:extLst>
          </p:cNvPr>
          <p:cNvSpPr/>
          <p:nvPr/>
        </p:nvSpPr>
        <p:spPr>
          <a:xfrm>
            <a:off x="6880994" y="4562345"/>
            <a:ext cx="974143" cy="2969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52" name="object 51">
            <a:extLst>
              <a:ext uri="{FF2B5EF4-FFF2-40B4-BE49-F238E27FC236}">
                <a16:creationId xmlns:a16="http://schemas.microsoft.com/office/drawing/2014/main" id="{CAB352F2-F271-4F4E-B3D2-F4D92AA8B867}"/>
              </a:ext>
            </a:extLst>
          </p:cNvPr>
          <p:cNvSpPr txBox="1"/>
          <p:nvPr/>
        </p:nvSpPr>
        <p:spPr>
          <a:xfrm>
            <a:off x="6880994" y="4562346"/>
            <a:ext cx="974639" cy="262181"/>
          </a:xfrm>
          <a:prstGeom prst="rect">
            <a:avLst/>
          </a:prstGeom>
          <a:ln w="3907">
            <a:solidFill>
              <a:srgbClr val="FF6600"/>
            </a:solidFill>
          </a:ln>
        </p:spPr>
        <p:txBody>
          <a:bodyPr vert="horz" wrap="square" lIns="0" tIns="18535" rIns="0" bIns="0" rtlCol="0">
            <a:spAutoFit/>
          </a:bodyPr>
          <a:lstStyle/>
          <a:p>
            <a:pPr marL="152913" marR="135923" indent="151368">
              <a:lnSpc>
                <a:spcPct val="113300"/>
              </a:lnSpc>
              <a:spcBef>
                <a:spcPts val="146"/>
              </a:spcBef>
            </a:pPr>
            <a:r>
              <a:rPr sz="730" b="1" spc="36" dirty="0">
                <a:latin typeface="Arial"/>
                <a:cs typeface="Arial"/>
              </a:rPr>
              <a:t>İş Yükü  </a:t>
            </a:r>
            <a:r>
              <a:rPr sz="730" b="1" spc="49" dirty="0">
                <a:latin typeface="Arial"/>
                <a:cs typeface="Arial"/>
              </a:rPr>
              <a:t>AKTS</a:t>
            </a:r>
            <a:r>
              <a:rPr sz="730" b="1" spc="-49" dirty="0">
                <a:latin typeface="Arial"/>
                <a:cs typeface="Arial"/>
              </a:rPr>
              <a:t> </a:t>
            </a:r>
            <a:r>
              <a:rPr sz="730" b="1" spc="24" dirty="0">
                <a:latin typeface="Arial"/>
                <a:cs typeface="Arial"/>
              </a:rPr>
              <a:t>Kredisi</a:t>
            </a:r>
            <a:endParaRPr sz="730">
              <a:latin typeface="Arial"/>
              <a:cs typeface="Arial"/>
            </a:endParaRPr>
          </a:p>
        </p:txBody>
      </p:sp>
      <p:sp>
        <p:nvSpPr>
          <p:cNvPr id="53" name="object 52">
            <a:extLst>
              <a:ext uri="{FF2B5EF4-FFF2-40B4-BE49-F238E27FC236}">
                <a16:creationId xmlns:a16="http://schemas.microsoft.com/office/drawing/2014/main" id="{8AF92642-C84E-4A88-ADC7-B799974D1580}"/>
              </a:ext>
            </a:extLst>
          </p:cNvPr>
          <p:cNvSpPr/>
          <p:nvPr/>
        </p:nvSpPr>
        <p:spPr>
          <a:xfrm>
            <a:off x="5770737" y="3940453"/>
            <a:ext cx="568997" cy="1980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54" name="object 53">
            <a:extLst>
              <a:ext uri="{FF2B5EF4-FFF2-40B4-BE49-F238E27FC236}">
                <a16:creationId xmlns:a16="http://schemas.microsoft.com/office/drawing/2014/main" id="{F6C4B976-E2DF-4980-B569-F74EAAB96422}"/>
              </a:ext>
            </a:extLst>
          </p:cNvPr>
          <p:cNvSpPr txBox="1"/>
          <p:nvPr/>
        </p:nvSpPr>
        <p:spPr>
          <a:xfrm>
            <a:off x="5770737" y="3940453"/>
            <a:ext cx="569955" cy="168365"/>
          </a:xfrm>
          <a:prstGeom prst="rect">
            <a:avLst/>
          </a:prstGeom>
          <a:ln w="3907">
            <a:solidFill>
              <a:srgbClr val="FF6600"/>
            </a:solidFill>
          </a:ln>
        </p:spPr>
        <p:txBody>
          <a:bodyPr vert="horz" wrap="square" lIns="0" tIns="37070" rIns="0" bIns="0" rtlCol="0">
            <a:spAutoFit/>
          </a:bodyPr>
          <a:lstStyle/>
          <a:p>
            <a:pPr marL="160636">
              <a:spcBef>
                <a:spcPts val="292"/>
              </a:spcBef>
            </a:pPr>
            <a:r>
              <a:rPr sz="851" b="1" spc="12" dirty="0">
                <a:latin typeface="Arial"/>
                <a:cs typeface="Arial"/>
              </a:rPr>
              <a:t>Ders</a:t>
            </a:r>
            <a:endParaRPr sz="851">
              <a:latin typeface="Arial"/>
              <a:cs typeface="Arial"/>
            </a:endParaRPr>
          </a:p>
        </p:txBody>
      </p:sp>
      <p:sp>
        <p:nvSpPr>
          <p:cNvPr id="55" name="object 54">
            <a:extLst>
              <a:ext uri="{FF2B5EF4-FFF2-40B4-BE49-F238E27FC236}">
                <a16:creationId xmlns:a16="http://schemas.microsoft.com/office/drawing/2014/main" id="{14D87699-3541-4732-8421-1B26C1032E16}"/>
              </a:ext>
            </a:extLst>
          </p:cNvPr>
          <p:cNvSpPr/>
          <p:nvPr/>
        </p:nvSpPr>
        <p:spPr>
          <a:xfrm>
            <a:off x="6995600" y="3940453"/>
            <a:ext cx="568997" cy="1980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56" name="object 55">
            <a:extLst>
              <a:ext uri="{FF2B5EF4-FFF2-40B4-BE49-F238E27FC236}">
                <a16:creationId xmlns:a16="http://schemas.microsoft.com/office/drawing/2014/main" id="{49338194-ECA3-45EF-B5DC-F31AE40E3FAA}"/>
              </a:ext>
            </a:extLst>
          </p:cNvPr>
          <p:cNvSpPr txBox="1"/>
          <p:nvPr/>
        </p:nvSpPr>
        <p:spPr>
          <a:xfrm>
            <a:off x="6995600" y="3940453"/>
            <a:ext cx="569955" cy="168365"/>
          </a:xfrm>
          <a:prstGeom prst="rect">
            <a:avLst/>
          </a:prstGeom>
          <a:ln w="3907">
            <a:solidFill>
              <a:srgbClr val="FF6600"/>
            </a:solidFill>
          </a:ln>
        </p:spPr>
        <p:txBody>
          <a:bodyPr vert="horz" wrap="square" lIns="0" tIns="37070" rIns="0" bIns="0" rtlCol="0">
            <a:spAutoFit/>
          </a:bodyPr>
          <a:lstStyle/>
          <a:p>
            <a:pPr marL="160636">
              <a:spcBef>
                <a:spcPts val="292"/>
              </a:spcBef>
            </a:pPr>
            <a:r>
              <a:rPr sz="851" b="1" spc="12" dirty="0">
                <a:latin typeface="Arial"/>
                <a:cs typeface="Arial"/>
              </a:rPr>
              <a:t>Ders</a:t>
            </a:r>
            <a:endParaRPr sz="851">
              <a:latin typeface="Arial"/>
              <a:cs typeface="Arial"/>
            </a:endParaRP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3C0E0A2-2FD1-48ED-B935-94549A6D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BA2E-11A9-447F-9522-910B7D7E74C9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8ED50A3-9360-478F-AC95-B13F4044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57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6">
            <a:extLst>
              <a:ext uri="{FF2B5EF4-FFF2-40B4-BE49-F238E27FC236}">
                <a16:creationId xmlns:a16="http://schemas.microsoft.com/office/drawing/2014/main" id="{C3E829BF-1132-422F-AB1A-26A4177DCB03}"/>
              </a:ext>
            </a:extLst>
          </p:cNvPr>
          <p:cNvSpPr/>
          <p:nvPr/>
        </p:nvSpPr>
        <p:spPr>
          <a:xfrm>
            <a:off x="2293857" y="966086"/>
            <a:ext cx="3985054" cy="1240150"/>
          </a:xfrm>
          <a:custGeom>
            <a:avLst/>
            <a:gdLst/>
            <a:ahLst/>
            <a:cxnLst/>
            <a:rect l="l" t="t" r="r" b="b"/>
            <a:pathLst>
              <a:path w="1638300" h="642619">
                <a:moveTo>
                  <a:pt x="1450466" y="0"/>
                </a:moveTo>
                <a:lnTo>
                  <a:pt x="0" y="0"/>
                </a:lnTo>
                <a:lnTo>
                  <a:pt x="0" y="642239"/>
                </a:lnTo>
                <a:lnTo>
                  <a:pt x="1450466" y="642239"/>
                </a:lnTo>
                <a:lnTo>
                  <a:pt x="1450466" y="535178"/>
                </a:lnTo>
                <a:lnTo>
                  <a:pt x="1638300" y="519430"/>
                </a:lnTo>
                <a:lnTo>
                  <a:pt x="1450466" y="374650"/>
                </a:lnTo>
                <a:lnTo>
                  <a:pt x="1450466" y="0"/>
                </a:lnTo>
                <a:close/>
              </a:path>
            </a:pathLst>
          </a:custGeom>
          <a:solidFill>
            <a:srgbClr val="E8F4F8"/>
          </a:solidFill>
        </p:spPr>
        <p:txBody>
          <a:bodyPr wrap="square" lIns="0" tIns="0" rIns="0" bIns="0" rtlCol="0"/>
          <a:lstStyle/>
          <a:p>
            <a:endParaRPr sz="4378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01629" y="1079846"/>
            <a:ext cx="3155607" cy="1057159"/>
          </a:xfrm>
          <a:prstGeom prst="rect">
            <a:avLst/>
          </a:prstGeom>
        </p:spPr>
        <p:txBody>
          <a:bodyPr vert="horz" wrap="square" lIns="0" tIns="29347" rIns="0" bIns="0" rtlCol="0" anchor="ctr">
            <a:spAutoFit/>
          </a:bodyPr>
          <a:lstStyle/>
          <a:p>
            <a:pPr marL="30891" marR="12357">
              <a:lnSpc>
                <a:spcPct val="101000"/>
              </a:lnSpc>
              <a:spcBef>
                <a:spcPts val="231"/>
              </a:spcBef>
            </a:pPr>
            <a:r>
              <a:rPr sz="1338" spc="-24" dirty="0">
                <a:solidFill>
                  <a:srgbClr val="333333"/>
                </a:solidFill>
                <a:latin typeface="Georgia"/>
                <a:cs typeface="Georgia"/>
              </a:rPr>
              <a:t>Ulusal Yeterlilikler Çerçevelerinin ilgi  tutulabileceği </a:t>
            </a:r>
            <a:r>
              <a:rPr sz="1338" spc="-36" dirty="0">
                <a:solidFill>
                  <a:srgbClr val="333333"/>
                </a:solidFill>
                <a:latin typeface="Georgia"/>
                <a:cs typeface="Georgia"/>
              </a:rPr>
              <a:t>ve </a:t>
            </a:r>
            <a:r>
              <a:rPr sz="1338" spc="-12" dirty="0">
                <a:solidFill>
                  <a:srgbClr val="333333"/>
                </a:solidFill>
                <a:latin typeface="Georgia"/>
                <a:cs typeface="Georgia"/>
              </a:rPr>
              <a:t>bu </a:t>
            </a:r>
            <a:r>
              <a:rPr sz="1338" spc="-36" dirty="0">
                <a:solidFill>
                  <a:srgbClr val="333333"/>
                </a:solidFill>
                <a:latin typeface="Georgia"/>
                <a:cs typeface="Georgia"/>
              </a:rPr>
              <a:t>sayede </a:t>
            </a:r>
            <a:r>
              <a:rPr sz="1338" spc="-24" dirty="0">
                <a:solidFill>
                  <a:srgbClr val="333333"/>
                </a:solidFill>
                <a:latin typeface="Georgia"/>
                <a:cs typeface="Georgia"/>
              </a:rPr>
              <a:t>farklı ülkelerin  yeterliliklerini birbirleriyle  ilişkilendirilebileceği şemsiye </a:t>
            </a:r>
            <a:r>
              <a:rPr sz="1338" spc="-12" dirty="0">
                <a:solidFill>
                  <a:srgbClr val="333333"/>
                </a:solidFill>
                <a:latin typeface="Georgia"/>
                <a:cs typeface="Georgia"/>
              </a:rPr>
              <a:t>(üst)  </a:t>
            </a:r>
            <a:r>
              <a:rPr sz="1338" spc="-36" dirty="0">
                <a:solidFill>
                  <a:srgbClr val="333333"/>
                </a:solidFill>
                <a:latin typeface="Georgia"/>
                <a:cs typeface="Georgia"/>
              </a:rPr>
              <a:t>çerçevelerdir.</a:t>
            </a:r>
            <a:endParaRPr sz="1338" dirty="0">
              <a:latin typeface="Georgia"/>
              <a:cs typeface="Georgia"/>
            </a:endParaRPr>
          </a:p>
        </p:txBody>
      </p:sp>
      <p:sp>
        <p:nvSpPr>
          <p:cNvPr id="34" name="Unvan 1">
            <a:extLst>
              <a:ext uri="{FF2B5EF4-FFF2-40B4-BE49-F238E27FC236}">
                <a16:creationId xmlns:a16="http://schemas.microsoft.com/office/drawing/2014/main" id="{83E5C455-9ED1-4B4F-86FE-C7C88623D81E}"/>
              </a:ext>
            </a:extLst>
          </p:cNvPr>
          <p:cNvSpPr txBox="1">
            <a:spLocks/>
          </p:cNvSpPr>
          <p:nvPr/>
        </p:nvSpPr>
        <p:spPr>
          <a:xfrm>
            <a:off x="1907705" y="205979"/>
            <a:ext cx="706951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/>
              <a:t>YETERLİLİKLER ÇERÇEVESİ – PROGRAM İLİŞKİSİ</a:t>
            </a:r>
            <a:endParaRPr lang="tr-TR" sz="2800" b="1" dirty="0"/>
          </a:p>
        </p:txBody>
      </p:sp>
      <p:pic>
        <p:nvPicPr>
          <p:cNvPr id="35" name="İçerik Yer Tutucusu 4">
            <a:extLst>
              <a:ext uri="{FF2B5EF4-FFF2-40B4-BE49-F238E27FC236}">
                <a16:creationId xmlns:a16="http://schemas.microsoft.com/office/drawing/2014/main" id="{750848B1-22C2-4409-8C6C-889C3CC1E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AFC972F-B5A2-42DD-B9DE-980E096FDC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EF33F98-8A3C-4AD1-961C-7A269620A2CE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object 9">
            <a:extLst>
              <a:ext uri="{FF2B5EF4-FFF2-40B4-BE49-F238E27FC236}">
                <a16:creationId xmlns:a16="http://schemas.microsoft.com/office/drawing/2014/main" id="{5DCA6BC3-92C1-4EF8-BB46-1D8BADFE6118}"/>
              </a:ext>
            </a:extLst>
          </p:cNvPr>
          <p:cNvSpPr/>
          <p:nvPr/>
        </p:nvSpPr>
        <p:spPr>
          <a:xfrm>
            <a:off x="6156176" y="1707654"/>
            <a:ext cx="2832169" cy="455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67" name="object 10">
            <a:extLst>
              <a:ext uri="{FF2B5EF4-FFF2-40B4-BE49-F238E27FC236}">
                <a16:creationId xmlns:a16="http://schemas.microsoft.com/office/drawing/2014/main" id="{8416E50C-C896-4449-93F8-B98E4EABA5F7}"/>
              </a:ext>
            </a:extLst>
          </p:cNvPr>
          <p:cNvSpPr txBox="1"/>
          <p:nvPr/>
        </p:nvSpPr>
        <p:spPr>
          <a:xfrm>
            <a:off x="6282524" y="1738236"/>
            <a:ext cx="2421924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-24" dirty="0">
                <a:solidFill>
                  <a:srgbClr val="FFFFFF"/>
                </a:solidFill>
                <a:latin typeface="Arial"/>
                <a:cs typeface="Arial"/>
              </a:rPr>
              <a:t>Avrupa </a:t>
            </a:r>
            <a:r>
              <a:rPr sz="1338" b="1" spc="12" dirty="0">
                <a:solidFill>
                  <a:srgbClr val="FFFFFF"/>
                </a:solidFill>
                <a:latin typeface="Arial"/>
                <a:cs typeface="Arial"/>
              </a:rPr>
              <a:t>Yeterlilikler</a:t>
            </a:r>
            <a:r>
              <a:rPr sz="1338" b="1" spc="-1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-61" dirty="0">
                <a:solidFill>
                  <a:srgbClr val="FFFFFF"/>
                </a:solidFill>
                <a:latin typeface="Arial"/>
                <a:cs typeface="Arial"/>
              </a:rPr>
              <a:t>Çerçevesi</a:t>
            </a:r>
            <a:endParaRPr sz="1338">
              <a:latin typeface="Arial"/>
              <a:cs typeface="Arial"/>
            </a:endParaRPr>
          </a:p>
        </p:txBody>
      </p:sp>
      <p:sp>
        <p:nvSpPr>
          <p:cNvPr id="68" name="object 11">
            <a:extLst>
              <a:ext uri="{FF2B5EF4-FFF2-40B4-BE49-F238E27FC236}">
                <a16:creationId xmlns:a16="http://schemas.microsoft.com/office/drawing/2014/main" id="{D3E16175-1ED9-4179-947D-32C4FBF0C270}"/>
              </a:ext>
            </a:extLst>
          </p:cNvPr>
          <p:cNvSpPr/>
          <p:nvPr/>
        </p:nvSpPr>
        <p:spPr>
          <a:xfrm>
            <a:off x="6167299" y="2267415"/>
            <a:ext cx="2809924" cy="455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69" name="object 12">
            <a:extLst>
              <a:ext uri="{FF2B5EF4-FFF2-40B4-BE49-F238E27FC236}">
                <a16:creationId xmlns:a16="http://schemas.microsoft.com/office/drawing/2014/main" id="{60A14DA4-7F8C-4E3F-A9CD-786D0F0015D8}"/>
              </a:ext>
            </a:extLst>
          </p:cNvPr>
          <p:cNvSpPr txBox="1"/>
          <p:nvPr/>
        </p:nvSpPr>
        <p:spPr>
          <a:xfrm>
            <a:off x="6292102" y="2299541"/>
            <a:ext cx="2370953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Ulusal </a:t>
            </a:r>
            <a:r>
              <a:rPr sz="1338" b="1" spc="12" dirty="0">
                <a:solidFill>
                  <a:srgbClr val="FFFFFF"/>
                </a:solidFill>
                <a:latin typeface="Arial"/>
                <a:cs typeface="Arial"/>
              </a:rPr>
              <a:t>Yeterlilikler</a:t>
            </a:r>
            <a:r>
              <a:rPr sz="1338" b="1" spc="-1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-61" dirty="0">
                <a:solidFill>
                  <a:srgbClr val="FFFFFF"/>
                </a:solidFill>
                <a:latin typeface="Arial"/>
                <a:cs typeface="Arial"/>
              </a:rPr>
              <a:t>Çerçevesi</a:t>
            </a:r>
            <a:endParaRPr sz="1338">
              <a:latin typeface="Arial"/>
              <a:cs typeface="Arial"/>
            </a:endParaRPr>
          </a:p>
        </p:txBody>
      </p:sp>
      <p:sp>
        <p:nvSpPr>
          <p:cNvPr id="70" name="object 13">
            <a:extLst>
              <a:ext uri="{FF2B5EF4-FFF2-40B4-BE49-F238E27FC236}">
                <a16:creationId xmlns:a16="http://schemas.microsoft.com/office/drawing/2014/main" id="{4A107E20-5D3A-4641-A5BB-1643B0C820B6}"/>
              </a:ext>
            </a:extLst>
          </p:cNvPr>
          <p:cNvSpPr/>
          <p:nvPr/>
        </p:nvSpPr>
        <p:spPr>
          <a:xfrm>
            <a:off x="6415670" y="2827176"/>
            <a:ext cx="2672764" cy="455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71" name="object 14">
            <a:extLst>
              <a:ext uri="{FF2B5EF4-FFF2-40B4-BE49-F238E27FC236}">
                <a16:creationId xmlns:a16="http://schemas.microsoft.com/office/drawing/2014/main" id="{175900A3-EEE6-4C18-88D4-848B9F2F6B89}"/>
              </a:ext>
            </a:extLst>
          </p:cNvPr>
          <p:cNvSpPr txBox="1"/>
          <p:nvPr/>
        </p:nvSpPr>
        <p:spPr>
          <a:xfrm>
            <a:off x="6539854" y="2859303"/>
            <a:ext cx="1695965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61" dirty="0">
                <a:solidFill>
                  <a:srgbClr val="FFFFFF"/>
                </a:solidFill>
                <a:latin typeface="Times New Roman"/>
                <a:cs typeface="Times New Roman"/>
              </a:rPr>
              <a:t>Mesleki</a:t>
            </a:r>
            <a:r>
              <a:rPr sz="1338" b="1" spc="-9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38" b="1" spc="36" dirty="0">
                <a:solidFill>
                  <a:srgbClr val="FFFFFF"/>
                </a:solidFill>
                <a:latin typeface="Times New Roman"/>
                <a:cs typeface="Times New Roman"/>
              </a:rPr>
              <a:t>Yeterlilikler</a:t>
            </a:r>
            <a:endParaRPr sz="1338">
              <a:latin typeface="Times New Roman"/>
              <a:cs typeface="Times New Roman"/>
            </a:endParaRPr>
          </a:p>
        </p:txBody>
      </p:sp>
      <p:sp>
        <p:nvSpPr>
          <p:cNvPr id="72" name="object 15">
            <a:extLst>
              <a:ext uri="{FF2B5EF4-FFF2-40B4-BE49-F238E27FC236}">
                <a16:creationId xmlns:a16="http://schemas.microsoft.com/office/drawing/2014/main" id="{CB48CE08-92D8-4BA0-BB9D-E2F746D30C30}"/>
              </a:ext>
            </a:extLst>
          </p:cNvPr>
          <p:cNvSpPr/>
          <p:nvPr/>
        </p:nvSpPr>
        <p:spPr>
          <a:xfrm>
            <a:off x="6730766" y="3386937"/>
            <a:ext cx="1760838" cy="4559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73" name="object 16">
            <a:extLst>
              <a:ext uri="{FF2B5EF4-FFF2-40B4-BE49-F238E27FC236}">
                <a16:creationId xmlns:a16="http://schemas.microsoft.com/office/drawing/2014/main" id="{C4E6FDD6-CD2B-42B0-8BEF-27B3BFA5E662}"/>
              </a:ext>
            </a:extLst>
          </p:cNvPr>
          <p:cNvSpPr txBox="1"/>
          <p:nvPr/>
        </p:nvSpPr>
        <p:spPr>
          <a:xfrm>
            <a:off x="6854025" y="3417520"/>
            <a:ext cx="1475088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-12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sz="1338" b="1" spc="-9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24" dirty="0">
                <a:solidFill>
                  <a:srgbClr val="FFFFFF"/>
                </a:solidFill>
                <a:latin typeface="Arial"/>
                <a:cs typeface="Arial"/>
              </a:rPr>
              <a:t>Çıktıları</a:t>
            </a:r>
            <a:endParaRPr sz="1338">
              <a:latin typeface="Arial"/>
              <a:cs typeface="Arial"/>
            </a:endParaRPr>
          </a:p>
        </p:txBody>
      </p:sp>
      <p:sp>
        <p:nvSpPr>
          <p:cNvPr id="74" name="object 17">
            <a:extLst>
              <a:ext uri="{FF2B5EF4-FFF2-40B4-BE49-F238E27FC236}">
                <a16:creationId xmlns:a16="http://schemas.microsoft.com/office/drawing/2014/main" id="{0C22F114-93C3-46E2-AE3B-B19E606BDD5A}"/>
              </a:ext>
            </a:extLst>
          </p:cNvPr>
          <p:cNvSpPr/>
          <p:nvPr/>
        </p:nvSpPr>
        <p:spPr>
          <a:xfrm>
            <a:off x="4951394" y="3386937"/>
            <a:ext cx="1649625" cy="4559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75" name="object 18">
            <a:extLst>
              <a:ext uri="{FF2B5EF4-FFF2-40B4-BE49-F238E27FC236}">
                <a16:creationId xmlns:a16="http://schemas.microsoft.com/office/drawing/2014/main" id="{203DF9D8-1C73-4D44-A0B4-E941BB7EBC66}"/>
              </a:ext>
            </a:extLst>
          </p:cNvPr>
          <p:cNvSpPr txBox="1"/>
          <p:nvPr/>
        </p:nvSpPr>
        <p:spPr>
          <a:xfrm>
            <a:off x="5075579" y="3417519"/>
            <a:ext cx="1363877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12" dirty="0">
                <a:solidFill>
                  <a:srgbClr val="FFFFFF"/>
                </a:solidFill>
                <a:latin typeface="Arial"/>
                <a:cs typeface="Arial"/>
              </a:rPr>
              <a:t>Eğitim</a:t>
            </a:r>
            <a:r>
              <a:rPr sz="1338" b="1" spc="-1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Amaçları</a:t>
            </a:r>
            <a:endParaRPr sz="1338">
              <a:latin typeface="Arial"/>
              <a:cs typeface="Arial"/>
            </a:endParaRPr>
          </a:p>
        </p:txBody>
      </p:sp>
      <p:sp>
        <p:nvSpPr>
          <p:cNvPr id="76" name="object 19">
            <a:extLst>
              <a:ext uri="{FF2B5EF4-FFF2-40B4-BE49-F238E27FC236}">
                <a16:creationId xmlns:a16="http://schemas.microsoft.com/office/drawing/2014/main" id="{E6E1195A-C3BB-46E0-B01B-1E11A7B219F6}"/>
              </a:ext>
            </a:extLst>
          </p:cNvPr>
          <p:cNvSpPr/>
          <p:nvPr/>
        </p:nvSpPr>
        <p:spPr>
          <a:xfrm>
            <a:off x="3042274" y="3386937"/>
            <a:ext cx="1731182" cy="4559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D4015764-6991-4291-8E47-FAE77E8EA306}"/>
              </a:ext>
            </a:extLst>
          </p:cNvPr>
          <p:cNvSpPr txBox="1"/>
          <p:nvPr/>
        </p:nvSpPr>
        <p:spPr>
          <a:xfrm>
            <a:off x="3167078" y="3417519"/>
            <a:ext cx="1422572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-61" dirty="0">
                <a:solidFill>
                  <a:srgbClr val="FFFFFF"/>
                </a:solidFill>
                <a:latin typeface="Arial"/>
                <a:cs typeface="Arial"/>
              </a:rPr>
              <a:t>Paydaş</a:t>
            </a:r>
            <a:r>
              <a:rPr sz="1338" b="1" spc="-18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Görüşleri</a:t>
            </a:r>
            <a:endParaRPr sz="1338">
              <a:latin typeface="Arial"/>
              <a:cs typeface="Arial"/>
            </a:endParaRPr>
          </a:p>
        </p:txBody>
      </p:sp>
      <p:grpSp>
        <p:nvGrpSpPr>
          <p:cNvPr id="78" name="object 21">
            <a:extLst>
              <a:ext uri="{FF2B5EF4-FFF2-40B4-BE49-F238E27FC236}">
                <a16:creationId xmlns:a16="http://schemas.microsoft.com/office/drawing/2014/main" id="{1ADCF2DC-A13C-4277-95B9-E00A4FFEE481}"/>
              </a:ext>
            </a:extLst>
          </p:cNvPr>
          <p:cNvGrpSpPr/>
          <p:nvPr/>
        </p:nvGrpSpPr>
        <p:grpSpPr>
          <a:xfrm>
            <a:off x="3001496" y="2015409"/>
            <a:ext cx="5520381" cy="2906927"/>
            <a:chOff x="307848" y="848898"/>
            <a:chExt cx="2269490" cy="1195070"/>
          </a:xfrm>
        </p:grpSpPr>
        <p:sp>
          <p:nvSpPr>
            <p:cNvPr id="79" name="object 22">
              <a:extLst>
                <a:ext uri="{FF2B5EF4-FFF2-40B4-BE49-F238E27FC236}">
                  <a16:creationId xmlns:a16="http://schemas.microsoft.com/office/drawing/2014/main" id="{E94EC92B-2D5B-460F-BFED-7560B7E11FC5}"/>
                </a:ext>
              </a:extLst>
            </p:cNvPr>
            <p:cNvSpPr/>
            <p:nvPr/>
          </p:nvSpPr>
          <p:spPr>
            <a:xfrm>
              <a:off x="1842516" y="1635252"/>
              <a:ext cx="702563" cy="1889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0" name="object 23">
              <a:extLst>
                <a:ext uri="{FF2B5EF4-FFF2-40B4-BE49-F238E27FC236}">
                  <a16:creationId xmlns:a16="http://schemas.microsoft.com/office/drawing/2014/main" id="{60DC2963-E3F3-4C29-8330-983E609FF110}"/>
                </a:ext>
              </a:extLst>
            </p:cNvPr>
            <p:cNvSpPr/>
            <p:nvPr/>
          </p:nvSpPr>
          <p:spPr>
            <a:xfrm>
              <a:off x="1830324" y="1856232"/>
              <a:ext cx="746760" cy="1874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1" name="object 24">
              <a:extLst>
                <a:ext uri="{FF2B5EF4-FFF2-40B4-BE49-F238E27FC236}">
                  <a16:creationId xmlns:a16="http://schemas.microsoft.com/office/drawing/2014/main" id="{90F7DC11-59DB-4553-8F94-258564C68A89}"/>
                </a:ext>
              </a:extLst>
            </p:cNvPr>
            <p:cNvSpPr/>
            <p:nvPr/>
          </p:nvSpPr>
          <p:spPr>
            <a:xfrm>
              <a:off x="2123470" y="1760250"/>
              <a:ext cx="139640" cy="1132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2" name="object 25">
              <a:extLst>
                <a:ext uri="{FF2B5EF4-FFF2-40B4-BE49-F238E27FC236}">
                  <a16:creationId xmlns:a16="http://schemas.microsoft.com/office/drawing/2014/main" id="{2D8652EE-7387-4099-8501-BAE5A0A2C6BD}"/>
                </a:ext>
              </a:extLst>
            </p:cNvPr>
            <p:cNvSpPr/>
            <p:nvPr/>
          </p:nvSpPr>
          <p:spPr>
            <a:xfrm>
              <a:off x="2123470" y="1537492"/>
              <a:ext cx="139640" cy="11335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3" name="object 26">
              <a:extLst>
                <a:ext uri="{FF2B5EF4-FFF2-40B4-BE49-F238E27FC236}">
                  <a16:creationId xmlns:a16="http://schemas.microsoft.com/office/drawing/2014/main" id="{3F436C7F-96CB-4A37-944F-2C6C564A2E1C}"/>
                </a:ext>
              </a:extLst>
            </p:cNvPr>
            <p:cNvSpPr/>
            <p:nvPr/>
          </p:nvSpPr>
          <p:spPr>
            <a:xfrm>
              <a:off x="2123470" y="1311940"/>
              <a:ext cx="139640" cy="1132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4" name="object 27">
              <a:extLst>
                <a:ext uri="{FF2B5EF4-FFF2-40B4-BE49-F238E27FC236}">
                  <a16:creationId xmlns:a16="http://schemas.microsoft.com/office/drawing/2014/main" id="{C9B9D922-537E-46EF-9D9E-B3513C77CB1E}"/>
                </a:ext>
              </a:extLst>
            </p:cNvPr>
            <p:cNvSpPr/>
            <p:nvPr/>
          </p:nvSpPr>
          <p:spPr>
            <a:xfrm>
              <a:off x="2123470" y="1080419"/>
              <a:ext cx="139640" cy="11335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5" name="object 28">
              <a:extLst>
                <a:ext uri="{FF2B5EF4-FFF2-40B4-BE49-F238E27FC236}">
                  <a16:creationId xmlns:a16="http://schemas.microsoft.com/office/drawing/2014/main" id="{2F8911A9-2F83-465C-84F7-E9B137F00498}"/>
                </a:ext>
              </a:extLst>
            </p:cNvPr>
            <p:cNvSpPr/>
            <p:nvPr/>
          </p:nvSpPr>
          <p:spPr>
            <a:xfrm>
              <a:off x="2123470" y="848898"/>
              <a:ext cx="139640" cy="11335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6" name="object 29">
              <a:extLst>
                <a:ext uri="{FF2B5EF4-FFF2-40B4-BE49-F238E27FC236}">
                  <a16:creationId xmlns:a16="http://schemas.microsoft.com/office/drawing/2014/main" id="{0582D7FC-498D-41F7-9AF7-69F47037753D}"/>
                </a:ext>
              </a:extLst>
            </p:cNvPr>
            <p:cNvSpPr/>
            <p:nvPr/>
          </p:nvSpPr>
          <p:spPr>
            <a:xfrm>
              <a:off x="1746915" y="1414429"/>
              <a:ext cx="113351" cy="1396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7" name="object 30">
              <a:extLst>
                <a:ext uri="{FF2B5EF4-FFF2-40B4-BE49-F238E27FC236}">
                  <a16:creationId xmlns:a16="http://schemas.microsoft.com/office/drawing/2014/main" id="{C74632E9-69C6-477C-B3B9-8F56C1B856EE}"/>
                </a:ext>
              </a:extLst>
            </p:cNvPr>
            <p:cNvSpPr/>
            <p:nvPr/>
          </p:nvSpPr>
          <p:spPr>
            <a:xfrm>
              <a:off x="1011458" y="1414429"/>
              <a:ext cx="113224" cy="13964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8" name="object 31">
              <a:extLst>
                <a:ext uri="{FF2B5EF4-FFF2-40B4-BE49-F238E27FC236}">
                  <a16:creationId xmlns:a16="http://schemas.microsoft.com/office/drawing/2014/main" id="{C73284E1-3F96-4AA6-B0F8-8FA509D21E08}"/>
                </a:ext>
              </a:extLst>
            </p:cNvPr>
            <p:cNvSpPr/>
            <p:nvPr/>
          </p:nvSpPr>
          <p:spPr>
            <a:xfrm>
              <a:off x="639348" y="1313337"/>
              <a:ext cx="139640" cy="11335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9" name="object 32">
              <a:extLst>
                <a:ext uri="{FF2B5EF4-FFF2-40B4-BE49-F238E27FC236}">
                  <a16:creationId xmlns:a16="http://schemas.microsoft.com/office/drawing/2014/main" id="{2CDE0C2F-BA61-43C2-BFE8-165DD0AE8C67}"/>
                </a:ext>
              </a:extLst>
            </p:cNvPr>
            <p:cNvSpPr/>
            <p:nvPr/>
          </p:nvSpPr>
          <p:spPr>
            <a:xfrm>
              <a:off x="307848" y="1171956"/>
              <a:ext cx="790956" cy="20421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90" name="object 33">
            <a:extLst>
              <a:ext uri="{FF2B5EF4-FFF2-40B4-BE49-F238E27FC236}">
                <a16:creationId xmlns:a16="http://schemas.microsoft.com/office/drawing/2014/main" id="{3C623C5F-7399-4C1E-9939-B8D7436155CC}"/>
              </a:ext>
            </a:extLst>
          </p:cNvPr>
          <p:cNvSpPr txBox="1"/>
          <p:nvPr/>
        </p:nvSpPr>
        <p:spPr>
          <a:xfrm>
            <a:off x="3224846" y="2836444"/>
            <a:ext cx="1481266" cy="258861"/>
          </a:xfrm>
          <a:prstGeom prst="rect">
            <a:avLst/>
          </a:prstGeom>
        </p:spPr>
        <p:txBody>
          <a:bodyPr vert="horz" wrap="square" lIns="0" tIns="33981" rIns="0" bIns="0" rtlCol="0">
            <a:spAutoFit/>
          </a:bodyPr>
          <a:lstStyle/>
          <a:p>
            <a:pPr marL="30891">
              <a:spcBef>
                <a:spcPts val="268"/>
              </a:spcBef>
            </a:pPr>
            <a:r>
              <a:rPr sz="1459" b="1" spc="24" dirty="0">
                <a:solidFill>
                  <a:srgbClr val="0D0D0D"/>
                </a:solidFill>
                <a:latin typeface="Arial"/>
                <a:cs typeface="Arial"/>
              </a:rPr>
              <a:t>Bölüm</a:t>
            </a:r>
            <a:r>
              <a:rPr sz="1459" b="1" spc="-134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59" b="1" spc="12" dirty="0">
                <a:solidFill>
                  <a:srgbClr val="0D0D0D"/>
                </a:solidFill>
                <a:latin typeface="Arial"/>
                <a:cs typeface="Arial"/>
              </a:rPr>
              <a:t>Misyonu</a:t>
            </a:r>
            <a:endParaRPr sz="1459">
              <a:latin typeface="Arial"/>
              <a:cs typeface="Arial"/>
            </a:endParaRPr>
          </a:p>
        </p:txBody>
      </p:sp>
      <p:sp>
        <p:nvSpPr>
          <p:cNvPr id="91" name="object 37">
            <a:extLst>
              <a:ext uri="{FF2B5EF4-FFF2-40B4-BE49-F238E27FC236}">
                <a16:creationId xmlns:a16="http://schemas.microsoft.com/office/drawing/2014/main" id="{A96F6E98-4B4B-4DC9-874A-7C2CDD32AF6D}"/>
              </a:ext>
            </a:extLst>
          </p:cNvPr>
          <p:cNvSpPr txBox="1"/>
          <p:nvPr/>
        </p:nvSpPr>
        <p:spPr>
          <a:xfrm>
            <a:off x="6828076" y="3962453"/>
            <a:ext cx="1963180" cy="105179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R="415490" algn="ctr">
              <a:spcBef>
                <a:spcPts val="243"/>
              </a:spcBef>
            </a:pPr>
            <a:r>
              <a:rPr sz="1338" b="1" spc="61" dirty="0">
                <a:solidFill>
                  <a:srgbClr val="FFFFFF"/>
                </a:solidFill>
                <a:latin typeface="Times New Roman"/>
                <a:cs typeface="Times New Roman"/>
              </a:rPr>
              <a:t>Ders</a:t>
            </a:r>
            <a:endParaRPr sz="133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16" dirty="0">
              <a:latin typeface="Times New Roman"/>
              <a:cs typeface="Times New Roman"/>
            </a:endParaRPr>
          </a:p>
          <a:p>
            <a:pPr>
              <a:spcBef>
                <a:spcPts val="85"/>
              </a:spcBef>
            </a:pPr>
            <a:endParaRPr sz="973" dirty="0">
              <a:latin typeface="Times New Roman"/>
              <a:cs typeface="Times New Roman"/>
            </a:endParaRPr>
          </a:p>
          <a:p>
            <a:pPr marR="413946" algn="ctr"/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Öğrenme</a:t>
            </a:r>
            <a:r>
              <a:rPr sz="1338" b="1" spc="-1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24" dirty="0">
                <a:solidFill>
                  <a:srgbClr val="FFFFFF"/>
                </a:solidFill>
                <a:latin typeface="Arial"/>
                <a:cs typeface="Arial"/>
              </a:rPr>
              <a:t>Çıktıları</a:t>
            </a:r>
            <a:endParaRPr sz="1338" dirty="0">
              <a:latin typeface="Arial"/>
              <a:cs typeface="Arial"/>
            </a:endParaRPr>
          </a:p>
          <a:p>
            <a:pPr marR="12357" algn="r">
              <a:spcBef>
                <a:spcPts val="961"/>
              </a:spcBef>
            </a:pPr>
            <a:endParaRPr sz="851" dirty="0">
              <a:latin typeface="Georgia"/>
              <a:cs typeface="Georgia"/>
            </a:endParaRPr>
          </a:p>
        </p:txBody>
      </p:sp>
      <p:sp>
        <p:nvSpPr>
          <p:cNvPr id="92" name="Slayt Numarası Yer Tutucusu 2">
            <a:extLst>
              <a:ext uri="{FF2B5EF4-FFF2-40B4-BE49-F238E27FC236}">
                <a16:creationId xmlns:a16="http://schemas.microsoft.com/office/drawing/2014/main" id="{9880AE25-2505-467C-A555-C4785D47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52713451-F6E1-4628-A8E3-1405590B0C33}" type="slidenum">
              <a:rPr lang="en-US" smtClean="0"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6">
            <a:extLst>
              <a:ext uri="{FF2B5EF4-FFF2-40B4-BE49-F238E27FC236}">
                <a16:creationId xmlns:a16="http://schemas.microsoft.com/office/drawing/2014/main" id="{732C62B8-1977-469A-B513-4BAB9E8664D6}"/>
              </a:ext>
            </a:extLst>
          </p:cNvPr>
          <p:cNvSpPr/>
          <p:nvPr/>
        </p:nvSpPr>
        <p:spPr>
          <a:xfrm>
            <a:off x="2292220" y="1373129"/>
            <a:ext cx="3985054" cy="1240150"/>
          </a:xfrm>
          <a:custGeom>
            <a:avLst/>
            <a:gdLst/>
            <a:ahLst/>
            <a:cxnLst/>
            <a:rect l="l" t="t" r="r" b="b"/>
            <a:pathLst>
              <a:path w="1638300" h="642619">
                <a:moveTo>
                  <a:pt x="1450466" y="0"/>
                </a:moveTo>
                <a:lnTo>
                  <a:pt x="0" y="0"/>
                </a:lnTo>
                <a:lnTo>
                  <a:pt x="0" y="642239"/>
                </a:lnTo>
                <a:lnTo>
                  <a:pt x="1450466" y="642239"/>
                </a:lnTo>
                <a:lnTo>
                  <a:pt x="1450466" y="535178"/>
                </a:lnTo>
                <a:lnTo>
                  <a:pt x="1638300" y="519430"/>
                </a:lnTo>
                <a:lnTo>
                  <a:pt x="1450466" y="374650"/>
                </a:lnTo>
                <a:lnTo>
                  <a:pt x="1450466" y="0"/>
                </a:lnTo>
                <a:close/>
              </a:path>
            </a:pathLst>
          </a:custGeom>
          <a:solidFill>
            <a:srgbClr val="E8F4F8"/>
          </a:solidFill>
        </p:spPr>
        <p:txBody>
          <a:bodyPr wrap="square" lIns="0" tIns="0" rIns="0" bIns="0" rtlCol="0"/>
          <a:lstStyle/>
          <a:p>
            <a:endParaRPr sz="4378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14616" y="1438237"/>
            <a:ext cx="3442901" cy="1057159"/>
          </a:xfrm>
          <a:prstGeom prst="rect">
            <a:avLst/>
          </a:prstGeom>
        </p:spPr>
        <p:txBody>
          <a:bodyPr vert="horz" wrap="square" lIns="0" tIns="29347" rIns="0" bIns="0" rtlCol="0" anchor="ctr">
            <a:spAutoFit/>
          </a:bodyPr>
          <a:lstStyle/>
          <a:p>
            <a:pPr marL="30891" marR="12357">
              <a:lnSpc>
                <a:spcPct val="100899"/>
              </a:lnSpc>
              <a:spcBef>
                <a:spcPts val="231"/>
              </a:spcBef>
            </a:pPr>
            <a:r>
              <a:rPr sz="1338" spc="-24" dirty="0">
                <a:solidFill>
                  <a:srgbClr val="333333"/>
                </a:solidFill>
                <a:latin typeface="Georgia"/>
                <a:cs typeface="Georgia"/>
              </a:rPr>
              <a:t>Ulusal </a:t>
            </a:r>
            <a:r>
              <a:rPr sz="1338" spc="-12" dirty="0">
                <a:solidFill>
                  <a:srgbClr val="333333"/>
                </a:solidFill>
                <a:latin typeface="Georgia"/>
                <a:cs typeface="Georgia"/>
              </a:rPr>
              <a:t>düzeyde </a:t>
            </a:r>
            <a:r>
              <a:rPr sz="1338" spc="-24" dirty="0">
                <a:solidFill>
                  <a:srgbClr val="333333"/>
                </a:solidFill>
                <a:latin typeface="Georgia"/>
                <a:cs typeface="Georgia"/>
              </a:rPr>
              <a:t>yükseköğretim yeterlilikleri  </a:t>
            </a:r>
            <a:r>
              <a:rPr sz="1338" spc="-36" dirty="0">
                <a:solidFill>
                  <a:srgbClr val="333333"/>
                </a:solidFill>
                <a:latin typeface="Georgia"/>
                <a:cs typeface="Georgia"/>
              </a:rPr>
              <a:t>arasındaki </a:t>
            </a:r>
            <a:r>
              <a:rPr sz="1338" spc="-24" dirty="0">
                <a:solidFill>
                  <a:srgbClr val="333333"/>
                </a:solidFill>
                <a:latin typeface="Georgia"/>
                <a:cs typeface="Georgia"/>
              </a:rPr>
              <a:t>ilişkiyi açıklayan, ulusal </a:t>
            </a:r>
            <a:r>
              <a:rPr sz="1338" spc="-49" dirty="0">
                <a:solidFill>
                  <a:srgbClr val="333333"/>
                </a:solidFill>
                <a:latin typeface="Georgia"/>
                <a:cs typeface="Georgia"/>
              </a:rPr>
              <a:t>ve  </a:t>
            </a:r>
            <a:r>
              <a:rPr sz="1338" spc="-36" dirty="0">
                <a:solidFill>
                  <a:srgbClr val="333333"/>
                </a:solidFill>
                <a:latin typeface="Georgia"/>
                <a:cs typeface="Georgia"/>
              </a:rPr>
              <a:t>uluslararası paydaşlarca </a:t>
            </a:r>
            <a:r>
              <a:rPr sz="1338" spc="-24" dirty="0">
                <a:solidFill>
                  <a:srgbClr val="333333"/>
                </a:solidFill>
                <a:latin typeface="Georgia"/>
                <a:cs typeface="Georgia"/>
              </a:rPr>
              <a:t>tanınan </a:t>
            </a:r>
            <a:r>
              <a:rPr sz="1338" spc="-49" dirty="0">
                <a:solidFill>
                  <a:srgbClr val="333333"/>
                </a:solidFill>
                <a:latin typeface="Georgia"/>
                <a:cs typeface="Georgia"/>
              </a:rPr>
              <a:t>ve  </a:t>
            </a:r>
            <a:r>
              <a:rPr sz="1338" spc="-24" dirty="0">
                <a:solidFill>
                  <a:srgbClr val="333333"/>
                </a:solidFill>
                <a:latin typeface="Georgia"/>
                <a:cs typeface="Georgia"/>
              </a:rPr>
              <a:t>ilişkilendirilebilen, yeterliliklerin </a:t>
            </a:r>
            <a:r>
              <a:rPr sz="1338" spc="-12" dirty="0">
                <a:solidFill>
                  <a:srgbClr val="333333"/>
                </a:solidFill>
                <a:latin typeface="Georgia"/>
                <a:cs typeface="Georgia"/>
              </a:rPr>
              <a:t>belirli </a:t>
            </a:r>
            <a:r>
              <a:rPr sz="1338" spc="-24" dirty="0">
                <a:solidFill>
                  <a:srgbClr val="333333"/>
                </a:solidFill>
                <a:latin typeface="Georgia"/>
                <a:cs typeface="Georgia"/>
              </a:rPr>
              <a:t>bir  </a:t>
            </a:r>
            <a:r>
              <a:rPr sz="1338" dirty="0">
                <a:solidFill>
                  <a:srgbClr val="333333"/>
                </a:solidFill>
                <a:latin typeface="Georgia"/>
                <a:cs typeface="Georgia"/>
              </a:rPr>
              <a:t>düzen </a:t>
            </a:r>
            <a:r>
              <a:rPr sz="1338" spc="-24" dirty="0">
                <a:solidFill>
                  <a:srgbClr val="333333"/>
                </a:solidFill>
                <a:latin typeface="Georgia"/>
                <a:cs typeface="Georgia"/>
              </a:rPr>
              <a:t>içerisinde yapılandırıldığı bir</a:t>
            </a:r>
            <a:r>
              <a:rPr sz="1338" spc="-36" dirty="0">
                <a:solidFill>
                  <a:srgbClr val="333333"/>
                </a:solidFill>
                <a:latin typeface="Georgia"/>
                <a:cs typeface="Georgia"/>
              </a:rPr>
              <a:t> sistemdir.</a:t>
            </a:r>
            <a:endParaRPr sz="1338" dirty="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56176" y="1707654"/>
            <a:ext cx="2832169" cy="455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0" name="object 10"/>
          <p:cNvSpPr txBox="1"/>
          <p:nvPr/>
        </p:nvSpPr>
        <p:spPr>
          <a:xfrm>
            <a:off x="6282524" y="1738236"/>
            <a:ext cx="2421924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-24" dirty="0">
                <a:solidFill>
                  <a:srgbClr val="FFFFFF"/>
                </a:solidFill>
                <a:latin typeface="Arial"/>
                <a:cs typeface="Arial"/>
              </a:rPr>
              <a:t>Avrupa </a:t>
            </a:r>
            <a:r>
              <a:rPr sz="1338" b="1" spc="12" dirty="0">
                <a:solidFill>
                  <a:srgbClr val="FFFFFF"/>
                </a:solidFill>
                <a:latin typeface="Arial"/>
                <a:cs typeface="Arial"/>
              </a:rPr>
              <a:t>Yeterlilikler</a:t>
            </a:r>
            <a:r>
              <a:rPr sz="1338" b="1" spc="-1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-61" dirty="0">
                <a:solidFill>
                  <a:srgbClr val="FFFFFF"/>
                </a:solidFill>
                <a:latin typeface="Arial"/>
                <a:cs typeface="Arial"/>
              </a:rPr>
              <a:t>Çerçevesi</a:t>
            </a:r>
            <a:endParaRPr sz="1338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67299" y="2267415"/>
            <a:ext cx="2809924" cy="455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2" name="object 12"/>
          <p:cNvSpPr txBox="1"/>
          <p:nvPr/>
        </p:nvSpPr>
        <p:spPr>
          <a:xfrm>
            <a:off x="6292102" y="2299541"/>
            <a:ext cx="2370953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Ulusal </a:t>
            </a:r>
            <a:r>
              <a:rPr sz="1338" b="1" spc="12" dirty="0">
                <a:solidFill>
                  <a:srgbClr val="FFFFFF"/>
                </a:solidFill>
                <a:latin typeface="Arial"/>
                <a:cs typeface="Arial"/>
              </a:rPr>
              <a:t>Yeterlilikler</a:t>
            </a:r>
            <a:r>
              <a:rPr sz="1338" b="1" spc="-1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-61" dirty="0">
                <a:solidFill>
                  <a:srgbClr val="FFFFFF"/>
                </a:solidFill>
                <a:latin typeface="Arial"/>
                <a:cs typeface="Arial"/>
              </a:rPr>
              <a:t>Çerçevesi</a:t>
            </a:r>
            <a:endParaRPr sz="1338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15670" y="2827176"/>
            <a:ext cx="2672764" cy="455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4" name="object 14"/>
          <p:cNvSpPr txBox="1"/>
          <p:nvPr/>
        </p:nvSpPr>
        <p:spPr>
          <a:xfrm>
            <a:off x="6539854" y="2859303"/>
            <a:ext cx="1695965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61" dirty="0">
                <a:solidFill>
                  <a:srgbClr val="FFFFFF"/>
                </a:solidFill>
                <a:latin typeface="Times New Roman"/>
                <a:cs typeface="Times New Roman"/>
              </a:rPr>
              <a:t>Mesleki</a:t>
            </a:r>
            <a:r>
              <a:rPr sz="1338" b="1" spc="-9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38" b="1" spc="36" dirty="0">
                <a:solidFill>
                  <a:srgbClr val="FFFFFF"/>
                </a:solidFill>
                <a:latin typeface="Times New Roman"/>
                <a:cs typeface="Times New Roman"/>
              </a:rPr>
              <a:t>Yeterlilikler</a:t>
            </a:r>
            <a:endParaRPr sz="1338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30766" y="3386937"/>
            <a:ext cx="1760838" cy="455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6" name="object 16"/>
          <p:cNvSpPr txBox="1"/>
          <p:nvPr/>
        </p:nvSpPr>
        <p:spPr>
          <a:xfrm>
            <a:off x="6854025" y="3417520"/>
            <a:ext cx="1475088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-12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sz="1338" b="1" spc="-9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24" dirty="0">
                <a:solidFill>
                  <a:srgbClr val="FFFFFF"/>
                </a:solidFill>
                <a:latin typeface="Arial"/>
                <a:cs typeface="Arial"/>
              </a:rPr>
              <a:t>Çıktıları</a:t>
            </a:r>
            <a:endParaRPr sz="1338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51394" y="3386937"/>
            <a:ext cx="1649625" cy="4559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8" name="object 18"/>
          <p:cNvSpPr txBox="1"/>
          <p:nvPr/>
        </p:nvSpPr>
        <p:spPr>
          <a:xfrm>
            <a:off x="5075579" y="3417519"/>
            <a:ext cx="1363877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12" dirty="0">
                <a:solidFill>
                  <a:srgbClr val="FFFFFF"/>
                </a:solidFill>
                <a:latin typeface="Arial"/>
                <a:cs typeface="Arial"/>
              </a:rPr>
              <a:t>Eğitim</a:t>
            </a:r>
            <a:r>
              <a:rPr sz="1338" b="1" spc="-1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Amaçları</a:t>
            </a:r>
            <a:endParaRPr sz="1338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42274" y="3386937"/>
            <a:ext cx="1731182" cy="4559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20" name="object 20"/>
          <p:cNvSpPr txBox="1"/>
          <p:nvPr/>
        </p:nvSpPr>
        <p:spPr>
          <a:xfrm>
            <a:off x="3167078" y="3417519"/>
            <a:ext cx="1422572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-61" dirty="0">
                <a:solidFill>
                  <a:srgbClr val="FFFFFF"/>
                </a:solidFill>
                <a:latin typeface="Arial"/>
                <a:cs typeface="Arial"/>
              </a:rPr>
              <a:t>Paydaş</a:t>
            </a:r>
            <a:r>
              <a:rPr sz="1338" b="1" spc="-18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Görüşleri</a:t>
            </a:r>
            <a:endParaRPr sz="1338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001496" y="2015409"/>
            <a:ext cx="5520381" cy="2906927"/>
            <a:chOff x="307848" y="848898"/>
            <a:chExt cx="2269490" cy="1195070"/>
          </a:xfrm>
        </p:grpSpPr>
        <p:sp>
          <p:nvSpPr>
            <p:cNvPr id="22" name="object 22"/>
            <p:cNvSpPr/>
            <p:nvPr/>
          </p:nvSpPr>
          <p:spPr>
            <a:xfrm>
              <a:off x="1842516" y="1635252"/>
              <a:ext cx="702563" cy="1889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3" name="object 23"/>
            <p:cNvSpPr/>
            <p:nvPr/>
          </p:nvSpPr>
          <p:spPr>
            <a:xfrm>
              <a:off x="1830324" y="1856232"/>
              <a:ext cx="746760" cy="18745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4" name="object 24"/>
            <p:cNvSpPr/>
            <p:nvPr/>
          </p:nvSpPr>
          <p:spPr>
            <a:xfrm>
              <a:off x="2123470" y="1760250"/>
              <a:ext cx="139640" cy="1132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5" name="object 25"/>
            <p:cNvSpPr/>
            <p:nvPr/>
          </p:nvSpPr>
          <p:spPr>
            <a:xfrm>
              <a:off x="2123470" y="1537492"/>
              <a:ext cx="139640" cy="113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6" name="object 26"/>
            <p:cNvSpPr/>
            <p:nvPr/>
          </p:nvSpPr>
          <p:spPr>
            <a:xfrm>
              <a:off x="2123470" y="1311940"/>
              <a:ext cx="139640" cy="1132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7" name="object 27"/>
            <p:cNvSpPr/>
            <p:nvPr/>
          </p:nvSpPr>
          <p:spPr>
            <a:xfrm>
              <a:off x="2123470" y="1080419"/>
              <a:ext cx="139640" cy="1133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8" name="object 28"/>
            <p:cNvSpPr/>
            <p:nvPr/>
          </p:nvSpPr>
          <p:spPr>
            <a:xfrm>
              <a:off x="2123470" y="848898"/>
              <a:ext cx="139640" cy="1133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9" name="object 29"/>
            <p:cNvSpPr/>
            <p:nvPr/>
          </p:nvSpPr>
          <p:spPr>
            <a:xfrm>
              <a:off x="1746915" y="1414429"/>
              <a:ext cx="113351" cy="1396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0" name="object 30"/>
            <p:cNvSpPr/>
            <p:nvPr/>
          </p:nvSpPr>
          <p:spPr>
            <a:xfrm>
              <a:off x="1011458" y="1414429"/>
              <a:ext cx="113224" cy="1396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1" name="object 31"/>
            <p:cNvSpPr/>
            <p:nvPr/>
          </p:nvSpPr>
          <p:spPr>
            <a:xfrm>
              <a:off x="639348" y="1313337"/>
              <a:ext cx="139640" cy="1133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2" name="object 32"/>
            <p:cNvSpPr/>
            <p:nvPr/>
          </p:nvSpPr>
          <p:spPr>
            <a:xfrm>
              <a:off x="307848" y="1171956"/>
              <a:ext cx="790956" cy="20421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224846" y="2836444"/>
            <a:ext cx="1481266" cy="258861"/>
          </a:xfrm>
          <a:prstGeom prst="rect">
            <a:avLst/>
          </a:prstGeom>
        </p:spPr>
        <p:txBody>
          <a:bodyPr vert="horz" wrap="square" lIns="0" tIns="33981" rIns="0" bIns="0" rtlCol="0">
            <a:spAutoFit/>
          </a:bodyPr>
          <a:lstStyle/>
          <a:p>
            <a:pPr marL="30891">
              <a:spcBef>
                <a:spcPts val="268"/>
              </a:spcBef>
            </a:pPr>
            <a:r>
              <a:rPr sz="1459" b="1" spc="24" dirty="0">
                <a:solidFill>
                  <a:srgbClr val="0D0D0D"/>
                </a:solidFill>
                <a:latin typeface="Arial"/>
                <a:cs typeface="Arial"/>
              </a:rPr>
              <a:t>Bölüm</a:t>
            </a:r>
            <a:r>
              <a:rPr sz="1459" b="1" spc="-134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59" b="1" spc="12" dirty="0">
                <a:solidFill>
                  <a:srgbClr val="0D0D0D"/>
                </a:solidFill>
                <a:latin typeface="Arial"/>
                <a:cs typeface="Arial"/>
              </a:rPr>
              <a:t>Misyonu</a:t>
            </a:r>
            <a:endParaRPr sz="1459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28076" y="3962453"/>
            <a:ext cx="1963180" cy="105179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R="415490" algn="ctr">
              <a:spcBef>
                <a:spcPts val="243"/>
              </a:spcBef>
            </a:pPr>
            <a:r>
              <a:rPr sz="1338" b="1" spc="61" dirty="0">
                <a:solidFill>
                  <a:srgbClr val="FFFFFF"/>
                </a:solidFill>
                <a:latin typeface="Times New Roman"/>
                <a:cs typeface="Times New Roman"/>
              </a:rPr>
              <a:t>Ders</a:t>
            </a:r>
            <a:endParaRPr sz="133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16" dirty="0">
              <a:latin typeface="Times New Roman"/>
              <a:cs typeface="Times New Roman"/>
            </a:endParaRPr>
          </a:p>
          <a:p>
            <a:pPr>
              <a:spcBef>
                <a:spcPts val="85"/>
              </a:spcBef>
            </a:pPr>
            <a:endParaRPr sz="973" dirty="0">
              <a:latin typeface="Times New Roman"/>
              <a:cs typeface="Times New Roman"/>
            </a:endParaRPr>
          </a:p>
          <a:p>
            <a:pPr marR="413946" algn="ctr"/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Öğrenme</a:t>
            </a:r>
            <a:r>
              <a:rPr sz="1338" b="1" spc="-1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24" dirty="0">
                <a:solidFill>
                  <a:srgbClr val="FFFFFF"/>
                </a:solidFill>
                <a:latin typeface="Arial"/>
                <a:cs typeface="Arial"/>
              </a:rPr>
              <a:t>Çıktıları</a:t>
            </a:r>
            <a:endParaRPr sz="1338" dirty="0">
              <a:latin typeface="Arial"/>
              <a:cs typeface="Arial"/>
            </a:endParaRPr>
          </a:p>
          <a:p>
            <a:pPr marR="12357" algn="r">
              <a:spcBef>
                <a:spcPts val="961"/>
              </a:spcBef>
            </a:pPr>
            <a:endParaRPr sz="851" dirty="0">
              <a:latin typeface="Georgia"/>
              <a:cs typeface="Georgia"/>
            </a:endParaRPr>
          </a:p>
        </p:txBody>
      </p:sp>
      <p:sp>
        <p:nvSpPr>
          <p:cNvPr id="34" name="Unvan 1">
            <a:extLst>
              <a:ext uri="{FF2B5EF4-FFF2-40B4-BE49-F238E27FC236}">
                <a16:creationId xmlns:a16="http://schemas.microsoft.com/office/drawing/2014/main" id="{6E4E1944-F1A9-422E-BF8C-1CD6D1D09E6D}"/>
              </a:ext>
            </a:extLst>
          </p:cNvPr>
          <p:cNvSpPr txBox="1">
            <a:spLocks/>
          </p:cNvSpPr>
          <p:nvPr/>
        </p:nvSpPr>
        <p:spPr>
          <a:xfrm>
            <a:off x="1907705" y="205979"/>
            <a:ext cx="706951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/>
              <a:t>YETERLİLİKLER ÇERÇEVESİ – PROGRAM İLİŞKİSİ</a:t>
            </a:r>
            <a:endParaRPr lang="tr-TR" sz="2800" b="1" dirty="0"/>
          </a:p>
        </p:txBody>
      </p:sp>
      <p:pic>
        <p:nvPicPr>
          <p:cNvPr id="35" name="İçerik Yer Tutucusu 4">
            <a:extLst>
              <a:ext uri="{FF2B5EF4-FFF2-40B4-BE49-F238E27FC236}">
                <a16:creationId xmlns:a16="http://schemas.microsoft.com/office/drawing/2014/main" id="{A83020B9-7915-4CB8-8856-D872793F776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CB652BF-0F81-412B-9A6F-1D940026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176-FC8B-4479-8E97-94E606125847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9412A8C-660B-47A9-8510-5E31C8ED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E4870E1-8EB7-4650-8096-3FEC8B2F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6C960EA-3F1E-4685-830C-958267334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-3092"/>
            <a:ext cx="7308304" cy="5185115"/>
          </a:xfrm>
          <a:prstGeom prst="rect">
            <a:avLst/>
          </a:prstGeom>
        </p:spPr>
      </p:pic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9FD0301-4A52-450C-B9D1-A6CF0A70F1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A60A75AB-6B5B-4F5D-A790-32B5F1A0F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5506-2F54-49E8-824A-7AE764439AF9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9E66A13-EFE3-4678-8C83-7326FAD57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19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ED096BC2-5E4C-4BC2-81CB-4EE279ECE3B5}"/>
              </a:ext>
            </a:extLst>
          </p:cNvPr>
          <p:cNvSpPr/>
          <p:nvPr/>
        </p:nvSpPr>
        <p:spPr>
          <a:xfrm>
            <a:off x="6156176" y="1707654"/>
            <a:ext cx="2832169" cy="455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15EAFD76-452B-435F-B3D4-EA2F94ED4A0E}"/>
              </a:ext>
            </a:extLst>
          </p:cNvPr>
          <p:cNvSpPr txBox="1"/>
          <p:nvPr/>
        </p:nvSpPr>
        <p:spPr>
          <a:xfrm>
            <a:off x="6282524" y="1738236"/>
            <a:ext cx="2421924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-24" dirty="0">
                <a:solidFill>
                  <a:srgbClr val="FFFFFF"/>
                </a:solidFill>
                <a:latin typeface="Arial"/>
                <a:cs typeface="Arial"/>
              </a:rPr>
              <a:t>Avrupa </a:t>
            </a:r>
            <a:r>
              <a:rPr sz="1338" b="1" spc="12" dirty="0">
                <a:solidFill>
                  <a:srgbClr val="FFFFFF"/>
                </a:solidFill>
                <a:latin typeface="Arial"/>
                <a:cs typeface="Arial"/>
              </a:rPr>
              <a:t>Yeterlilikler</a:t>
            </a:r>
            <a:r>
              <a:rPr sz="1338" b="1" spc="-1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-61" dirty="0">
                <a:solidFill>
                  <a:srgbClr val="FFFFFF"/>
                </a:solidFill>
                <a:latin typeface="Arial"/>
                <a:cs typeface="Arial"/>
              </a:rPr>
              <a:t>Çerçevesi</a:t>
            </a:r>
            <a:endParaRPr sz="1338">
              <a:latin typeface="Arial"/>
              <a:cs typeface="Arial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AAB51FCA-264B-4E5C-BED9-6AFE70C37B81}"/>
              </a:ext>
            </a:extLst>
          </p:cNvPr>
          <p:cNvSpPr/>
          <p:nvPr/>
        </p:nvSpPr>
        <p:spPr>
          <a:xfrm>
            <a:off x="6167299" y="2267415"/>
            <a:ext cx="2809924" cy="455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57E7EB93-EF47-47D4-98E0-E1A35CD32F56}"/>
              </a:ext>
            </a:extLst>
          </p:cNvPr>
          <p:cNvSpPr txBox="1"/>
          <p:nvPr/>
        </p:nvSpPr>
        <p:spPr>
          <a:xfrm>
            <a:off x="6292102" y="2299541"/>
            <a:ext cx="2370953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Ulusal </a:t>
            </a:r>
            <a:r>
              <a:rPr sz="1338" b="1" spc="12" dirty="0">
                <a:solidFill>
                  <a:srgbClr val="FFFFFF"/>
                </a:solidFill>
                <a:latin typeface="Arial"/>
                <a:cs typeface="Arial"/>
              </a:rPr>
              <a:t>Yeterlilikler</a:t>
            </a:r>
            <a:r>
              <a:rPr sz="1338" b="1" spc="-1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-61" dirty="0">
                <a:solidFill>
                  <a:srgbClr val="FFFFFF"/>
                </a:solidFill>
                <a:latin typeface="Arial"/>
                <a:cs typeface="Arial"/>
              </a:rPr>
              <a:t>Çerçevesi</a:t>
            </a:r>
            <a:endParaRPr sz="1338"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7EA24569-4446-45A7-A8D5-D2E9127ADCCE}"/>
              </a:ext>
            </a:extLst>
          </p:cNvPr>
          <p:cNvSpPr/>
          <p:nvPr/>
        </p:nvSpPr>
        <p:spPr>
          <a:xfrm>
            <a:off x="6415670" y="2827176"/>
            <a:ext cx="2672764" cy="455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CD851F6D-74C2-4E6E-BED8-F3574A97CAD2}"/>
              </a:ext>
            </a:extLst>
          </p:cNvPr>
          <p:cNvSpPr txBox="1"/>
          <p:nvPr/>
        </p:nvSpPr>
        <p:spPr>
          <a:xfrm>
            <a:off x="6539854" y="2859303"/>
            <a:ext cx="1695965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61" dirty="0">
                <a:solidFill>
                  <a:srgbClr val="FFFFFF"/>
                </a:solidFill>
                <a:latin typeface="Times New Roman"/>
                <a:cs typeface="Times New Roman"/>
              </a:rPr>
              <a:t>Mesleki</a:t>
            </a:r>
            <a:r>
              <a:rPr sz="1338" b="1" spc="-9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38" b="1" spc="36" dirty="0">
                <a:solidFill>
                  <a:srgbClr val="FFFFFF"/>
                </a:solidFill>
                <a:latin typeface="Times New Roman"/>
                <a:cs typeface="Times New Roman"/>
              </a:rPr>
              <a:t>Yeterlilikler</a:t>
            </a:r>
            <a:endParaRPr sz="1338">
              <a:latin typeface="Times New Roman"/>
              <a:cs typeface="Times New Roman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EA8D8F81-5D31-487C-8F18-D0EABE72860D}"/>
              </a:ext>
            </a:extLst>
          </p:cNvPr>
          <p:cNvSpPr/>
          <p:nvPr/>
        </p:nvSpPr>
        <p:spPr>
          <a:xfrm>
            <a:off x="6730766" y="3386937"/>
            <a:ext cx="1760838" cy="455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577EE7A1-8CE3-4C24-AB7B-65289A8D8BE3}"/>
              </a:ext>
            </a:extLst>
          </p:cNvPr>
          <p:cNvSpPr txBox="1"/>
          <p:nvPr/>
        </p:nvSpPr>
        <p:spPr>
          <a:xfrm>
            <a:off x="6854025" y="3417520"/>
            <a:ext cx="1475088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-12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sz="1338" b="1" spc="-9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24" dirty="0">
                <a:solidFill>
                  <a:srgbClr val="FFFFFF"/>
                </a:solidFill>
                <a:latin typeface="Arial"/>
                <a:cs typeface="Arial"/>
              </a:rPr>
              <a:t>Çıktıları</a:t>
            </a:r>
            <a:endParaRPr sz="1338">
              <a:latin typeface="Arial"/>
              <a:cs typeface="Arial"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1026E9ED-3DAD-4ECA-8ED7-8736E994565C}"/>
              </a:ext>
            </a:extLst>
          </p:cNvPr>
          <p:cNvSpPr/>
          <p:nvPr/>
        </p:nvSpPr>
        <p:spPr>
          <a:xfrm>
            <a:off x="4951394" y="3386937"/>
            <a:ext cx="1649625" cy="4559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9DE07712-EE86-4DAC-87D9-FC9D66868D62}"/>
              </a:ext>
            </a:extLst>
          </p:cNvPr>
          <p:cNvSpPr txBox="1"/>
          <p:nvPr/>
        </p:nvSpPr>
        <p:spPr>
          <a:xfrm>
            <a:off x="5075579" y="3417519"/>
            <a:ext cx="1363877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12" dirty="0">
                <a:solidFill>
                  <a:srgbClr val="FFFFFF"/>
                </a:solidFill>
                <a:latin typeface="Arial"/>
                <a:cs typeface="Arial"/>
              </a:rPr>
              <a:t>Eğitim</a:t>
            </a:r>
            <a:r>
              <a:rPr sz="1338" b="1" spc="-1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Amaçları</a:t>
            </a:r>
            <a:endParaRPr sz="1338">
              <a:latin typeface="Arial"/>
              <a:cs typeface="Arial"/>
            </a:endParaRPr>
          </a:p>
        </p:txBody>
      </p:sp>
      <p:sp>
        <p:nvSpPr>
          <p:cNvPr id="14" name="object 19">
            <a:extLst>
              <a:ext uri="{FF2B5EF4-FFF2-40B4-BE49-F238E27FC236}">
                <a16:creationId xmlns:a16="http://schemas.microsoft.com/office/drawing/2014/main" id="{C1CFB1BF-A3AB-4712-A8A1-AF5989B8D19E}"/>
              </a:ext>
            </a:extLst>
          </p:cNvPr>
          <p:cNvSpPr/>
          <p:nvPr/>
        </p:nvSpPr>
        <p:spPr>
          <a:xfrm>
            <a:off x="3042274" y="3386937"/>
            <a:ext cx="1731182" cy="4559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5" name="object 20">
            <a:extLst>
              <a:ext uri="{FF2B5EF4-FFF2-40B4-BE49-F238E27FC236}">
                <a16:creationId xmlns:a16="http://schemas.microsoft.com/office/drawing/2014/main" id="{D4C6E2BE-70BD-41C5-BCE1-959202DA1980}"/>
              </a:ext>
            </a:extLst>
          </p:cNvPr>
          <p:cNvSpPr txBox="1"/>
          <p:nvPr/>
        </p:nvSpPr>
        <p:spPr>
          <a:xfrm>
            <a:off x="3167078" y="3417519"/>
            <a:ext cx="1422572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-61" dirty="0">
                <a:solidFill>
                  <a:srgbClr val="FFFFFF"/>
                </a:solidFill>
                <a:latin typeface="Arial"/>
                <a:cs typeface="Arial"/>
              </a:rPr>
              <a:t>Paydaş</a:t>
            </a:r>
            <a:r>
              <a:rPr sz="1338" b="1" spc="-18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Görüşleri</a:t>
            </a:r>
            <a:endParaRPr sz="1338">
              <a:latin typeface="Arial"/>
              <a:cs typeface="Arial"/>
            </a:endParaRPr>
          </a:p>
        </p:txBody>
      </p:sp>
      <p:grpSp>
        <p:nvGrpSpPr>
          <p:cNvPr id="16" name="object 21">
            <a:extLst>
              <a:ext uri="{FF2B5EF4-FFF2-40B4-BE49-F238E27FC236}">
                <a16:creationId xmlns:a16="http://schemas.microsoft.com/office/drawing/2014/main" id="{26F088F1-18CC-4D18-9F94-35BA3184989F}"/>
              </a:ext>
            </a:extLst>
          </p:cNvPr>
          <p:cNvGrpSpPr/>
          <p:nvPr/>
        </p:nvGrpSpPr>
        <p:grpSpPr>
          <a:xfrm>
            <a:off x="3001496" y="2015409"/>
            <a:ext cx="5520381" cy="2906927"/>
            <a:chOff x="307848" y="848898"/>
            <a:chExt cx="2269490" cy="1195070"/>
          </a:xfrm>
        </p:grpSpPr>
        <p:sp>
          <p:nvSpPr>
            <p:cNvPr id="17" name="object 22">
              <a:extLst>
                <a:ext uri="{FF2B5EF4-FFF2-40B4-BE49-F238E27FC236}">
                  <a16:creationId xmlns:a16="http://schemas.microsoft.com/office/drawing/2014/main" id="{C87EB763-AB97-41E2-9697-497C171016C5}"/>
                </a:ext>
              </a:extLst>
            </p:cNvPr>
            <p:cNvSpPr/>
            <p:nvPr/>
          </p:nvSpPr>
          <p:spPr>
            <a:xfrm>
              <a:off x="1842516" y="1635252"/>
              <a:ext cx="702563" cy="1889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8" name="object 23">
              <a:extLst>
                <a:ext uri="{FF2B5EF4-FFF2-40B4-BE49-F238E27FC236}">
                  <a16:creationId xmlns:a16="http://schemas.microsoft.com/office/drawing/2014/main" id="{C99019C4-E26C-4D6A-A9E2-F7CF2A496D3F}"/>
                </a:ext>
              </a:extLst>
            </p:cNvPr>
            <p:cNvSpPr/>
            <p:nvPr/>
          </p:nvSpPr>
          <p:spPr>
            <a:xfrm>
              <a:off x="1830324" y="1856232"/>
              <a:ext cx="746760" cy="18745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9" name="object 24">
              <a:extLst>
                <a:ext uri="{FF2B5EF4-FFF2-40B4-BE49-F238E27FC236}">
                  <a16:creationId xmlns:a16="http://schemas.microsoft.com/office/drawing/2014/main" id="{62544DE6-5FBD-408A-B74E-96D8E02ED3EC}"/>
                </a:ext>
              </a:extLst>
            </p:cNvPr>
            <p:cNvSpPr/>
            <p:nvPr/>
          </p:nvSpPr>
          <p:spPr>
            <a:xfrm>
              <a:off x="2123470" y="1760250"/>
              <a:ext cx="139640" cy="1132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0" name="object 25">
              <a:extLst>
                <a:ext uri="{FF2B5EF4-FFF2-40B4-BE49-F238E27FC236}">
                  <a16:creationId xmlns:a16="http://schemas.microsoft.com/office/drawing/2014/main" id="{17CE79A1-E64F-483B-9EE3-3CF597E7FC9D}"/>
                </a:ext>
              </a:extLst>
            </p:cNvPr>
            <p:cNvSpPr/>
            <p:nvPr/>
          </p:nvSpPr>
          <p:spPr>
            <a:xfrm>
              <a:off x="2123470" y="1537492"/>
              <a:ext cx="139640" cy="113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1" name="object 26">
              <a:extLst>
                <a:ext uri="{FF2B5EF4-FFF2-40B4-BE49-F238E27FC236}">
                  <a16:creationId xmlns:a16="http://schemas.microsoft.com/office/drawing/2014/main" id="{2CB27228-2423-4E89-838F-DE54D8BCED30}"/>
                </a:ext>
              </a:extLst>
            </p:cNvPr>
            <p:cNvSpPr/>
            <p:nvPr/>
          </p:nvSpPr>
          <p:spPr>
            <a:xfrm>
              <a:off x="2123470" y="1311940"/>
              <a:ext cx="139640" cy="1132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2" name="object 27">
              <a:extLst>
                <a:ext uri="{FF2B5EF4-FFF2-40B4-BE49-F238E27FC236}">
                  <a16:creationId xmlns:a16="http://schemas.microsoft.com/office/drawing/2014/main" id="{C6011E1A-2624-443D-9996-E9F32A67B8F7}"/>
                </a:ext>
              </a:extLst>
            </p:cNvPr>
            <p:cNvSpPr/>
            <p:nvPr/>
          </p:nvSpPr>
          <p:spPr>
            <a:xfrm>
              <a:off x="2123470" y="1080419"/>
              <a:ext cx="139640" cy="1133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3" name="object 28">
              <a:extLst>
                <a:ext uri="{FF2B5EF4-FFF2-40B4-BE49-F238E27FC236}">
                  <a16:creationId xmlns:a16="http://schemas.microsoft.com/office/drawing/2014/main" id="{05354C60-F804-4159-AC11-A841E2C036F1}"/>
                </a:ext>
              </a:extLst>
            </p:cNvPr>
            <p:cNvSpPr/>
            <p:nvPr/>
          </p:nvSpPr>
          <p:spPr>
            <a:xfrm>
              <a:off x="2123470" y="848898"/>
              <a:ext cx="139640" cy="1133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4" name="object 29">
              <a:extLst>
                <a:ext uri="{FF2B5EF4-FFF2-40B4-BE49-F238E27FC236}">
                  <a16:creationId xmlns:a16="http://schemas.microsoft.com/office/drawing/2014/main" id="{346C308E-6A8B-426A-B3D6-C199C4A3DD1A}"/>
                </a:ext>
              </a:extLst>
            </p:cNvPr>
            <p:cNvSpPr/>
            <p:nvPr/>
          </p:nvSpPr>
          <p:spPr>
            <a:xfrm>
              <a:off x="1746915" y="1414429"/>
              <a:ext cx="113351" cy="1396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5" name="object 30">
              <a:extLst>
                <a:ext uri="{FF2B5EF4-FFF2-40B4-BE49-F238E27FC236}">
                  <a16:creationId xmlns:a16="http://schemas.microsoft.com/office/drawing/2014/main" id="{D842C55B-199D-4EED-A5D4-6D730E34065C}"/>
                </a:ext>
              </a:extLst>
            </p:cNvPr>
            <p:cNvSpPr/>
            <p:nvPr/>
          </p:nvSpPr>
          <p:spPr>
            <a:xfrm>
              <a:off x="1011458" y="1414429"/>
              <a:ext cx="113224" cy="1396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6" name="object 31">
              <a:extLst>
                <a:ext uri="{FF2B5EF4-FFF2-40B4-BE49-F238E27FC236}">
                  <a16:creationId xmlns:a16="http://schemas.microsoft.com/office/drawing/2014/main" id="{14FF4224-7D06-4BAD-B323-2A342C48D1B4}"/>
                </a:ext>
              </a:extLst>
            </p:cNvPr>
            <p:cNvSpPr/>
            <p:nvPr/>
          </p:nvSpPr>
          <p:spPr>
            <a:xfrm>
              <a:off x="639348" y="1313337"/>
              <a:ext cx="139640" cy="1133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7" name="object 32">
              <a:extLst>
                <a:ext uri="{FF2B5EF4-FFF2-40B4-BE49-F238E27FC236}">
                  <a16:creationId xmlns:a16="http://schemas.microsoft.com/office/drawing/2014/main" id="{F4AB9B16-C4BA-4A65-AAC8-ED1427EC649D}"/>
                </a:ext>
              </a:extLst>
            </p:cNvPr>
            <p:cNvSpPr/>
            <p:nvPr/>
          </p:nvSpPr>
          <p:spPr>
            <a:xfrm>
              <a:off x="307848" y="1171956"/>
              <a:ext cx="790956" cy="20421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8" name="object 33">
            <a:extLst>
              <a:ext uri="{FF2B5EF4-FFF2-40B4-BE49-F238E27FC236}">
                <a16:creationId xmlns:a16="http://schemas.microsoft.com/office/drawing/2014/main" id="{9F5DD24E-3346-42DB-A281-C846EFD8E0BC}"/>
              </a:ext>
            </a:extLst>
          </p:cNvPr>
          <p:cNvSpPr txBox="1"/>
          <p:nvPr/>
        </p:nvSpPr>
        <p:spPr>
          <a:xfrm>
            <a:off x="3224846" y="2836444"/>
            <a:ext cx="1481266" cy="258861"/>
          </a:xfrm>
          <a:prstGeom prst="rect">
            <a:avLst/>
          </a:prstGeom>
        </p:spPr>
        <p:txBody>
          <a:bodyPr vert="horz" wrap="square" lIns="0" tIns="33981" rIns="0" bIns="0" rtlCol="0">
            <a:spAutoFit/>
          </a:bodyPr>
          <a:lstStyle/>
          <a:p>
            <a:pPr marL="30891">
              <a:spcBef>
                <a:spcPts val="268"/>
              </a:spcBef>
            </a:pPr>
            <a:r>
              <a:rPr sz="1459" b="1" spc="24" dirty="0">
                <a:solidFill>
                  <a:srgbClr val="0D0D0D"/>
                </a:solidFill>
                <a:latin typeface="Arial"/>
                <a:cs typeface="Arial"/>
              </a:rPr>
              <a:t>Bölüm</a:t>
            </a:r>
            <a:r>
              <a:rPr sz="1459" b="1" spc="-134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59" b="1" spc="12" dirty="0">
                <a:solidFill>
                  <a:srgbClr val="0D0D0D"/>
                </a:solidFill>
                <a:latin typeface="Arial"/>
                <a:cs typeface="Arial"/>
              </a:rPr>
              <a:t>Misyonu</a:t>
            </a:r>
            <a:endParaRPr sz="1459">
              <a:latin typeface="Arial"/>
              <a:cs typeface="Arial"/>
            </a:endParaRPr>
          </a:p>
        </p:txBody>
      </p:sp>
      <p:sp>
        <p:nvSpPr>
          <p:cNvPr id="29" name="object 37">
            <a:extLst>
              <a:ext uri="{FF2B5EF4-FFF2-40B4-BE49-F238E27FC236}">
                <a16:creationId xmlns:a16="http://schemas.microsoft.com/office/drawing/2014/main" id="{47AE4C0C-B9A2-40C8-892A-095E4263DE74}"/>
              </a:ext>
            </a:extLst>
          </p:cNvPr>
          <p:cNvSpPr txBox="1"/>
          <p:nvPr/>
        </p:nvSpPr>
        <p:spPr>
          <a:xfrm>
            <a:off x="6828076" y="3962453"/>
            <a:ext cx="1963180" cy="105179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R="415490" algn="ctr">
              <a:spcBef>
                <a:spcPts val="243"/>
              </a:spcBef>
            </a:pPr>
            <a:r>
              <a:rPr sz="1338" b="1" spc="61" dirty="0">
                <a:solidFill>
                  <a:srgbClr val="FFFFFF"/>
                </a:solidFill>
                <a:latin typeface="Times New Roman"/>
                <a:cs typeface="Times New Roman"/>
              </a:rPr>
              <a:t>Ders</a:t>
            </a:r>
            <a:endParaRPr sz="133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16" dirty="0">
              <a:latin typeface="Times New Roman"/>
              <a:cs typeface="Times New Roman"/>
            </a:endParaRPr>
          </a:p>
          <a:p>
            <a:pPr>
              <a:spcBef>
                <a:spcPts val="85"/>
              </a:spcBef>
            </a:pPr>
            <a:endParaRPr sz="973" dirty="0">
              <a:latin typeface="Times New Roman"/>
              <a:cs typeface="Times New Roman"/>
            </a:endParaRPr>
          </a:p>
          <a:p>
            <a:pPr marR="413946" algn="ctr"/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Öğrenme</a:t>
            </a:r>
            <a:r>
              <a:rPr sz="1338" b="1" spc="-1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24" dirty="0">
                <a:solidFill>
                  <a:srgbClr val="FFFFFF"/>
                </a:solidFill>
                <a:latin typeface="Arial"/>
                <a:cs typeface="Arial"/>
              </a:rPr>
              <a:t>Çıktıları</a:t>
            </a:r>
            <a:endParaRPr sz="1338" dirty="0">
              <a:latin typeface="Arial"/>
              <a:cs typeface="Arial"/>
            </a:endParaRPr>
          </a:p>
          <a:p>
            <a:pPr marR="12357" algn="r">
              <a:spcBef>
                <a:spcPts val="961"/>
              </a:spcBef>
            </a:pPr>
            <a:endParaRPr sz="851" dirty="0">
              <a:latin typeface="Georgia"/>
              <a:cs typeface="Georgia"/>
            </a:endParaRPr>
          </a:p>
        </p:txBody>
      </p:sp>
      <p:sp>
        <p:nvSpPr>
          <p:cNvPr id="30" name="object 28">
            <a:extLst>
              <a:ext uri="{FF2B5EF4-FFF2-40B4-BE49-F238E27FC236}">
                <a16:creationId xmlns:a16="http://schemas.microsoft.com/office/drawing/2014/main" id="{88D37266-900C-412E-BBEF-C188B758A077}"/>
              </a:ext>
            </a:extLst>
          </p:cNvPr>
          <p:cNvSpPr/>
          <p:nvPr/>
        </p:nvSpPr>
        <p:spPr>
          <a:xfrm>
            <a:off x="2899725" y="858925"/>
            <a:ext cx="1533144" cy="5897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9">
            <a:extLst>
              <a:ext uri="{FF2B5EF4-FFF2-40B4-BE49-F238E27FC236}">
                <a16:creationId xmlns:a16="http://schemas.microsoft.com/office/drawing/2014/main" id="{6DE7C28F-E7B4-4030-8340-491F3170FFB3}"/>
              </a:ext>
            </a:extLst>
          </p:cNvPr>
          <p:cNvSpPr/>
          <p:nvPr/>
        </p:nvSpPr>
        <p:spPr>
          <a:xfrm>
            <a:off x="2883160" y="1457150"/>
            <a:ext cx="3641374" cy="1584176"/>
          </a:xfrm>
          <a:custGeom>
            <a:avLst/>
            <a:gdLst/>
            <a:ahLst/>
            <a:cxnLst/>
            <a:rect l="l" t="t" r="r" b="b"/>
            <a:pathLst>
              <a:path w="1657350" h="703580">
                <a:moveTo>
                  <a:pt x="1450530" y="0"/>
                </a:moveTo>
                <a:lnTo>
                  <a:pt x="0" y="0"/>
                </a:lnTo>
                <a:lnTo>
                  <a:pt x="0" y="571500"/>
                </a:lnTo>
                <a:lnTo>
                  <a:pt x="846137" y="571500"/>
                </a:lnTo>
                <a:lnTo>
                  <a:pt x="1657032" y="703579"/>
                </a:lnTo>
                <a:lnTo>
                  <a:pt x="1208722" y="571500"/>
                </a:lnTo>
                <a:lnTo>
                  <a:pt x="1450530" y="571500"/>
                </a:lnTo>
                <a:lnTo>
                  <a:pt x="1450530" y="0"/>
                </a:lnTo>
                <a:close/>
              </a:path>
            </a:pathLst>
          </a:custGeom>
          <a:solidFill>
            <a:srgbClr val="E8F4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ECBD770D-AB12-47FD-AEDE-244F5107AE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002" y="1586161"/>
            <a:ext cx="3011354" cy="1015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8265">
              <a:lnSpc>
                <a:spcPct val="120900"/>
              </a:lnSpc>
              <a:spcBef>
                <a:spcPts val="105"/>
              </a:spcBef>
            </a:pPr>
            <a:r>
              <a:rPr sz="1100" spc="-10" dirty="0">
                <a:solidFill>
                  <a:srgbClr val="333333"/>
                </a:solidFill>
                <a:latin typeface="Georgia"/>
                <a:cs typeface="Georgia"/>
              </a:rPr>
              <a:t>Ulusal </a:t>
            </a:r>
            <a:r>
              <a:rPr sz="1100" spc="-5" dirty="0">
                <a:solidFill>
                  <a:srgbClr val="333333"/>
                </a:solidFill>
                <a:latin typeface="Georgia"/>
                <a:cs typeface="Georgia"/>
              </a:rPr>
              <a:t>düzeyde </a:t>
            </a:r>
            <a:r>
              <a:rPr sz="1100" spc="-10" dirty="0">
                <a:solidFill>
                  <a:srgbClr val="333333"/>
                </a:solidFill>
                <a:latin typeface="Georgia"/>
                <a:cs typeface="Georgia"/>
              </a:rPr>
              <a:t>yükseköğretim yeterlilikleri  </a:t>
            </a:r>
            <a:r>
              <a:rPr sz="1100" spc="-5" dirty="0">
                <a:solidFill>
                  <a:srgbClr val="333333"/>
                </a:solidFill>
                <a:latin typeface="Georgia"/>
                <a:cs typeface="Georgia"/>
              </a:rPr>
              <a:t>göz önünde </a:t>
            </a:r>
            <a:r>
              <a:rPr sz="1100" spc="-10" dirty="0">
                <a:solidFill>
                  <a:srgbClr val="333333"/>
                </a:solidFill>
                <a:latin typeface="Georgia"/>
                <a:cs typeface="Georgia"/>
              </a:rPr>
              <a:t>bulundurularak herhangi bir  </a:t>
            </a:r>
            <a:r>
              <a:rPr sz="1100" spc="-5" dirty="0">
                <a:solidFill>
                  <a:srgbClr val="333333"/>
                </a:solidFill>
                <a:latin typeface="Georgia"/>
                <a:cs typeface="Georgia"/>
              </a:rPr>
              <a:t>meslek </a:t>
            </a:r>
            <a:r>
              <a:rPr sz="1100" spc="-10" dirty="0">
                <a:solidFill>
                  <a:srgbClr val="333333"/>
                </a:solidFill>
                <a:latin typeface="Georgia"/>
                <a:cs typeface="Georgia"/>
              </a:rPr>
              <a:t>alanındaki yeterliliklerin ilgili</a:t>
            </a:r>
            <a:endParaRPr sz="1100" dirty="0">
              <a:latin typeface="Georgia"/>
              <a:cs typeface="Georgia"/>
            </a:endParaRPr>
          </a:p>
          <a:p>
            <a:pPr marL="12700" marR="5080">
              <a:lnSpc>
                <a:spcPct val="120000"/>
              </a:lnSpc>
              <a:spcBef>
                <a:spcPts val="10"/>
              </a:spcBef>
            </a:pPr>
            <a:r>
              <a:rPr sz="1100" spc="-15" dirty="0">
                <a:solidFill>
                  <a:srgbClr val="333333"/>
                </a:solidFill>
                <a:latin typeface="Georgia"/>
                <a:cs typeface="Georgia"/>
              </a:rPr>
              <a:t>paydaşların </a:t>
            </a:r>
            <a:r>
              <a:rPr sz="1100" spc="-10" dirty="0">
                <a:solidFill>
                  <a:srgbClr val="333333"/>
                </a:solidFill>
                <a:latin typeface="Georgia"/>
                <a:cs typeface="Georgia"/>
              </a:rPr>
              <a:t>görüşleri alınarak </a:t>
            </a:r>
            <a:r>
              <a:rPr sz="1100" spc="-5" dirty="0">
                <a:solidFill>
                  <a:srgbClr val="333333"/>
                </a:solidFill>
                <a:latin typeface="Georgia"/>
                <a:cs typeface="Georgia"/>
              </a:rPr>
              <a:t>belirli </a:t>
            </a:r>
            <a:r>
              <a:rPr sz="1100" spc="-10" dirty="0">
                <a:solidFill>
                  <a:srgbClr val="333333"/>
                </a:solidFill>
                <a:latin typeface="Georgia"/>
                <a:cs typeface="Georgia"/>
              </a:rPr>
              <a:t>bir </a:t>
            </a:r>
            <a:r>
              <a:rPr sz="1100" dirty="0">
                <a:solidFill>
                  <a:srgbClr val="333333"/>
                </a:solidFill>
                <a:latin typeface="Georgia"/>
                <a:cs typeface="Georgia"/>
              </a:rPr>
              <a:t>düzen  </a:t>
            </a:r>
            <a:r>
              <a:rPr sz="1100" spc="-10" dirty="0">
                <a:solidFill>
                  <a:srgbClr val="333333"/>
                </a:solidFill>
                <a:latin typeface="Georgia"/>
                <a:cs typeface="Georgia"/>
              </a:rPr>
              <a:t>içerisinde yapılandırıldığı bir</a:t>
            </a:r>
            <a:r>
              <a:rPr sz="1100" spc="-15" dirty="0">
                <a:solidFill>
                  <a:srgbClr val="333333"/>
                </a:solidFill>
                <a:latin typeface="Georgia"/>
                <a:cs typeface="Georgia"/>
              </a:rPr>
              <a:t> sistemdir.</a:t>
            </a:r>
            <a:endParaRPr sz="1100" dirty="0">
              <a:latin typeface="Georgia"/>
              <a:cs typeface="Georgia"/>
            </a:endParaRPr>
          </a:p>
        </p:txBody>
      </p:sp>
      <p:sp>
        <p:nvSpPr>
          <p:cNvPr id="33" name="Unvan 1">
            <a:extLst>
              <a:ext uri="{FF2B5EF4-FFF2-40B4-BE49-F238E27FC236}">
                <a16:creationId xmlns:a16="http://schemas.microsoft.com/office/drawing/2014/main" id="{3099BC9A-F1D7-46DB-8C3D-DA5843BDEF74}"/>
              </a:ext>
            </a:extLst>
          </p:cNvPr>
          <p:cNvSpPr txBox="1">
            <a:spLocks/>
          </p:cNvSpPr>
          <p:nvPr/>
        </p:nvSpPr>
        <p:spPr>
          <a:xfrm>
            <a:off x="1907705" y="205979"/>
            <a:ext cx="706951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/>
              <a:t>YETERLİLİKLER ÇERÇEVESİ – PROGRAM İLİŞKİSİ</a:t>
            </a:r>
            <a:endParaRPr lang="tr-TR" sz="2800" b="1" dirty="0"/>
          </a:p>
        </p:txBody>
      </p:sp>
      <p:pic>
        <p:nvPicPr>
          <p:cNvPr id="34" name="İçerik Yer Tutucusu 4">
            <a:extLst>
              <a:ext uri="{FF2B5EF4-FFF2-40B4-BE49-F238E27FC236}">
                <a16:creationId xmlns:a16="http://schemas.microsoft.com/office/drawing/2014/main" id="{36545029-A8DA-4161-940A-41E645D5E83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CD0CEAE-F404-4E33-91F4-CF1013EF7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9692-E943-42CD-B3E8-8AFEEAF2EDFA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951C7F6F-D0D3-46ED-BF3C-100FD6E7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53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47FC059-E870-4AE7-B381-14B835C5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40A0EE-6CB5-4637-AFE6-19BADAF93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7" y="123478"/>
            <a:ext cx="6491064" cy="4917629"/>
          </a:xfrm>
          <a:prstGeom prst="rect">
            <a:avLst/>
          </a:prstGeom>
        </p:spPr>
      </p:pic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FD424C1-BF41-4331-B59F-BE43006EDF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3D0EA5FF-2AFE-4515-B1F9-69B4E5E6A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CB0F-8AAC-49D5-BAF3-D66BC255E38E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4710F9A-A3DE-4D8D-8865-995FA1D5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50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DC9FA18A-59D9-492C-A7B2-F3C2E444A99F}"/>
              </a:ext>
            </a:extLst>
          </p:cNvPr>
          <p:cNvSpPr/>
          <p:nvPr/>
        </p:nvSpPr>
        <p:spPr>
          <a:xfrm>
            <a:off x="6156176" y="1707654"/>
            <a:ext cx="2832169" cy="455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BAD25870-2322-4676-9BD2-BCE7B1CE9227}"/>
              </a:ext>
            </a:extLst>
          </p:cNvPr>
          <p:cNvSpPr txBox="1"/>
          <p:nvPr/>
        </p:nvSpPr>
        <p:spPr>
          <a:xfrm>
            <a:off x="6282524" y="1738236"/>
            <a:ext cx="2421924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-24" dirty="0">
                <a:solidFill>
                  <a:srgbClr val="FFFFFF"/>
                </a:solidFill>
                <a:latin typeface="Arial"/>
                <a:cs typeface="Arial"/>
              </a:rPr>
              <a:t>Avrupa </a:t>
            </a:r>
            <a:r>
              <a:rPr sz="1338" b="1" spc="12" dirty="0">
                <a:solidFill>
                  <a:srgbClr val="FFFFFF"/>
                </a:solidFill>
                <a:latin typeface="Arial"/>
                <a:cs typeface="Arial"/>
              </a:rPr>
              <a:t>Yeterlilikler</a:t>
            </a:r>
            <a:r>
              <a:rPr sz="1338" b="1" spc="-1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-61" dirty="0">
                <a:solidFill>
                  <a:srgbClr val="FFFFFF"/>
                </a:solidFill>
                <a:latin typeface="Arial"/>
                <a:cs typeface="Arial"/>
              </a:rPr>
              <a:t>Çerçevesi</a:t>
            </a:r>
            <a:endParaRPr sz="1338">
              <a:latin typeface="Arial"/>
              <a:cs typeface="Arial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75F4E27D-106C-42FD-83B1-352BD234CB3C}"/>
              </a:ext>
            </a:extLst>
          </p:cNvPr>
          <p:cNvSpPr/>
          <p:nvPr/>
        </p:nvSpPr>
        <p:spPr>
          <a:xfrm>
            <a:off x="6167299" y="2267415"/>
            <a:ext cx="2809924" cy="455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6A94931A-6736-4055-8FED-DA066343BEE9}"/>
              </a:ext>
            </a:extLst>
          </p:cNvPr>
          <p:cNvSpPr txBox="1"/>
          <p:nvPr/>
        </p:nvSpPr>
        <p:spPr>
          <a:xfrm>
            <a:off x="6292102" y="2299541"/>
            <a:ext cx="2370953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Ulusal </a:t>
            </a:r>
            <a:r>
              <a:rPr sz="1338" b="1" spc="12" dirty="0">
                <a:solidFill>
                  <a:srgbClr val="FFFFFF"/>
                </a:solidFill>
                <a:latin typeface="Arial"/>
                <a:cs typeface="Arial"/>
              </a:rPr>
              <a:t>Yeterlilikler</a:t>
            </a:r>
            <a:r>
              <a:rPr sz="1338" b="1" spc="-1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-61" dirty="0">
                <a:solidFill>
                  <a:srgbClr val="FFFFFF"/>
                </a:solidFill>
                <a:latin typeface="Arial"/>
                <a:cs typeface="Arial"/>
              </a:rPr>
              <a:t>Çerçevesi</a:t>
            </a:r>
            <a:endParaRPr sz="1338"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4AFD80E9-CE04-4357-9F45-945B1FA26A15}"/>
              </a:ext>
            </a:extLst>
          </p:cNvPr>
          <p:cNvSpPr/>
          <p:nvPr/>
        </p:nvSpPr>
        <p:spPr>
          <a:xfrm>
            <a:off x="6415670" y="2827176"/>
            <a:ext cx="2672764" cy="455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C06EE255-6AFF-4653-8E33-985EDDB3E926}"/>
              </a:ext>
            </a:extLst>
          </p:cNvPr>
          <p:cNvSpPr txBox="1"/>
          <p:nvPr/>
        </p:nvSpPr>
        <p:spPr>
          <a:xfrm>
            <a:off x="6539854" y="2859303"/>
            <a:ext cx="1695965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61" dirty="0">
                <a:solidFill>
                  <a:srgbClr val="FFFFFF"/>
                </a:solidFill>
                <a:latin typeface="Times New Roman"/>
                <a:cs typeface="Times New Roman"/>
              </a:rPr>
              <a:t>Mesleki</a:t>
            </a:r>
            <a:r>
              <a:rPr sz="1338" b="1" spc="-9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38" b="1" spc="36" dirty="0">
                <a:solidFill>
                  <a:srgbClr val="FFFFFF"/>
                </a:solidFill>
                <a:latin typeface="Times New Roman"/>
                <a:cs typeface="Times New Roman"/>
              </a:rPr>
              <a:t>Yeterlilikler</a:t>
            </a:r>
            <a:endParaRPr sz="1338">
              <a:latin typeface="Times New Roman"/>
              <a:cs typeface="Times New Roman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FA5DAB60-0B23-4C63-AF47-F2AD48634686}"/>
              </a:ext>
            </a:extLst>
          </p:cNvPr>
          <p:cNvSpPr/>
          <p:nvPr/>
        </p:nvSpPr>
        <p:spPr>
          <a:xfrm>
            <a:off x="6730766" y="3386937"/>
            <a:ext cx="1760838" cy="455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0055AC41-7B8E-4946-8DE6-9BA33EF5AEAB}"/>
              </a:ext>
            </a:extLst>
          </p:cNvPr>
          <p:cNvSpPr txBox="1"/>
          <p:nvPr/>
        </p:nvSpPr>
        <p:spPr>
          <a:xfrm>
            <a:off x="6854025" y="3417520"/>
            <a:ext cx="1475088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-12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sz="1338" b="1" spc="-9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24" dirty="0">
                <a:solidFill>
                  <a:srgbClr val="FFFFFF"/>
                </a:solidFill>
                <a:latin typeface="Arial"/>
                <a:cs typeface="Arial"/>
              </a:rPr>
              <a:t>Çıktıları</a:t>
            </a:r>
            <a:endParaRPr sz="1338">
              <a:latin typeface="Arial"/>
              <a:cs typeface="Arial"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CABE1EA9-A3BB-4694-BF6B-0B6A39E3192F}"/>
              </a:ext>
            </a:extLst>
          </p:cNvPr>
          <p:cNvSpPr/>
          <p:nvPr/>
        </p:nvSpPr>
        <p:spPr>
          <a:xfrm>
            <a:off x="4951394" y="3386937"/>
            <a:ext cx="1649625" cy="4559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7D418241-3805-457C-80CF-B14218271EB3}"/>
              </a:ext>
            </a:extLst>
          </p:cNvPr>
          <p:cNvSpPr txBox="1"/>
          <p:nvPr/>
        </p:nvSpPr>
        <p:spPr>
          <a:xfrm>
            <a:off x="5075579" y="3417519"/>
            <a:ext cx="1363877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12" dirty="0">
                <a:solidFill>
                  <a:srgbClr val="FFFFFF"/>
                </a:solidFill>
                <a:latin typeface="Arial"/>
                <a:cs typeface="Arial"/>
              </a:rPr>
              <a:t>Eğitim</a:t>
            </a:r>
            <a:r>
              <a:rPr sz="1338" b="1" spc="-1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Amaçları</a:t>
            </a:r>
            <a:endParaRPr sz="1338">
              <a:latin typeface="Arial"/>
              <a:cs typeface="Arial"/>
            </a:endParaRPr>
          </a:p>
        </p:txBody>
      </p:sp>
      <p:sp>
        <p:nvSpPr>
          <p:cNvPr id="14" name="object 19">
            <a:extLst>
              <a:ext uri="{FF2B5EF4-FFF2-40B4-BE49-F238E27FC236}">
                <a16:creationId xmlns:a16="http://schemas.microsoft.com/office/drawing/2014/main" id="{0F8F980C-B662-48F9-B172-3923B6F0D143}"/>
              </a:ext>
            </a:extLst>
          </p:cNvPr>
          <p:cNvSpPr/>
          <p:nvPr/>
        </p:nvSpPr>
        <p:spPr>
          <a:xfrm>
            <a:off x="3042274" y="3386937"/>
            <a:ext cx="1731182" cy="4559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5" name="object 20">
            <a:extLst>
              <a:ext uri="{FF2B5EF4-FFF2-40B4-BE49-F238E27FC236}">
                <a16:creationId xmlns:a16="http://schemas.microsoft.com/office/drawing/2014/main" id="{3B5B80EC-CD86-4707-BBDF-09925A4FD817}"/>
              </a:ext>
            </a:extLst>
          </p:cNvPr>
          <p:cNvSpPr txBox="1"/>
          <p:nvPr/>
        </p:nvSpPr>
        <p:spPr>
          <a:xfrm>
            <a:off x="3167078" y="3417519"/>
            <a:ext cx="1422572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-61" dirty="0">
                <a:solidFill>
                  <a:srgbClr val="FFFFFF"/>
                </a:solidFill>
                <a:latin typeface="Arial"/>
                <a:cs typeface="Arial"/>
              </a:rPr>
              <a:t>Paydaş</a:t>
            </a:r>
            <a:r>
              <a:rPr sz="1338" b="1" spc="-18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Görüşleri</a:t>
            </a:r>
            <a:endParaRPr sz="1338">
              <a:latin typeface="Arial"/>
              <a:cs typeface="Arial"/>
            </a:endParaRPr>
          </a:p>
        </p:txBody>
      </p:sp>
      <p:grpSp>
        <p:nvGrpSpPr>
          <p:cNvPr id="16" name="object 21">
            <a:extLst>
              <a:ext uri="{FF2B5EF4-FFF2-40B4-BE49-F238E27FC236}">
                <a16:creationId xmlns:a16="http://schemas.microsoft.com/office/drawing/2014/main" id="{7B2D1AE1-3865-45E3-8E93-802D4D83206F}"/>
              </a:ext>
            </a:extLst>
          </p:cNvPr>
          <p:cNvGrpSpPr/>
          <p:nvPr/>
        </p:nvGrpSpPr>
        <p:grpSpPr>
          <a:xfrm>
            <a:off x="3001496" y="2015409"/>
            <a:ext cx="5520381" cy="2906927"/>
            <a:chOff x="307848" y="848898"/>
            <a:chExt cx="2269490" cy="1195070"/>
          </a:xfrm>
        </p:grpSpPr>
        <p:sp>
          <p:nvSpPr>
            <p:cNvPr id="17" name="object 22">
              <a:extLst>
                <a:ext uri="{FF2B5EF4-FFF2-40B4-BE49-F238E27FC236}">
                  <a16:creationId xmlns:a16="http://schemas.microsoft.com/office/drawing/2014/main" id="{C9474A17-570A-421E-8F18-7C94F9CC506E}"/>
                </a:ext>
              </a:extLst>
            </p:cNvPr>
            <p:cNvSpPr/>
            <p:nvPr/>
          </p:nvSpPr>
          <p:spPr>
            <a:xfrm>
              <a:off x="1842516" y="1635252"/>
              <a:ext cx="702563" cy="1889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8" name="object 23">
              <a:extLst>
                <a:ext uri="{FF2B5EF4-FFF2-40B4-BE49-F238E27FC236}">
                  <a16:creationId xmlns:a16="http://schemas.microsoft.com/office/drawing/2014/main" id="{4C1498DE-BA13-4B6A-A0E1-9AABFDBF7EC9}"/>
                </a:ext>
              </a:extLst>
            </p:cNvPr>
            <p:cNvSpPr/>
            <p:nvPr/>
          </p:nvSpPr>
          <p:spPr>
            <a:xfrm>
              <a:off x="1830324" y="1856232"/>
              <a:ext cx="746760" cy="18745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9" name="object 24">
              <a:extLst>
                <a:ext uri="{FF2B5EF4-FFF2-40B4-BE49-F238E27FC236}">
                  <a16:creationId xmlns:a16="http://schemas.microsoft.com/office/drawing/2014/main" id="{368AEACC-56F3-4860-8A92-846C3A152DCD}"/>
                </a:ext>
              </a:extLst>
            </p:cNvPr>
            <p:cNvSpPr/>
            <p:nvPr/>
          </p:nvSpPr>
          <p:spPr>
            <a:xfrm>
              <a:off x="2123470" y="1760250"/>
              <a:ext cx="139640" cy="1132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0" name="object 25">
              <a:extLst>
                <a:ext uri="{FF2B5EF4-FFF2-40B4-BE49-F238E27FC236}">
                  <a16:creationId xmlns:a16="http://schemas.microsoft.com/office/drawing/2014/main" id="{886D7C6D-E7AE-463F-8D67-C6E8F138AD2E}"/>
                </a:ext>
              </a:extLst>
            </p:cNvPr>
            <p:cNvSpPr/>
            <p:nvPr/>
          </p:nvSpPr>
          <p:spPr>
            <a:xfrm>
              <a:off x="2123470" y="1537492"/>
              <a:ext cx="139640" cy="113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1" name="object 26">
              <a:extLst>
                <a:ext uri="{FF2B5EF4-FFF2-40B4-BE49-F238E27FC236}">
                  <a16:creationId xmlns:a16="http://schemas.microsoft.com/office/drawing/2014/main" id="{41B9C1DE-ED54-46F3-AA65-CFFCCFF42466}"/>
                </a:ext>
              </a:extLst>
            </p:cNvPr>
            <p:cNvSpPr/>
            <p:nvPr/>
          </p:nvSpPr>
          <p:spPr>
            <a:xfrm>
              <a:off x="2123470" y="1311940"/>
              <a:ext cx="139640" cy="1132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2" name="object 27">
              <a:extLst>
                <a:ext uri="{FF2B5EF4-FFF2-40B4-BE49-F238E27FC236}">
                  <a16:creationId xmlns:a16="http://schemas.microsoft.com/office/drawing/2014/main" id="{3FA5DC66-3BF9-4C95-9B69-4E06616C382E}"/>
                </a:ext>
              </a:extLst>
            </p:cNvPr>
            <p:cNvSpPr/>
            <p:nvPr/>
          </p:nvSpPr>
          <p:spPr>
            <a:xfrm>
              <a:off x="2123470" y="1080419"/>
              <a:ext cx="139640" cy="1133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3" name="object 28">
              <a:extLst>
                <a:ext uri="{FF2B5EF4-FFF2-40B4-BE49-F238E27FC236}">
                  <a16:creationId xmlns:a16="http://schemas.microsoft.com/office/drawing/2014/main" id="{E5FBB827-93BB-455C-BB88-D771DDE32C0C}"/>
                </a:ext>
              </a:extLst>
            </p:cNvPr>
            <p:cNvSpPr/>
            <p:nvPr/>
          </p:nvSpPr>
          <p:spPr>
            <a:xfrm>
              <a:off x="2123470" y="848898"/>
              <a:ext cx="139640" cy="1133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4" name="object 29">
              <a:extLst>
                <a:ext uri="{FF2B5EF4-FFF2-40B4-BE49-F238E27FC236}">
                  <a16:creationId xmlns:a16="http://schemas.microsoft.com/office/drawing/2014/main" id="{85CE67BA-3CD6-43A2-AEF8-9A5FDCAEA8AD}"/>
                </a:ext>
              </a:extLst>
            </p:cNvPr>
            <p:cNvSpPr/>
            <p:nvPr/>
          </p:nvSpPr>
          <p:spPr>
            <a:xfrm>
              <a:off x="1746915" y="1414429"/>
              <a:ext cx="113351" cy="1396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5" name="object 30">
              <a:extLst>
                <a:ext uri="{FF2B5EF4-FFF2-40B4-BE49-F238E27FC236}">
                  <a16:creationId xmlns:a16="http://schemas.microsoft.com/office/drawing/2014/main" id="{8DA30272-80B6-4685-813C-D71759F8B5B4}"/>
                </a:ext>
              </a:extLst>
            </p:cNvPr>
            <p:cNvSpPr/>
            <p:nvPr/>
          </p:nvSpPr>
          <p:spPr>
            <a:xfrm>
              <a:off x="1011458" y="1414429"/>
              <a:ext cx="113224" cy="1396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6" name="object 31">
              <a:extLst>
                <a:ext uri="{FF2B5EF4-FFF2-40B4-BE49-F238E27FC236}">
                  <a16:creationId xmlns:a16="http://schemas.microsoft.com/office/drawing/2014/main" id="{8085B8F6-13EB-4A6A-B091-D8994CA34DBA}"/>
                </a:ext>
              </a:extLst>
            </p:cNvPr>
            <p:cNvSpPr/>
            <p:nvPr/>
          </p:nvSpPr>
          <p:spPr>
            <a:xfrm>
              <a:off x="639348" y="1313337"/>
              <a:ext cx="139640" cy="1133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7" name="object 32">
              <a:extLst>
                <a:ext uri="{FF2B5EF4-FFF2-40B4-BE49-F238E27FC236}">
                  <a16:creationId xmlns:a16="http://schemas.microsoft.com/office/drawing/2014/main" id="{9133B721-A43E-464F-AB10-1EF0FFE539BA}"/>
                </a:ext>
              </a:extLst>
            </p:cNvPr>
            <p:cNvSpPr/>
            <p:nvPr/>
          </p:nvSpPr>
          <p:spPr>
            <a:xfrm>
              <a:off x="307848" y="1171956"/>
              <a:ext cx="790956" cy="20421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8" name="object 33">
            <a:extLst>
              <a:ext uri="{FF2B5EF4-FFF2-40B4-BE49-F238E27FC236}">
                <a16:creationId xmlns:a16="http://schemas.microsoft.com/office/drawing/2014/main" id="{9CB864E0-1930-44C7-B4C2-8A6BDFBDA36F}"/>
              </a:ext>
            </a:extLst>
          </p:cNvPr>
          <p:cNvSpPr txBox="1"/>
          <p:nvPr/>
        </p:nvSpPr>
        <p:spPr>
          <a:xfrm>
            <a:off x="3224846" y="2836444"/>
            <a:ext cx="1481266" cy="258861"/>
          </a:xfrm>
          <a:prstGeom prst="rect">
            <a:avLst/>
          </a:prstGeom>
        </p:spPr>
        <p:txBody>
          <a:bodyPr vert="horz" wrap="square" lIns="0" tIns="33981" rIns="0" bIns="0" rtlCol="0">
            <a:spAutoFit/>
          </a:bodyPr>
          <a:lstStyle/>
          <a:p>
            <a:pPr marL="30891">
              <a:spcBef>
                <a:spcPts val="268"/>
              </a:spcBef>
            </a:pPr>
            <a:r>
              <a:rPr sz="1459" b="1" spc="24" dirty="0">
                <a:solidFill>
                  <a:srgbClr val="0D0D0D"/>
                </a:solidFill>
                <a:latin typeface="Arial"/>
                <a:cs typeface="Arial"/>
              </a:rPr>
              <a:t>Bölüm</a:t>
            </a:r>
            <a:r>
              <a:rPr sz="1459" b="1" spc="-134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59" b="1" spc="12" dirty="0">
                <a:solidFill>
                  <a:srgbClr val="0D0D0D"/>
                </a:solidFill>
                <a:latin typeface="Arial"/>
                <a:cs typeface="Arial"/>
              </a:rPr>
              <a:t>Misyonu</a:t>
            </a:r>
            <a:endParaRPr sz="1459">
              <a:latin typeface="Arial"/>
              <a:cs typeface="Arial"/>
            </a:endParaRPr>
          </a:p>
        </p:txBody>
      </p:sp>
      <p:sp>
        <p:nvSpPr>
          <p:cNvPr id="29" name="object 37">
            <a:extLst>
              <a:ext uri="{FF2B5EF4-FFF2-40B4-BE49-F238E27FC236}">
                <a16:creationId xmlns:a16="http://schemas.microsoft.com/office/drawing/2014/main" id="{8B68E417-E8B6-4877-B0EC-942EAE4813BA}"/>
              </a:ext>
            </a:extLst>
          </p:cNvPr>
          <p:cNvSpPr txBox="1"/>
          <p:nvPr/>
        </p:nvSpPr>
        <p:spPr>
          <a:xfrm>
            <a:off x="6828076" y="3962453"/>
            <a:ext cx="1963180" cy="105179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R="415490" algn="ctr">
              <a:spcBef>
                <a:spcPts val="243"/>
              </a:spcBef>
            </a:pPr>
            <a:r>
              <a:rPr sz="1338" b="1" spc="61" dirty="0">
                <a:solidFill>
                  <a:srgbClr val="FFFFFF"/>
                </a:solidFill>
                <a:latin typeface="Times New Roman"/>
                <a:cs typeface="Times New Roman"/>
              </a:rPr>
              <a:t>Ders</a:t>
            </a:r>
            <a:endParaRPr sz="133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16" dirty="0">
              <a:latin typeface="Times New Roman"/>
              <a:cs typeface="Times New Roman"/>
            </a:endParaRPr>
          </a:p>
          <a:p>
            <a:pPr>
              <a:spcBef>
                <a:spcPts val="85"/>
              </a:spcBef>
            </a:pPr>
            <a:endParaRPr sz="973" dirty="0">
              <a:latin typeface="Times New Roman"/>
              <a:cs typeface="Times New Roman"/>
            </a:endParaRPr>
          </a:p>
          <a:p>
            <a:pPr marR="413946" algn="ctr"/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Öğrenme</a:t>
            </a:r>
            <a:r>
              <a:rPr sz="1338" b="1" spc="-1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24" dirty="0">
                <a:solidFill>
                  <a:srgbClr val="FFFFFF"/>
                </a:solidFill>
                <a:latin typeface="Arial"/>
                <a:cs typeface="Arial"/>
              </a:rPr>
              <a:t>Çıktıları</a:t>
            </a:r>
            <a:endParaRPr sz="1338" dirty="0">
              <a:latin typeface="Arial"/>
              <a:cs typeface="Arial"/>
            </a:endParaRPr>
          </a:p>
          <a:p>
            <a:pPr marR="12357" algn="r">
              <a:spcBef>
                <a:spcPts val="961"/>
              </a:spcBef>
            </a:pPr>
            <a:endParaRPr sz="851" dirty="0">
              <a:latin typeface="Georgia"/>
              <a:cs typeface="Georgia"/>
            </a:endParaRPr>
          </a:p>
        </p:txBody>
      </p:sp>
      <p:cxnSp>
        <p:nvCxnSpPr>
          <p:cNvPr id="34" name="Bağlayıcı: Eğri 33">
            <a:extLst>
              <a:ext uri="{FF2B5EF4-FFF2-40B4-BE49-F238E27FC236}">
                <a16:creationId xmlns:a16="http://schemas.microsoft.com/office/drawing/2014/main" id="{23D9D0CB-F87B-4AEE-83E1-E6E8BF46AB80}"/>
              </a:ext>
            </a:extLst>
          </p:cNvPr>
          <p:cNvCxnSpPr>
            <a:cxnSpLocks/>
          </p:cNvCxnSpPr>
          <p:nvPr/>
        </p:nvCxnSpPr>
        <p:spPr>
          <a:xfrm>
            <a:off x="5637739" y="2257598"/>
            <a:ext cx="1294581" cy="1210577"/>
          </a:xfrm>
          <a:prstGeom prst="curved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ikdörtgen 35">
            <a:extLst>
              <a:ext uri="{FF2B5EF4-FFF2-40B4-BE49-F238E27FC236}">
                <a16:creationId xmlns:a16="http://schemas.microsoft.com/office/drawing/2014/main" id="{6B15ADD1-B7C7-4ED2-A497-3AB303109A2C}"/>
              </a:ext>
            </a:extLst>
          </p:cNvPr>
          <p:cNvSpPr/>
          <p:nvPr/>
        </p:nvSpPr>
        <p:spPr>
          <a:xfrm>
            <a:off x="3059123" y="1549315"/>
            <a:ext cx="2578616" cy="863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object 33">
            <a:extLst>
              <a:ext uri="{FF2B5EF4-FFF2-40B4-BE49-F238E27FC236}">
                <a16:creationId xmlns:a16="http://schemas.microsoft.com/office/drawing/2014/main" id="{ECD1C6F7-D2C9-4E8C-8440-DA2EF0C6A728}"/>
              </a:ext>
            </a:extLst>
          </p:cNvPr>
          <p:cNvSpPr txBox="1"/>
          <p:nvPr/>
        </p:nvSpPr>
        <p:spPr>
          <a:xfrm>
            <a:off x="3090963" y="1672462"/>
            <a:ext cx="2504389" cy="6858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95"/>
              </a:spcBef>
              <a:tabLst>
                <a:tab pos="502920" algn="l"/>
              </a:tabLst>
            </a:pPr>
            <a:r>
              <a:rPr sz="1100" b="1" spc="20" dirty="0">
                <a:latin typeface="Times New Roman"/>
                <a:cs typeface="Times New Roman"/>
              </a:rPr>
              <a:t>P</a:t>
            </a:r>
            <a:r>
              <a:rPr sz="1100" b="1" spc="-20" dirty="0">
                <a:latin typeface="Times New Roman"/>
                <a:cs typeface="Times New Roman"/>
              </a:rPr>
              <a:t>r</a:t>
            </a:r>
            <a:r>
              <a:rPr sz="1100" b="1" spc="60" dirty="0">
                <a:latin typeface="Times New Roman"/>
                <a:cs typeface="Times New Roman"/>
              </a:rPr>
              <a:t>o</a:t>
            </a:r>
            <a:r>
              <a:rPr sz="1100" b="1" spc="5" dirty="0">
                <a:latin typeface="Times New Roman"/>
                <a:cs typeface="Times New Roman"/>
              </a:rPr>
              <a:t>g</a:t>
            </a:r>
            <a:r>
              <a:rPr sz="1100" b="1" spc="-5" dirty="0">
                <a:latin typeface="Times New Roman"/>
                <a:cs typeface="Times New Roman"/>
              </a:rPr>
              <a:t>r</a:t>
            </a:r>
            <a:r>
              <a:rPr sz="1100" b="1" spc="20" dirty="0">
                <a:latin typeface="Times New Roman"/>
                <a:cs typeface="Times New Roman"/>
              </a:rPr>
              <a:t>a</a:t>
            </a:r>
            <a:r>
              <a:rPr sz="1100" b="1" spc="55" dirty="0">
                <a:latin typeface="Times New Roman"/>
                <a:cs typeface="Times New Roman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45" dirty="0">
                <a:latin typeface="Arial"/>
                <a:cs typeface="Arial"/>
              </a:rPr>
              <a:t>ç</a:t>
            </a:r>
            <a:r>
              <a:rPr sz="1100" b="1" spc="25" dirty="0">
                <a:latin typeface="Arial"/>
                <a:cs typeface="Arial"/>
              </a:rPr>
              <a:t>ı</a:t>
            </a:r>
            <a:r>
              <a:rPr sz="1100" b="1" spc="30" dirty="0">
                <a:latin typeface="Arial"/>
                <a:cs typeface="Arial"/>
              </a:rPr>
              <a:t>kt</a:t>
            </a:r>
            <a:r>
              <a:rPr sz="1100" b="1" spc="25" dirty="0">
                <a:latin typeface="Arial"/>
                <a:cs typeface="Arial"/>
              </a:rPr>
              <a:t>ı</a:t>
            </a:r>
            <a:r>
              <a:rPr sz="1100" b="1" dirty="0">
                <a:latin typeface="Arial"/>
                <a:cs typeface="Arial"/>
              </a:rPr>
              <a:t>l</a:t>
            </a:r>
            <a:r>
              <a:rPr sz="1100" b="1" spc="10" dirty="0">
                <a:latin typeface="Arial"/>
                <a:cs typeface="Arial"/>
              </a:rPr>
              <a:t>a</a:t>
            </a:r>
            <a:r>
              <a:rPr sz="1100" b="1" spc="25" dirty="0">
                <a:latin typeface="Arial"/>
                <a:cs typeface="Arial"/>
              </a:rPr>
              <a:t>rı</a:t>
            </a:r>
            <a:r>
              <a:rPr sz="1100" spc="-30" dirty="0">
                <a:latin typeface="Georgia"/>
                <a:cs typeface="Georgia"/>
              </a:rPr>
              <a:t>;  </a:t>
            </a:r>
            <a:r>
              <a:rPr sz="1100" spc="-10" dirty="0">
                <a:latin typeface="Georgia"/>
                <a:cs typeface="Georgia"/>
              </a:rPr>
              <a:t>öğrencilerin programdan  </a:t>
            </a:r>
            <a:r>
              <a:rPr sz="1100" dirty="0">
                <a:latin typeface="Georgia"/>
                <a:cs typeface="Georgia"/>
              </a:rPr>
              <a:t>mezun </a:t>
            </a:r>
            <a:r>
              <a:rPr sz="1100" spc="-10" dirty="0">
                <a:latin typeface="Georgia"/>
                <a:cs typeface="Georgia"/>
              </a:rPr>
              <a:t>oluncaya kadar  kazanmaları gereken  bilgi </a:t>
            </a:r>
            <a:r>
              <a:rPr sz="1100" spc="-15" dirty="0">
                <a:latin typeface="Georgia"/>
                <a:cs typeface="Georgia"/>
              </a:rPr>
              <a:t>ve </a:t>
            </a:r>
            <a:r>
              <a:rPr sz="1100" spc="-10" dirty="0">
                <a:latin typeface="Georgia"/>
                <a:cs typeface="Georgia"/>
              </a:rPr>
              <a:t>becerileri  tanımlayan</a:t>
            </a:r>
            <a:r>
              <a:rPr sz="1100" dirty="0">
                <a:latin typeface="Georgia"/>
                <a:cs typeface="Georgia"/>
              </a:rPr>
              <a:t> </a:t>
            </a:r>
            <a:r>
              <a:rPr sz="1100" spc="-15" dirty="0">
                <a:latin typeface="Georgia"/>
                <a:cs typeface="Georgia"/>
              </a:rPr>
              <a:t>ifadelerdir.</a:t>
            </a:r>
            <a:endParaRPr sz="1100" dirty="0">
              <a:latin typeface="Georgia"/>
              <a:cs typeface="Georgia"/>
            </a:endParaRPr>
          </a:p>
        </p:txBody>
      </p:sp>
      <p:sp>
        <p:nvSpPr>
          <p:cNvPr id="31" name="Unvan 1">
            <a:extLst>
              <a:ext uri="{FF2B5EF4-FFF2-40B4-BE49-F238E27FC236}">
                <a16:creationId xmlns:a16="http://schemas.microsoft.com/office/drawing/2014/main" id="{979DEEF9-B076-4EE3-A929-A595FD44A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5" y="205979"/>
            <a:ext cx="7069518" cy="857250"/>
          </a:xfrm>
        </p:spPr>
        <p:txBody>
          <a:bodyPr>
            <a:noAutofit/>
          </a:bodyPr>
          <a:lstStyle/>
          <a:p>
            <a:r>
              <a:rPr lang="tr-TR" sz="2800" b="1" dirty="0"/>
              <a:t>YETERLİLİKLER ÇERÇEVESİ – PROGRAM İLİŞKİSİ</a:t>
            </a:r>
          </a:p>
        </p:txBody>
      </p:sp>
      <p:pic>
        <p:nvPicPr>
          <p:cNvPr id="32" name="İçerik Yer Tutucusu 4">
            <a:extLst>
              <a:ext uri="{FF2B5EF4-FFF2-40B4-BE49-F238E27FC236}">
                <a16:creationId xmlns:a16="http://schemas.microsoft.com/office/drawing/2014/main" id="{CE545376-31EB-4D06-91EC-F5C9FE218AC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FDE5833-480F-4F54-9D1A-E292FF9E6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A48C0-3EF2-4FC1-AE19-7BB57E946B7B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FDCCDB0-DE97-4429-AC44-AEF8DBF5C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95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F0C94D41-CB32-45AD-8689-0F25F43BA06D}"/>
              </a:ext>
            </a:extLst>
          </p:cNvPr>
          <p:cNvSpPr/>
          <p:nvPr/>
        </p:nvSpPr>
        <p:spPr>
          <a:xfrm>
            <a:off x="6156176" y="1707654"/>
            <a:ext cx="2832169" cy="455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BF6C5973-AD43-4384-88C3-9C1828081DAF}"/>
              </a:ext>
            </a:extLst>
          </p:cNvPr>
          <p:cNvSpPr txBox="1"/>
          <p:nvPr/>
        </p:nvSpPr>
        <p:spPr>
          <a:xfrm>
            <a:off x="6282524" y="1738236"/>
            <a:ext cx="2421924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-24" dirty="0">
                <a:solidFill>
                  <a:srgbClr val="FFFFFF"/>
                </a:solidFill>
                <a:latin typeface="Arial"/>
                <a:cs typeface="Arial"/>
              </a:rPr>
              <a:t>Avrupa </a:t>
            </a:r>
            <a:r>
              <a:rPr sz="1338" b="1" spc="12" dirty="0">
                <a:solidFill>
                  <a:srgbClr val="FFFFFF"/>
                </a:solidFill>
                <a:latin typeface="Arial"/>
                <a:cs typeface="Arial"/>
              </a:rPr>
              <a:t>Yeterlilikler</a:t>
            </a:r>
            <a:r>
              <a:rPr sz="1338" b="1" spc="-1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-61" dirty="0">
                <a:solidFill>
                  <a:srgbClr val="FFFFFF"/>
                </a:solidFill>
                <a:latin typeface="Arial"/>
                <a:cs typeface="Arial"/>
              </a:rPr>
              <a:t>Çerçevesi</a:t>
            </a:r>
            <a:endParaRPr sz="1338">
              <a:latin typeface="Arial"/>
              <a:cs typeface="Arial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C4A5F115-8212-4394-9623-234232970A9C}"/>
              </a:ext>
            </a:extLst>
          </p:cNvPr>
          <p:cNvSpPr/>
          <p:nvPr/>
        </p:nvSpPr>
        <p:spPr>
          <a:xfrm>
            <a:off x="6167299" y="2267415"/>
            <a:ext cx="2809924" cy="455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57A167F7-F08B-40E5-8D9D-2364D01DC05C}"/>
              </a:ext>
            </a:extLst>
          </p:cNvPr>
          <p:cNvSpPr txBox="1"/>
          <p:nvPr/>
        </p:nvSpPr>
        <p:spPr>
          <a:xfrm>
            <a:off x="6292102" y="2299541"/>
            <a:ext cx="2370953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Ulusal </a:t>
            </a:r>
            <a:r>
              <a:rPr sz="1338" b="1" spc="12" dirty="0">
                <a:solidFill>
                  <a:srgbClr val="FFFFFF"/>
                </a:solidFill>
                <a:latin typeface="Arial"/>
                <a:cs typeface="Arial"/>
              </a:rPr>
              <a:t>Yeterlilikler</a:t>
            </a:r>
            <a:r>
              <a:rPr sz="1338" b="1" spc="-1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-61" dirty="0">
                <a:solidFill>
                  <a:srgbClr val="FFFFFF"/>
                </a:solidFill>
                <a:latin typeface="Arial"/>
                <a:cs typeface="Arial"/>
              </a:rPr>
              <a:t>Çerçevesi</a:t>
            </a:r>
            <a:endParaRPr sz="1338"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AF80A5F6-D83F-4A2D-98F0-43867EB3032B}"/>
              </a:ext>
            </a:extLst>
          </p:cNvPr>
          <p:cNvSpPr/>
          <p:nvPr/>
        </p:nvSpPr>
        <p:spPr>
          <a:xfrm>
            <a:off x="6415670" y="2827176"/>
            <a:ext cx="2672764" cy="455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2892D3E4-B4B0-49AB-B513-15CB3D5835A0}"/>
              </a:ext>
            </a:extLst>
          </p:cNvPr>
          <p:cNvSpPr txBox="1"/>
          <p:nvPr/>
        </p:nvSpPr>
        <p:spPr>
          <a:xfrm>
            <a:off x="6539854" y="2859303"/>
            <a:ext cx="1695965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61" dirty="0">
                <a:solidFill>
                  <a:srgbClr val="FFFFFF"/>
                </a:solidFill>
                <a:latin typeface="Times New Roman"/>
                <a:cs typeface="Times New Roman"/>
              </a:rPr>
              <a:t>Mesleki</a:t>
            </a:r>
            <a:r>
              <a:rPr sz="1338" b="1" spc="-9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38" b="1" spc="36" dirty="0">
                <a:solidFill>
                  <a:srgbClr val="FFFFFF"/>
                </a:solidFill>
                <a:latin typeface="Times New Roman"/>
                <a:cs typeface="Times New Roman"/>
              </a:rPr>
              <a:t>Yeterlilikler</a:t>
            </a:r>
            <a:endParaRPr sz="1338">
              <a:latin typeface="Times New Roman"/>
              <a:cs typeface="Times New Roman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5A8A3A50-A553-4B5D-B257-A657E7FC5D86}"/>
              </a:ext>
            </a:extLst>
          </p:cNvPr>
          <p:cNvSpPr/>
          <p:nvPr/>
        </p:nvSpPr>
        <p:spPr>
          <a:xfrm>
            <a:off x="6730766" y="3386937"/>
            <a:ext cx="1760838" cy="455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CC769CEA-898D-4F97-9CCC-0E04F39CD5A9}"/>
              </a:ext>
            </a:extLst>
          </p:cNvPr>
          <p:cNvSpPr txBox="1"/>
          <p:nvPr/>
        </p:nvSpPr>
        <p:spPr>
          <a:xfrm>
            <a:off x="6854025" y="3417520"/>
            <a:ext cx="1475088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-12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sz="1338" b="1" spc="-9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24" dirty="0">
                <a:solidFill>
                  <a:srgbClr val="FFFFFF"/>
                </a:solidFill>
                <a:latin typeface="Arial"/>
                <a:cs typeface="Arial"/>
              </a:rPr>
              <a:t>Çıktıları</a:t>
            </a:r>
            <a:endParaRPr sz="1338">
              <a:latin typeface="Arial"/>
              <a:cs typeface="Arial"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B6A07256-0807-4074-B3B6-258E59311CFD}"/>
              </a:ext>
            </a:extLst>
          </p:cNvPr>
          <p:cNvSpPr/>
          <p:nvPr/>
        </p:nvSpPr>
        <p:spPr>
          <a:xfrm>
            <a:off x="4951394" y="3386937"/>
            <a:ext cx="1649625" cy="4559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32E5F552-5CD7-4F43-8EBA-BEE9EEFE1DFD}"/>
              </a:ext>
            </a:extLst>
          </p:cNvPr>
          <p:cNvSpPr txBox="1"/>
          <p:nvPr/>
        </p:nvSpPr>
        <p:spPr>
          <a:xfrm>
            <a:off x="5075579" y="3417519"/>
            <a:ext cx="1363877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12" dirty="0">
                <a:solidFill>
                  <a:srgbClr val="FFFFFF"/>
                </a:solidFill>
                <a:latin typeface="Arial"/>
                <a:cs typeface="Arial"/>
              </a:rPr>
              <a:t>Eğitim</a:t>
            </a:r>
            <a:r>
              <a:rPr sz="1338" b="1" spc="-1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Amaçları</a:t>
            </a:r>
            <a:endParaRPr sz="1338">
              <a:latin typeface="Arial"/>
              <a:cs typeface="Arial"/>
            </a:endParaRPr>
          </a:p>
        </p:txBody>
      </p:sp>
      <p:sp>
        <p:nvSpPr>
          <p:cNvPr id="14" name="object 19">
            <a:extLst>
              <a:ext uri="{FF2B5EF4-FFF2-40B4-BE49-F238E27FC236}">
                <a16:creationId xmlns:a16="http://schemas.microsoft.com/office/drawing/2014/main" id="{BA90561E-B8D6-48AB-8907-CC68588A5D7A}"/>
              </a:ext>
            </a:extLst>
          </p:cNvPr>
          <p:cNvSpPr/>
          <p:nvPr/>
        </p:nvSpPr>
        <p:spPr>
          <a:xfrm>
            <a:off x="3042274" y="3386937"/>
            <a:ext cx="1731182" cy="4559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5" name="object 20">
            <a:extLst>
              <a:ext uri="{FF2B5EF4-FFF2-40B4-BE49-F238E27FC236}">
                <a16:creationId xmlns:a16="http://schemas.microsoft.com/office/drawing/2014/main" id="{F677CB0B-2CE8-4A07-8C56-00A8E7C4B2DB}"/>
              </a:ext>
            </a:extLst>
          </p:cNvPr>
          <p:cNvSpPr txBox="1"/>
          <p:nvPr/>
        </p:nvSpPr>
        <p:spPr>
          <a:xfrm>
            <a:off x="3167078" y="3417519"/>
            <a:ext cx="1422572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-61" dirty="0">
                <a:solidFill>
                  <a:srgbClr val="FFFFFF"/>
                </a:solidFill>
                <a:latin typeface="Arial"/>
                <a:cs typeface="Arial"/>
              </a:rPr>
              <a:t>Paydaş</a:t>
            </a:r>
            <a:r>
              <a:rPr sz="1338" b="1" spc="-18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Görüşleri</a:t>
            </a:r>
            <a:endParaRPr sz="1338">
              <a:latin typeface="Arial"/>
              <a:cs typeface="Arial"/>
            </a:endParaRPr>
          </a:p>
        </p:txBody>
      </p:sp>
      <p:grpSp>
        <p:nvGrpSpPr>
          <p:cNvPr id="16" name="object 21">
            <a:extLst>
              <a:ext uri="{FF2B5EF4-FFF2-40B4-BE49-F238E27FC236}">
                <a16:creationId xmlns:a16="http://schemas.microsoft.com/office/drawing/2014/main" id="{8ED62C73-5DCF-44A3-BFF1-A8B52FE108F0}"/>
              </a:ext>
            </a:extLst>
          </p:cNvPr>
          <p:cNvGrpSpPr/>
          <p:nvPr/>
        </p:nvGrpSpPr>
        <p:grpSpPr>
          <a:xfrm>
            <a:off x="3001496" y="2015409"/>
            <a:ext cx="5520381" cy="2906927"/>
            <a:chOff x="307848" y="848898"/>
            <a:chExt cx="2269490" cy="1195070"/>
          </a:xfrm>
        </p:grpSpPr>
        <p:sp>
          <p:nvSpPr>
            <p:cNvPr id="17" name="object 22">
              <a:extLst>
                <a:ext uri="{FF2B5EF4-FFF2-40B4-BE49-F238E27FC236}">
                  <a16:creationId xmlns:a16="http://schemas.microsoft.com/office/drawing/2014/main" id="{E2E6D10D-E9BB-491A-8049-AEC961475197}"/>
                </a:ext>
              </a:extLst>
            </p:cNvPr>
            <p:cNvSpPr/>
            <p:nvPr/>
          </p:nvSpPr>
          <p:spPr>
            <a:xfrm>
              <a:off x="1842516" y="1635252"/>
              <a:ext cx="702563" cy="1889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8" name="object 23">
              <a:extLst>
                <a:ext uri="{FF2B5EF4-FFF2-40B4-BE49-F238E27FC236}">
                  <a16:creationId xmlns:a16="http://schemas.microsoft.com/office/drawing/2014/main" id="{B0790D9C-C791-468D-849F-8B5180CE92AE}"/>
                </a:ext>
              </a:extLst>
            </p:cNvPr>
            <p:cNvSpPr/>
            <p:nvPr/>
          </p:nvSpPr>
          <p:spPr>
            <a:xfrm>
              <a:off x="1830324" y="1856232"/>
              <a:ext cx="746760" cy="18745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9" name="object 24">
              <a:extLst>
                <a:ext uri="{FF2B5EF4-FFF2-40B4-BE49-F238E27FC236}">
                  <a16:creationId xmlns:a16="http://schemas.microsoft.com/office/drawing/2014/main" id="{4C3BDB3E-C489-4ABF-AC48-11A3C1885059}"/>
                </a:ext>
              </a:extLst>
            </p:cNvPr>
            <p:cNvSpPr/>
            <p:nvPr/>
          </p:nvSpPr>
          <p:spPr>
            <a:xfrm>
              <a:off x="2123470" y="1760250"/>
              <a:ext cx="139640" cy="1132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0" name="object 25">
              <a:extLst>
                <a:ext uri="{FF2B5EF4-FFF2-40B4-BE49-F238E27FC236}">
                  <a16:creationId xmlns:a16="http://schemas.microsoft.com/office/drawing/2014/main" id="{9BDC7F2B-8833-4908-86FE-54C47FE42CBC}"/>
                </a:ext>
              </a:extLst>
            </p:cNvPr>
            <p:cNvSpPr/>
            <p:nvPr/>
          </p:nvSpPr>
          <p:spPr>
            <a:xfrm>
              <a:off x="2123470" y="1537492"/>
              <a:ext cx="139640" cy="113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1" name="object 26">
              <a:extLst>
                <a:ext uri="{FF2B5EF4-FFF2-40B4-BE49-F238E27FC236}">
                  <a16:creationId xmlns:a16="http://schemas.microsoft.com/office/drawing/2014/main" id="{03C46410-2519-47D6-B3BE-D42247229DC6}"/>
                </a:ext>
              </a:extLst>
            </p:cNvPr>
            <p:cNvSpPr/>
            <p:nvPr/>
          </p:nvSpPr>
          <p:spPr>
            <a:xfrm>
              <a:off x="2123470" y="1311940"/>
              <a:ext cx="139640" cy="1132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2" name="object 27">
              <a:extLst>
                <a:ext uri="{FF2B5EF4-FFF2-40B4-BE49-F238E27FC236}">
                  <a16:creationId xmlns:a16="http://schemas.microsoft.com/office/drawing/2014/main" id="{E5CEDB00-7DA8-409F-8695-1A3DDE346581}"/>
                </a:ext>
              </a:extLst>
            </p:cNvPr>
            <p:cNvSpPr/>
            <p:nvPr/>
          </p:nvSpPr>
          <p:spPr>
            <a:xfrm>
              <a:off x="2123470" y="1080419"/>
              <a:ext cx="139640" cy="1133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3" name="object 28">
              <a:extLst>
                <a:ext uri="{FF2B5EF4-FFF2-40B4-BE49-F238E27FC236}">
                  <a16:creationId xmlns:a16="http://schemas.microsoft.com/office/drawing/2014/main" id="{49FB8E36-13D0-44C0-840F-85D7E71E5364}"/>
                </a:ext>
              </a:extLst>
            </p:cNvPr>
            <p:cNvSpPr/>
            <p:nvPr/>
          </p:nvSpPr>
          <p:spPr>
            <a:xfrm>
              <a:off x="2123470" y="848898"/>
              <a:ext cx="139640" cy="1133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4" name="object 29">
              <a:extLst>
                <a:ext uri="{FF2B5EF4-FFF2-40B4-BE49-F238E27FC236}">
                  <a16:creationId xmlns:a16="http://schemas.microsoft.com/office/drawing/2014/main" id="{9292D5E1-BA7A-4386-8A95-6CA979B6F8C5}"/>
                </a:ext>
              </a:extLst>
            </p:cNvPr>
            <p:cNvSpPr/>
            <p:nvPr/>
          </p:nvSpPr>
          <p:spPr>
            <a:xfrm>
              <a:off x="1746915" y="1414429"/>
              <a:ext cx="113351" cy="1396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5" name="object 30">
              <a:extLst>
                <a:ext uri="{FF2B5EF4-FFF2-40B4-BE49-F238E27FC236}">
                  <a16:creationId xmlns:a16="http://schemas.microsoft.com/office/drawing/2014/main" id="{41301E28-2796-40E1-A47F-E8504894D716}"/>
                </a:ext>
              </a:extLst>
            </p:cNvPr>
            <p:cNvSpPr/>
            <p:nvPr/>
          </p:nvSpPr>
          <p:spPr>
            <a:xfrm>
              <a:off x="1011458" y="1414429"/>
              <a:ext cx="113224" cy="1396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6" name="object 31">
              <a:extLst>
                <a:ext uri="{FF2B5EF4-FFF2-40B4-BE49-F238E27FC236}">
                  <a16:creationId xmlns:a16="http://schemas.microsoft.com/office/drawing/2014/main" id="{477C6CEB-136F-4A6C-B7F4-5494A061DB2F}"/>
                </a:ext>
              </a:extLst>
            </p:cNvPr>
            <p:cNvSpPr/>
            <p:nvPr/>
          </p:nvSpPr>
          <p:spPr>
            <a:xfrm>
              <a:off x="639348" y="1313337"/>
              <a:ext cx="139640" cy="1133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7" name="object 32">
              <a:extLst>
                <a:ext uri="{FF2B5EF4-FFF2-40B4-BE49-F238E27FC236}">
                  <a16:creationId xmlns:a16="http://schemas.microsoft.com/office/drawing/2014/main" id="{E0540C3A-C85B-46C4-93BC-4DA6DB2121CC}"/>
                </a:ext>
              </a:extLst>
            </p:cNvPr>
            <p:cNvSpPr/>
            <p:nvPr/>
          </p:nvSpPr>
          <p:spPr>
            <a:xfrm>
              <a:off x="307848" y="1171956"/>
              <a:ext cx="790956" cy="20421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8" name="object 33">
            <a:extLst>
              <a:ext uri="{FF2B5EF4-FFF2-40B4-BE49-F238E27FC236}">
                <a16:creationId xmlns:a16="http://schemas.microsoft.com/office/drawing/2014/main" id="{CCD799E7-4107-4A3C-9A66-DC4CF5931BB6}"/>
              </a:ext>
            </a:extLst>
          </p:cNvPr>
          <p:cNvSpPr txBox="1"/>
          <p:nvPr/>
        </p:nvSpPr>
        <p:spPr>
          <a:xfrm>
            <a:off x="3224846" y="2836444"/>
            <a:ext cx="1481266" cy="258861"/>
          </a:xfrm>
          <a:prstGeom prst="rect">
            <a:avLst/>
          </a:prstGeom>
        </p:spPr>
        <p:txBody>
          <a:bodyPr vert="horz" wrap="square" lIns="0" tIns="33981" rIns="0" bIns="0" rtlCol="0">
            <a:spAutoFit/>
          </a:bodyPr>
          <a:lstStyle/>
          <a:p>
            <a:pPr marL="30891">
              <a:spcBef>
                <a:spcPts val="268"/>
              </a:spcBef>
            </a:pPr>
            <a:r>
              <a:rPr sz="1459" b="1" spc="24" dirty="0">
                <a:solidFill>
                  <a:srgbClr val="0D0D0D"/>
                </a:solidFill>
                <a:latin typeface="Arial"/>
                <a:cs typeface="Arial"/>
              </a:rPr>
              <a:t>Bölüm</a:t>
            </a:r>
            <a:r>
              <a:rPr sz="1459" b="1" spc="-134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59" b="1" spc="12" dirty="0">
                <a:solidFill>
                  <a:srgbClr val="0D0D0D"/>
                </a:solidFill>
                <a:latin typeface="Arial"/>
                <a:cs typeface="Arial"/>
              </a:rPr>
              <a:t>Misyonu</a:t>
            </a:r>
            <a:endParaRPr sz="1459">
              <a:latin typeface="Arial"/>
              <a:cs typeface="Arial"/>
            </a:endParaRPr>
          </a:p>
        </p:txBody>
      </p:sp>
      <p:sp>
        <p:nvSpPr>
          <p:cNvPr id="29" name="object 37">
            <a:extLst>
              <a:ext uri="{FF2B5EF4-FFF2-40B4-BE49-F238E27FC236}">
                <a16:creationId xmlns:a16="http://schemas.microsoft.com/office/drawing/2014/main" id="{F4A247C2-99BE-4436-8574-E3B5973CD96B}"/>
              </a:ext>
            </a:extLst>
          </p:cNvPr>
          <p:cNvSpPr txBox="1"/>
          <p:nvPr/>
        </p:nvSpPr>
        <p:spPr>
          <a:xfrm>
            <a:off x="6828076" y="3962453"/>
            <a:ext cx="1963180" cy="105179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R="415490" algn="ctr">
              <a:spcBef>
                <a:spcPts val="243"/>
              </a:spcBef>
            </a:pPr>
            <a:r>
              <a:rPr sz="1338" b="1" spc="61" dirty="0">
                <a:solidFill>
                  <a:srgbClr val="FFFFFF"/>
                </a:solidFill>
                <a:latin typeface="Times New Roman"/>
                <a:cs typeface="Times New Roman"/>
              </a:rPr>
              <a:t>Ders</a:t>
            </a:r>
            <a:endParaRPr sz="133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16" dirty="0">
              <a:latin typeface="Times New Roman"/>
              <a:cs typeface="Times New Roman"/>
            </a:endParaRPr>
          </a:p>
          <a:p>
            <a:pPr>
              <a:spcBef>
                <a:spcPts val="85"/>
              </a:spcBef>
            </a:pPr>
            <a:endParaRPr sz="973" dirty="0">
              <a:latin typeface="Times New Roman"/>
              <a:cs typeface="Times New Roman"/>
            </a:endParaRPr>
          </a:p>
          <a:p>
            <a:pPr marR="413946" algn="ctr"/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Öğrenme</a:t>
            </a:r>
            <a:r>
              <a:rPr sz="1338" b="1" spc="-1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24" dirty="0">
                <a:solidFill>
                  <a:srgbClr val="FFFFFF"/>
                </a:solidFill>
                <a:latin typeface="Arial"/>
                <a:cs typeface="Arial"/>
              </a:rPr>
              <a:t>Çıktıları</a:t>
            </a:r>
            <a:endParaRPr sz="1338" dirty="0">
              <a:latin typeface="Arial"/>
              <a:cs typeface="Arial"/>
            </a:endParaRPr>
          </a:p>
          <a:p>
            <a:pPr marR="12357" algn="r">
              <a:spcBef>
                <a:spcPts val="961"/>
              </a:spcBef>
            </a:pPr>
            <a:endParaRPr sz="851" dirty="0">
              <a:latin typeface="Georgia"/>
              <a:cs typeface="Georgia"/>
            </a:endParaRPr>
          </a:p>
        </p:txBody>
      </p:sp>
      <p:grpSp>
        <p:nvGrpSpPr>
          <p:cNvPr id="30" name="object 24">
            <a:extLst>
              <a:ext uri="{FF2B5EF4-FFF2-40B4-BE49-F238E27FC236}">
                <a16:creationId xmlns:a16="http://schemas.microsoft.com/office/drawing/2014/main" id="{171963D9-86D0-46DF-9B27-5B3894673665}"/>
              </a:ext>
            </a:extLst>
          </p:cNvPr>
          <p:cNvGrpSpPr/>
          <p:nvPr/>
        </p:nvGrpSpPr>
        <p:grpSpPr>
          <a:xfrm>
            <a:off x="2976702" y="987574"/>
            <a:ext cx="3195439" cy="2333911"/>
            <a:chOff x="263499" y="9588"/>
            <a:chExt cx="1612900" cy="986790"/>
          </a:xfrm>
        </p:grpSpPr>
        <p:sp>
          <p:nvSpPr>
            <p:cNvPr id="31" name="object 25">
              <a:extLst>
                <a:ext uri="{FF2B5EF4-FFF2-40B4-BE49-F238E27FC236}">
                  <a16:creationId xmlns:a16="http://schemas.microsoft.com/office/drawing/2014/main" id="{1E838207-4C7E-4692-9701-8A1B53CA1DAD}"/>
                </a:ext>
              </a:extLst>
            </p:cNvPr>
            <p:cNvSpPr/>
            <p:nvPr/>
          </p:nvSpPr>
          <p:spPr>
            <a:xfrm>
              <a:off x="267627" y="13716"/>
              <a:ext cx="1604645" cy="978535"/>
            </a:xfrm>
            <a:custGeom>
              <a:avLst/>
              <a:gdLst/>
              <a:ahLst/>
              <a:cxnLst/>
              <a:rect l="l" t="t" r="r" b="b"/>
              <a:pathLst>
                <a:path w="1604645" h="978535">
                  <a:moveTo>
                    <a:pt x="1604352" y="0"/>
                  </a:moveTo>
                  <a:lnTo>
                    <a:pt x="0" y="0"/>
                  </a:lnTo>
                  <a:lnTo>
                    <a:pt x="0" y="725169"/>
                  </a:lnTo>
                  <a:lnTo>
                    <a:pt x="935824" y="725169"/>
                  </a:lnTo>
                  <a:lnTo>
                    <a:pt x="1366989" y="978280"/>
                  </a:lnTo>
                  <a:lnTo>
                    <a:pt x="1336890" y="725169"/>
                  </a:lnTo>
                  <a:lnTo>
                    <a:pt x="1604352" y="725169"/>
                  </a:lnTo>
                  <a:lnTo>
                    <a:pt x="1604352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6">
              <a:extLst>
                <a:ext uri="{FF2B5EF4-FFF2-40B4-BE49-F238E27FC236}">
                  <a16:creationId xmlns:a16="http://schemas.microsoft.com/office/drawing/2014/main" id="{C4E42EEE-AFFE-40F6-9D39-DEB948C7C71E}"/>
                </a:ext>
              </a:extLst>
            </p:cNvPr>
            <p:cNvSpPr/>
            <p:nvPr/>
          </p:nvSpPr>
          <p:spPr>
            <a:xfrm>
              <a:off x="267627" y="13716"/>
              <a:ext cx="1604645" cy="978535"/>
            </a:xfrm>
            <a:custGeom>
              <a:avLst/>
              <a:gdLst/>
              <a:ahLst/>
              <a:cxnLst/>
              <a:rect l="l" t="t" r="r" b="b"/>
              <a:pathLst>
                <a:path w="1604645" h="978535">
                  <a:moveTo>
                    <a:pt x="0" y="0"/>
                  </a:moveTo>
                  <a:lnTo>
                    <a:pt x="935824" y="0"/>
                  </a:lnTo>
                  <a:lnTo>
                    <a:pt x="1336890" y="0"/>
                  </a:lnTo>
                  <a:lnTo>
                    <a:pt x="1604352" y="0"/>
                  </a:lnTo>
                  <a:lnTo>
                    <a:pt x="1604352" y="423036"/>
                  </a:lnTo>
                  <a:lnTo>
                    <a:pt x="1604352" y="604265"/>
                  </a:lnTo>
                  <a:lnTo>
                    <a:pt x="1604352" y="725169"/>
                  </a:lnTo>
                  <a:lnTo>
                    <a:pt x="1336890" y="725169"/>
                  </a:lnTo>
                  <a:lnTo>
                    <a:pt x="1366989" y="978280"/>
                  </a:lnTo>
                  <a:lnTo>
                    <a:pt x="935824" y="725169"/>
                  </a:lnTo>
                  <a:lnTo>
                    <a:pt x="0" y="725169"/>
                  </a:lnTo>
                  <a:lnTo>
                    <a:pt x="0" y="604265"/>
                  </a:lnTo>
                  <a:lnTo>
                    <a:pt x="0" y="423036"/>
                  </a:lnTo>
                  <a:lnTo>
                    <a:pt x="0" y="0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Dikdörtgen 33">
            <a:extLst>
              <a:ext uri="{FF2B5EF4-FFF2-40B4-BE49-F238E27FC236}">
                <a16:creationId xmlns:a16="http://schemas.microsoft.com/office/drawing/2014/main" id="{9C923BB2-1F34-4E71-9C50-276307C8CC95}"/>
              </a:ext>
            </a:extLst>
          </p:cNvPr>
          <p:cNvSpPr/>
          <p:nvPr/>
        </p:nvSpPr>
        <p:spPr>
          <a:xfrm>
            <a:off x="3015147" y="1040413"/>
            <a:ext cx="29981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/>
              <a:t>Eğitim amaçları , bir programın eğitsel misyonunu nasıl  planlamayı sağladığını ve paydaşlarının gereksinimlerini nasıl  karşılayacağını bildiren açık, genel ifadelerdir.</a:t>
            </a:r>
          </a:p>
          <a:p>
            <a:r>
              <a:rPr lang="tr-TR" sz="1000" dirty="0"/>
              <a:t>Programın eğitim amaçları, mezunların bir programı  bitirmelerini izleyen birkaç yıl içinde gerçekleştirmeleri  beklenenleri tanımlayan ifadelerdir.</a:t>
            </a:r>
          </a:p>
          <a:p>
            <a:r>
              <a:rPr lang="tr-TR" sz="1000" dirty="0"/>
              <a:t>Programın öngörülen eğitim amaçlarını sağlayabilmesi için  programdan beklenen “program çıktıları” </a:t>
            </a:r>
            <a:r>
              <a:rPr lang="tr-TR" sz="1000" dirty="0" err="1"/>
              <a:t>nın</a:t>
            </a:r>
            <a:r>
              <a:rPr lang="tr-TR" sz="1000" dirty="0"/>
              <a:t> belirlenmesi  gerekir.</a:t>
            </a:r>
          </a:p>
        </p:txBody>
      </p:sp>
      <p:sp>
        <p:nvSpPr>
          <p:cNvPr id="33" name="Unvan 1">
            <a:extLst>
              <a:ext uri="{FF2B5EF4-FFF2-40B4-BE49-F238E27FC236}">
                <a16:creationId xmlns:a16="http://schemas.microsoft.com/office/drawing/2014/main" id="{3ED866C5-7849-4BFC-A577-1B20C4A6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5" y="205979"/>
            <a:ext cx="7069518" cy="857250"/>
          </a:xfrm>
        </p:spPr>
        <p:txBody>
          <a:bodyPr>
            <a:noAutofit/>
          </a:bodyPr>
          <a:lstStyle/>
          <a:p>
            <a:r>
              <a:rPr lang="tr-TR" sz="2800" b="1" dirty="0"/>
              <a:t>YETERLİLİKLER ÇERÇEVESİ – PROGRAM İLİŞKİSİ</a:t>
            </a:r>
          </a:p>
        </p:txBody>
      </p:sp>
      <p:pic>
        <p:nvPicPr>
          <p:cNvPr id="35" name="İçerik Yer Tutucusu 4">
            <a:extLst>
              <a:ext uri="{FF2B5EF4-FFF2-40B4-BE49-F238E27FC236}">
                <a16:creationId xmlns:a16="http://schemas.microsoft.com/office/drawing/2014/main" id="{9AB890A8-2AA4-43DF-A14C-E108A95C058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DD4FC08-C0C2-44C9-85C6-ECCF970DC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1413-B578-4FB5-96CE-B5826A5F9B85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6572235-3C93-46B5-93A1-9A58378AD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88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56819A92-C770-4428-A84A-6DFA2A760E98}"/>
              </a:ext>
            </a:extLst>
          </p:cNvPr>
          <p:cNvSpPr/>
          <p:nvPr/>
        </p:nvSpPr>
        <p:spPr>
          <a:xfrm>
            <a:off x="6156176" y="1707654"/>
            <a:ext cx="2832169" cy="455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1AFA922A-7F37-4F0A-BB80-9C8E3C632CC5}"/>
              </a:ext>
            </a:extLst>
          </p:cNvPr>
          <p:cNvSpPr txBox="1"/>
          <p:nvPr/>
        </p:nvSpPr>
        <p:spPr>
          <a:xfrm>
            <a:off x="6282524" y="1738236"/>
            <a:ext cx="2421924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-24" dirty="0">
                <a:solidFill>
                  <a:srgbClr val="FFFFFF"/>
                </a:solidFill>
                <a:latin typeface="Arial"/>
                <a:cs typeface="Arial"/>
              </a:rPr>
              <a:t>Avrupa </a:t>
            </a:r>
            <a:r>
              <a:rPr sz="1338" b="1" spc="12" dirty="0">
                <a:solidFill>
                  <a:srgbClr val="FFFFFF"/>
                </a:solidFill>
                <a:latin typeface="Arial"/>
                <a:cs typeface="Arial"/>
              </a:rPr>
              <a:t>Yeterlilikler</a:t>
            </a:r>
            <a:r>
              <a:rPr sz="1338" b="1" spc="-1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-61" dirty="0">
                <a:solidFill>
                  <a:srgbClr val="FFFFFF"/>
                </a:solidFill>
                <a:latin typeface="Arial"/>
                <a:cs typeface="Arial"/>
              </a:rPr>
              <a:t>Çerçevesi</a:t>
            </a:r>
            <a:endParaRPr sz="1338">
              <a:latin typeface="Arial"/>
              <a:cs typeface="Arial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A348C8E0-630A-4148-9BFA-BC8894D51857}"/>
              </a:ext>
            </a:extLst>
          </p:cNvPr>
          <p:cNvSpPr/>
          <p:nvPr/>
        </p:nvSpPr>
        <p:spPr>
          <a:xfrm>
            <a:off x="6167299" y="2267415"/>
            <a:ext cx="2809924" cy="455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6232AD91-F8BC-4D60-9EFA-8D1175AB30C5}"/>
              </a:ext>
            </a:extLst>
          </p:cNvPr>
          <p:cNvSpPr txBox="1"/>
          <p:nvPr/>
        </p:nvSpPr>
        <p:spPr>
          <a:xfrm>
            <a:off x="6292102" y="2299541"/>
            <a:ext cx="2370953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Ulusal </a:t>
            </a:r>
            <a:r>
              <a:rPr sz="1338" b="1" spc="12" dirty="0">
                <a:solidFill>
                  <a:srgbClr val="FFFFFF"/>
                </a:solidFill>
                <a:latin typeface="Arial"/>
                <a:cs typeface="Arial"/>
              </a:rPr>
              <a:t>Yeterlilikler</a:t>
            </a:r>
            <a:r>
              <a:rPr sz="1338" b="1" spc="-1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-61" dirty="0">
                <a:solidFill>
                  <a:srgbClr val="FFFFFF"/>
                </a:solidFill>
                <a:latin typeface="Arial"/>
                <a:cs typeface="Arial"/>
              </a:rPr>
              <a:t>Çerçevesi</a:t>
            </a:r>
            <a:endParaRPr sz="1338"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78972E31-F35E-4B5D-92C8-11BDD39D8CB3}"/>
              </a:ext>
            </a:extLst>
          </p:cNvPr>
          <p:cNvSpPr/>
          <p:nvPr/>
        </p:nvSpPr>
        <p:spPr>
          <a:xfrm>
            <a:off x="6415670" y="2827176"/>
            <a:ext cx="2672764" cy="455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19A2B0F7-0249-4572-BA0D-55042AEB6FBF}"/>
              </a:ext>
            </a:extLst>
          </p:cNvPr>
          <p:cNvSpPr txBox="1"/>
          <p:nvPr/>
        </p:nvSpPr>
        <p:spPr>
          <a:xfrm>
            <a:off x="6539854" y="2859303"/>
            <a:ext cx="1695965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61" dirty="0">
                <a:solidFill>
                  <a:srgbClr val="FFFFFF"/>
                </a:solidFill>
                <a:latin typeface="Times New Roman"/>
                <a:cs typeface="Times New Roman"/>
              </a:rPr>
              <a:t>Mesleki</a:t>
            </a:r>
            <a:r>
              <a:rPr sz="1338" b="1" spc="-9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38" b="1" spc="36" dirty="0">
                <a:solidFill>
                  <a:srgbClr val="FFFFFF"/>
                </a:solidFill>
                <a:latin typeface="Times New Roman"/>
                <a:cs typeface="Times New Roman"/>
              </a:rPr>
              <a:t>Yeterlilikler</a:t>
            </a:r>
            <a:endParaRPr sz="1338">
              <a:latin typeface="Times New Roman"/>
              <a:cs typeface="Times New Roman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669DC6F6-E1C3-44C6-ADE8-78353C622642}"/>
              </a:ext>
            </a:extLst>
          </p:cNvPr>
          <p:cNvSpPr/>
          <p:nvPr/>
        </p:nvSpPr>
        <p:spPr>
          <a:xfrm>
            <a:off x="6730766" y="3386937"/>
            <a:ext cx="1760838" cy="455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51B5C14D-0059-45A7-82D2-3EC20990DC3C}"/>
              </a:ext>
            </a:extLst>
          </p:cNvPr>
          <p:cNvSpPr txBox="1"/>
          <p:nvPr/>
        </p:nvSpPr>
        <p:spPr>
          <a:xfrm>
            <a:off x="6854025" y="3417520"/>
            <a:ext cx="1475088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-12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sz="1338" b="1" spc="-9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24" dirty="0">
                <a:solidFill>
                  <a:srgbClr val="FFFFFF"/>
                </a:solidFill>
                <a:latin typeface="Arial"/>
                <a:cs typeface="Arial"/>
              </a:rPr>
              <a:t>Çıktıları</a:t>
            </a:r>
            <a:endParaRPr sz="1338">
              <a:latin typeface="Arial"/>
              <a:cs typeface="Arial"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14409085-FAD3-4EFF-8A33-8C65F74DE321}"/>
              </a:ext>
            </a:extLst>
          </p:cNvPr>
          <p:cNvSpPr/>
          <p:nvPr/>
        </p:nvSpPr>
        <p:spPr>
          <a:xfrm>
            <a:off x="4951394" y="3386937"/>
            <a:ext cx="1649625" cy="4559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3D8F0055-A8EE-45E9-9CBD-8CE230C61447}"/>
              </a:ext>
            </a:extLst>
          </p:cNvPr>
          <p:cNvSpPr txBox="1"/>
          <p:nvPr/>
        </p:nvSpPr>
        <p:spPr>
          <a:xfrm>
            <a:off x="5075579" y="3417519"/>
            <a:ext cx="1363877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12" dirty="0">
                <a:solidFill>
                  <a:srgbClr val="FFFFFF"/>
                </a:solidFill>
                <a:latin typeface="Arial"/>
                <a:cs typeface="Arial"/>
              </a:rPr>
              <a:t>Eğitim</a:t>
            </a:r>
            <a:r>
              <a:rPr sz="1338" b="1" spc="-1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Amaçları</a:t>
            </a:r>
            <a:endParaRPr sz="1338">
              <a:latin typeface="Arial"/>
              <a:cs typeface="Arial"/>
            </a:endParaRPr>
          </a:p>
        </p:txBody>
      </p:sp>
      <p:sp>
        <p:nvSpPr>
          <p:cNvPr id="14" name="object 19">
            <a:extLst>
              <a:ext uri="{FF2B5EF4-FFF2-40B4-BE49-F238E27FC236}">
                <a16:creationId xmlns:a16="http://schemas.microsoft.com/office/drawing/2014/main" id="{CC6E7E33-C03C-400E-B916-29B8270F488A}"/>
              </a:ext>
            </a:extLst>
          </p:cNvPr>
          <p:cNvSpPr/>
          <p:nvPr/>
        </p:nvSpPr>
        <p:spPr>
          <a:xfrm>
            <a:off x="3042274" y="3386937"/>
            <a:ext cx="1731182" cy="4559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5" name="object 20">
            <a:extLst>
              <a:ext uri="{FF2B5EF4-FFF2-40B4-BE49-F238E27FC236}">
                <a16:creationId xmlns:a16="http://schemas.microsoft.com/office/drawing/2014/main" id="{4993F132-9849-44D6-B030-2E0E9459B864}"/>
              </a:ext>
            </a:extLst>
          </p:cNvPr>
          <p:cNvSpPr txBox="1"/>
          <p:nvPr/>
        </p:nvSpPr>
        <p:spPr>
          <a:xfrm>
            <a:off x="3167078" y="3417519"/>
            <a:ext cx="1422572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-61" dirty="0">
                <a:solidFill>
                  <a:srgbClr val="FFFFFF"/>
                </a:solidFill>
                <a:latin typeface="Arial"/>
                <a:cs typeface="Arial"/>
              </a:rPr>
              <a:t>Paydaş</a:t>
            </a:r>
            <a:r>
              <a:rPr sz="1338" b="1" spc="-18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Görüşleri</a:t>
            </a:r>
            <a:endParaRPr sz="1338">
              <a:latin typeface="Arial"/>
              <a:cs typeface="Arial"/>
            </a:endParaRPr>
          </a:p>
        </p:txBody>
      </p:sp>
      <p:grpSp>
        <p:nvGrpSpPr>
          <p:cNvPr id="16" name="object 21">
            <a:extLst>
              <a:ext uri="{FF2B5EF4-FFF2-40B4-BE49-F238E27FC236}">
                <a16:creationId xmlns:a16="http://schemas.microsoft.com/office/drawing/2014/main" id="{49FEAB6F-FD85-492F-8108-EEBDDA2E5874}"/>
              </a:ext>
            </a:extLst>
          </p:cNvPr>
          <p:cNvGrpSpPr/>
          <p:nvPr/>
        </p:nvGrpSpPr>
        <p:grpSpPr>
          <a:xfrm>
            <a:off x="3001496" y="2015409"/>
            <a:ext cx="5520381" cy="2906927"/>
            <a:chOff x="307848" y="848898"/>
            <a:chExt cx="2269490" cy="1195070"/>
          </a:xfrm>
        </p:grpSpPr>
        <p:sp>
          <p:nvSpPr>
            <p:cNvPr id="17" name="object 22">
              <a:extLst>
                <a:ext uri="{FF2B5EF4-FFF2-40B4-BE49-F238E27FC236}">
                  <a16:creationId xmlns:a16="http://schemas.microsoft.com/office/drawing/2014/main" id="{5A351914-FBF5-4756-AA31-EDDA217D2371}"/>
                </a:ext>
              </a:extLst>
            </p:cNvPr>
            <p:cNvSpPr/>
            <p:nvPr/>
          </p:nvSpPr>
          <p:spPr>
            <a:xfrm>
              <a:off x="1842516" y="1635252"/>
              <a:ext cx="702563" cy="1889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8" name="object 23">
              <a:extLst>
                <a:ext uri="{FF2B5EF4-FFF2-40B4-BE49-F238E27FC236}">
                  <a16:creationId xmlns:a16="http://schemas.microsoft.com/office/drawing/2014/main" id="{78A187E1-0E8A-4A9C-9B21-51A8CC39392B}"/>
                </a:ext>
              </a:extLst>
            </p:cNvPr>
            <p:cNvSpPr/>
            <p:nvPr/>
          </p:nvSpPr>
          <p:spPr>
            <a:xfrm>
              <a:off x="1830324" y="1856232"/>
              <a:ext cx="746760" cy="18745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9" name="object 24">
              <a:extLst>
                <a:ext uri="{FF2B5EF4-FFF2-40B4-BE49-F238E27FC236}">
                  <a16:creationId xmlns:a16="http://schemas.microsoft.com/office/drawing/2014/main" id="{F3E3B7B8-89F8-4297-BFC5-911B0A4F5A74}"/>
                </a:ext>
              </a:extLst>
            </p:cNvPr>
            <p:cNvSpPr/>
            <p:nvPr/>
          </p:nvSpPr>
          <p:spPr>
            <a:xfrm>
              <a:off x="2123470" y="1760250"/>
              <a:ext cx="139640" cy="1132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0" name="object 25">
              <a:extLst>
                <a:ext uri="{FF2B5EF4-FFF2-40B4-BE49-F238E27FC236}">
                  <a16:creationId xmlns:a16="http://schemas.microsoft.com/office/drawing/2014/main" id="{C4A3B0B3-21A3-4ACA-915C-E28A001690E6}"/>
                </a:ext>
              </a:extLst>
            </p:cNvPr>
            <p:cNvSpPr/>
            <p:nvPr/>
          </p:nvSpPr>
          <p:spPr>
            <a:xfrm>
              <a:off x="2123470" y="1537492"/>
              <a:ext cx="139640" cy="113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1" name="object 26">
              <a:extLst>
                <a:ext uri="{FF2B5EF4-FFF2-40B4-BE49-F238E27FC236}">
                  <a16:creationId xmlns:a16="http://schemas.microsoft.com/office/drawing/2014/main" id="{208FB7DB-A0FF-4B18-A50C-D740BEF097B3}"/>
                </a:ext>
              </a:extLst>
            </p:cNvPr>
            <p:cNvSpPr/>
            <p:nvPr/>
          </p:nvSpPr>
          <p:spPr>
            <a:xfrm>
              <a:off x="2123470" y="1311940"/>
              <a:ext cx="139640" cy="1132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2" name="object 27">
              <a:extLst>
                <a:ext uri="{FF2B5EF4-FFF2-40B4-BE49-F238E27FC236}">
                  <a16:creationId xmlns:a16="http://schemas.microsoft.com/office/drawing/2014/main" id="{CAC809BB-8B10-4A86-BF3E-59F444286E1B}"/>
                </a:ext>
              </a:extLst>
            </p:cNvPr>
            <p:cNvSpPr/>
            <p:nvPr/>
          </p:nvSpPr>
          <p:spPr>
            <a:xfrm>
              <a:off x="2123470" y="1080419"/>
              <a:ext cx="139640" cy="1133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3" name="object 28">
              <a:extLst>
                <a:ext uri="{FF2B5EF4-FFF2-40B4-BE49-F238E27FC236}">
                  <a16:creationId xmlns:a16="http://schemas.microsoft.com/office/drawing/2014/main" id="{9A02C1E1-65E2-4007-9BDC-D082297C6D10}"/>
                </a:ext>
              </a:extLst>
            </p:cNvPr>
            <p:cNvSpPr/>
            <p:nvPr/>
          </p:nvSpPr>
          <p:spPr>
            <a:xfrm>
              <a:off x="2123470" y="848898"/>
              <a:ext cx="139640" cy="1133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4" name="object 29">
              <a:extLst>
                <a:ext uri="{FF2B5EF4-FFF2-40B4-BE49-F238E27FC236}">
                  <a16:creationId xmlns:a16="http://schemas.microsoft.com/office/drawing/2014/main" id="{EC5F6BB7-792F-47DA-94E2-39AAD6F171AA}"/>
                </a:ext>
              </a:extLst>
            </p:cNvPr>
            <p:cNvSpPr/>
            <p:nvPr/>
          </p:nvSpPr>
          <p:spPr>
            <a:xfrm>
              <a:off x="1746915" y="1414429"/>
              <a:ext cx="113351" cy="1396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5" name="object 30">
              <a:extLst>
                <a:ext uri="{FF2B5EF4-FFF2-40B4-BE49-F238E27FC236}">
                  <a16:creationId xmlns:a16="http://schemas.microsoft.com/office/drawing/2014/main" id="{99FE52D1-9B92-499C-A3B3-1B51015881B6}"/>
                </a:ext>
              </a:extLst>
            </p:cNvPr>
            <p:cNvSpPr/>
            <p:nvPr/>
          </p:nvSpPr>
          <p:spPr>
            <a:xfrm>
              <a:off x="1011458" y="1414429"/>
              <a:ext cx="113224" cy="1396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6" name="object 31">
              <a:extLst>
                <a:ext uri="{FF2B5EF4-FFF2-40B4-BE49-F238E27FC236}">
                  <a16:creationId xmlns:a16="http://schemas.microsoft.com/office/drawing/2014/main" id="{B516748C-23C6-4185-98FE-7890F46FB550}"/>
                </a:ext>
              </a:extLst>
            </p:cNvPr>
            <p:cNvSpPr/>
            <p:nvPr/>
          </p:nvSpPr>
          <p:spPr>
            <a:xfrm>
              <a:off x="639348" y="1313337"/>
              <a:ext cx="139640" cy="1133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7" name="object 32">
              <a:extLst>
                <a:ext uri="{FF2B5EF4-FFF2-40B4-BE49-F238E27FC236}">
                  <a16:creationId xmlns:a16="http://schemas.microsoft.com/office/drawing/2014/main" id="{6DCD82BC-26C1-4231-ACD8-907319C8BD90}"/>
                </a:ext>
              </a:extLst>
            </p:cNvPr>
            <p:cNvSpPr/>
            <p:nvPr/>
          </p:nvSpPr>
          <p:spPr>
            <a:xfrm>
              <a:off x="307848" y="1171956"/>
              <a:ext cx="790956" cy="20421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8" name="object 33">
            <a:extLst>
              <a:ext uri="{FF2B5EF4-FFF2-40B4-BE49-F238E27FC236}">
                <a16:creationId xmlns:a16="http://schemas.microsoft.com/office/drawing/2014/main" id="{B220763F-7A8C-4061-92F4-DDEA8F166A83}"/>
              </a:ext>
            </a:extLst>
          </p:cNvPr>
          <p:cNvSpPr txBox="1"/>
          <p:nvPr/>
        </p:nvSpPr>
        <p:spPr>
          <a:xfrm>
            <a:off x="3224846" y="2836444"/>
            <a:ext cx="1481266" cy="258861"/>
          </a:xfrm>
          <a:prstGeom prst="rect">
            <a:avLst/>
          </a:prstGeom>
        </p:spPr>
        <p:txBody>
          <a:bodyPr vert="horz" wrap="square" lIns="0" tIns="33981" rIns="0" bIns="0" rtlCol="0">
            <a:spAutoFit/>
          </a:bodyPr>
          <a:lstStyle/>
          <a:p>
            <a:pPr marL="30891">
              <a:spcBef>
                <a:spcPts val="268"/>
              </a:spcBef>
            </a:pPr>
            <a:r>
              <a:rPr sz="1459" b="1" spc="24" dirty="0">
                <a:solidFill>
                  <a:srgbClr val="0D0D0D"/>
                </a:solidFill>
                <a:latin typeface="Arial"/>
                <a:cs typeface="Arial"/>
              </a:rPr>
              <a:t>Bölüm</a:t>
            </a:r>
            <a:r>
              <a:rPr sz="1459" b="1" spc="-134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59" b="1" spc="12" dirty="0">
                <a:solidFill>
                  <a:srgbClr val="0D0D0D"/>
                </a:solidFill>
                <a:latin typeface="Arial"/>
                <a:cs typeface="Arial"/>
              </a:rPr>
              <a:t>Misyonu</a:t>
            </a:r>
            <a:endParaRPr sz="1459">
              <a:latin typeface="Arial"/>
              <a:cs typeface="Arial"/>
            </a:endParaRPr>
          </a:p>
        </p:txBody>
      </p:sp>
      <p:sp>
        <p:nvSpPr>
          <p:cNvPr id="29" name="object 37">
            <a:extLst>
              <a:ext uri="{FF2B5EF4-FFF2-40B4-BE49-F238E27FC236}">
                <a16:creationId xmlns:a16="http://schemas.microsoft.com/office/drawing/2014/main" id="{80DCACA7-E6F0-42CE-B03F-FD8E23588B19}"/>
              </a:ext>
            </a:extLst>
          </p:cNvPr>
          <p:cNvSpPr txBox="1"/>
          <p:nvPr/>
        </p:nvSpPr>
        <p:spPr>
          <a:xfrm>
            <a:off x="6828076" y="3962453"/>
            <a:ext cx="1963180" cy="105179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R="415490" algn="ctr">
              <a:spcBef>
                <a:spcPts val="243"/>
              </a:spcBef>
            </a:pPr>
            <a:r>
              <a:rPr sz="1338" b="1" spc="61" dirty="0">
                <a:solidFill>
                  <a:srgbClr val="FFFFFF"/>
                </a:solidFill>
                <a:latin typeface="Times New Roman"/>
                <a:cs typeface="Times New Roman"/>
              </a:rPr>
              <a:t>Ders</a:t>
            </a:r>
            <a:endParaRPr sz="133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16" dirty="0">
              <a:latin typeface="Times New Roman"/>
              <a:cs typeface="Times New Roman"/>
            </a:endParaRPr>
          </a:p>
          <a:p>
            <a:pPr>
              <a:spcBef>
                <a:spcPts val="85"/>
              </a:spcBef>
            </a:pPr>
            <a:endParaRPr sz="973" dirty="0">
              <a:latin typeface="Times New Roman"/>
              <a:cs typeface="Times New Roman"/>
            </a:endParaRPr>
          </a:p>
          <a:p>
            <a:pPr marR="413946" algn="ctr"/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Öğrenme</a:t>
            </a:r>
            <a:r>
              <a:rPr sz="1338" b="1" spc="-1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24" dirty="0">
                <a:solidFill>
                  <a:srgbClr val="FFFFFF"/>
                </a:solidFill>
                <a:latin typeface="Arial"/>
                <a:cs typeface="Arial"/>
              </a:rPr>
              <a:t>Çıktıları</a:t>
            </a:r>
            <a:endParaRPr sz="1338" dirty="0">
              <a:latin typeface="Arial"/>
              <a:cs typeface="Arial"/>
            </a:endParaRPr>
          </a:p>
          <a:p>
            <a:pPr marR="12357" algn="r">
              <a:spcBef>
                <a:spcPts val="961"/>
              </a:spcBef>
            </a:pPr>
            <a:endParaRPr sz="851" dirty="0">
              <a:latin typeface="Georgia"/>
              <a:cs typeface="Georgia"/>
            </a:endParaRPr>
          </a:p>
        </p:txBody>
      </p:sp>
      <p:grpSp>
        <p:nvGrpSpPr>
          <p:cNvPr id="30" name="object 13">
            <a:extLst>
              <a:ext uri="{FF2B5EF4-FFF2-40B4-BE49-F238E27FC236}">
                <a16:creationId xmlns:a16="http://schemas.microsoft.com/office/drawing/2014/main" id="{8E7B2D59-8A3E-4432-8CA5-A214EFDBFB59}"/>
              </a:ext>
            </a:extLst>
          </p:cNvPr>
          <p:cNvGrpSpPr/>
          <p:nvPr/>
        </p:nvGrpSpPr>
        <p:grpSpPr>
          <a:xfrm>
            <a:off x="3224846" y="3758865"/>
            <a:ext cx="2472203" cy="1162778"/>
            <a:chOff x="94488" y="1149096"/>
            <a:chExt cx="1662684" cy="655319"/>
          </a:xfrm>
        </p:grpSpPr>
        <p:sp>
          <p:nvSpPr>
            <p:cNvPr id="36" name="object 19">
              <a:extLst>
                <a:ext uri="{FF2B5EF4-FFF2-40B4-BE49-F238E27FC236}">
                  <a16:creationId xmlns:a16="http://schemas.microsoft.com/office/drawing/2014/main" id="{D34F5AE9-2E69-445F-AD40-30C7350E9CEF}"/>
                </a:ext>
              </a:extLst>
            </p:cNvPr>
            <p:cNvSpPr/>
            <p:nvPr/>
          </p:nvSpPr>
          <p:spPr>
            <a:xfrm>
              <a:off x="111252" y="1149096"/>
              <a:ext cx="1645920" cy="59893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0">
              <a:extLst>
                <a:ext uri="{FF2B5EF4-FFF2-40B4-BE49-F238E27FC236}">
                  <a16:creationId xmlns:a16="http://schemas.microsoft.com/office/drawing/2014/main" id="{D3E30480-13D5-4713-887F-7584D6A450ED}"/>
                </a:ext>
              </a:extLst>
            </p:cNvPr>
            <p:cNvSpPr/>
            <p:nvPr/>
          </p:nvSpPr>
          <p:spPr>
            <a:xfrm>
              <a:off x="94488" y="1220724"/>
              <a:ext cx="1653539" cy="58369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1">
              <a:extLst>
                <a:ext uri="{FF2B5EF4-FFF2-40B4-BE49-F238E27FC236}">
                  <a16:creationId xmlns:a16="http://schemas.microsoft.com/office/drawing/2014/main" id="{F8B975E0-1251-48F0-8D05-C4C520E6A3EE}"/>
                </a:ext>
              </a:extLst>
            </p:cNvPr>
            <p:cNvSpPr/>
            <p:nvPr/>
          </p:nvSpPr>
          <p:spPr>
            <a:xfrm>
              <a:off x="131864" y="1158748"/>
              <a:ext cx="1604352" cy="55689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2">
              <a:extLst>
                <a:ext uri="{FF2B5EF4-FFF2-40B4-BE49-F238E27FC236}">
                  <a16:creationId xmlns:a16="http://schemas.microsoft.com/office/drawing/2014/main" id="{F5690AAC-BC6D-4CE2-919B-69E99805217A}"/>
                </a:ext>
              </a:extLst>
            </p:cNvPr>
            <p:cNvSpPr/>
            <p:nvPr/>
          </p:nvSpPr>
          <p:spPr>
            <a:xfrm>
              <a:off x="131864" y="1158748"/>
              <a:ext cx="1604645" cy="556895"/>
            </a:xfrm>
            <a:custGeom>
              <a:avLst/>
              <a:gdLst/>
              <a:ahLst/>
              <a:cxnLst/>
              <a:rect l="l" t="t" r="r" b="b"/>
              <a:pathLst>
                <a:path w="1604645" h="556894">
                  <a:moveTo>
                    <a:pt x="0" y="95376"/>
                  </a:moveTo>
                  <a:lnTo>
                    <a:pt x="267385" y="95376"/>
                  </a:lnTo>
                  <a:lnTo>
                    <a:pt x="516064" y="0"/>
                  </a:lnTo>
                  <a:lnTo>
                    <a:pt x="668489" y="95376"/>
                  </a:lnTo>
                  <a:lnTo>
                    <a:pt x="1604352" y="95376"/>
                  </a:lnTo>
                  <a:lnTo>
                    <a:pt x="1604352" y="172338"/>
                  </a:lnTo>
                  <a:lnTo>
                    <a:pt x="1604352" y="287654"/>
                  </a:lnTo>
                  <a:lnTo>
                    <a:pt x="1604352" y="556894"/>
                  </a:lnTo>
                  <a:lnTo>
                    <a:pt x="668489" y="556894"/>
                  </a:lnTo>
                  <a:lnTo>
                    <a:pt x="267385" y="556894"/>
                  </a:lnTo>
                  <a:lnTo>
                    <a:pt x="0" y="556894"/>
                  </a:lnTo>
                  <a:lnTo>
                    <a:pt x="0" y="287654"/>
                  </a:lnTo>
                  <a:lnTo>
                    <a:pt x="0" y="172338"/>
                  </a:lnTo>
                  <a:lnTo>
                    <a:pt x="0" y="95376"/>
                  </a:lnTo>
                  <a:close/>
                </a:path>
              </a:pathLst>
            </a:custGeom>
            <a:ln w="3175">
              <a:solidFill>
                <a:srgbClr val="055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23">
            <a:extLst>
              <a:ext uri="{FF2B5EF4-FFF2-40B4-BE49-F238E27FC236}">
                <a16:creationId xmlns:a16="http://schemas.microsoft.com/office/drawing/2014/main" id="{221BEB89-D813-4358-AC3F-5D3ADB45D645}"/>
              </a:ext>
            </a:extLst>
          </p:cNvPr>
          <p:cNvSpPr txBox="1"/>
          <p:nvPr/>
        </p:nvSpPr>
        <p:spPr>
          <a:xfrm>
            <a:off x="3279984" y="3971571"/>
            <a:ext cx="2385905" cy="7778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005">
              <a:lnSpc>
                <a:spcPct val="150000"/>
              </a:lnSpc>
              <a:spcBef>
                <a:spcPts val="5"/>
              </a:spcBef>
            </a:pPr>
            <a:r>
              <a:rPr sz="900" spc="-5" dirty="0" err="1">
                <a:solidFill>
                  <a:srgbClr val="333333"/>
                </a:solidFill>
                <a:latin typeface="Georgia"/>
                <a:cs typeface="Georgia"/>
              </a:rPr>
              <a:t>Dış</a:t>
            </a:r>
            <a:r>
              <a:rPr sz="900" spc="-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900" spc="-15" dirty="0">
                <a:solidFill>
                  <a:srgbClr val="333333"/>
                </a:solidFill>
                <a:latin typeface="Georgia"/>
                <a:cs typeface="Georgia"/>
              </a:rPr>
              <a:t>paydaş </a:t>
            </a:r>
            <a:r>
              <a:rPr sz="900" spc="-5" dirty="0">
                <a:solidFill>
                  <a:srgbClr val="333333"/>
                </a:solidFill>
                <a:latin typeface="Georgia"/>
                <a:cs typeface="Georgia"/>
              </a:rPr>
              <a:t>görüşleri </a:t>
            </a:r>
            <a:r>
              <a:rPr sz="700" spc="5" dirty="0">
                <a:latin typeface="Georgia"/>
                <a:cs typeface="Georgia"/>
              </a:rPr>
              <a:t>(Mezunlar, </a:t>
            </a:r>
            <a:r>
              <a:rPr sz="700" dirty="0">
                <a:latin typeface="Georgia"/>
                <a:cs typeface="Georgia"/>
              </a:rPr>
              <a:t>işverenler, </a:t>
            </a:r>
            <a:r>
              <a:rPr sz="700" spc="5" dirty="0">
                <a:latin typeface="Georgia"/>
                <a:cs typeface="Georgia"/>
              </a:rPr>
              <a:t>meslek odası  temsilcileri, danışma</a:t>
            </a:r>
            <a:r>
              <a:rPr sz="700" dirty="0">
                <a:latin typeface="Georgia"/>
                <a:cs typeface="Georgia"/>
              </a:rPr>
              <a:t> </a:t>
            </a:r>
            <a:r>
              <a:rPr sz="700" spc="10" dirty="0">
                <a:latin typeface="Georgia"/>
                <a:cs typeface="Georgia"/>
              </a:rPr>
              <a:t>kurulu)</a:t>
            </a:r>
            <a:endParaRPr sz="700" dirty="0">
              <a:latin typeface="Georgia"/>
              <a:cs typeface="Georgia"/>
            </a:endParaRPr>
          </a:p>
          <a:p>
            <a:pPr marL="12700" marR="86995">
              <a:lnSpc>
                <a:spcPct val="150000"/>
              </a:lnSpc>
              <a:spcBef>
                <a:spcPts val="175"/>
              </a:spcBef>
            </a:pPr>
            <a:r>
              <a:rPr sz="900" spc="-20" dirty="0">
                <a:solidFill>
                  <a:srgbClr val="333333"/>
                </a:solidFill>
                <a:latin typeface="Georgia"/>
                <a:cs typeface="Georgia"/>
              </a:rPr>
              <a:t>İç </a:t>
            </a:r>
            <a:r>
              <a:rPr sz="900" spc="-15" dirty="0">
                <a:solidFill>
                  <a:srgbClr val="333333"/>
                </a:solidFill>
                <a:latin typeface="Georgia"/>
                <a:cs typeface="Georgia"/>
              </a:rPr>
              <a:t>paydaş </a:t>
            </a:r>
            <a:r>
              <a:rPr sz="900" spc="-5" dirty="0">
                <a:solidFill>
                  <a:srgbClr val="333333"/>
                </a:solidFill>
                <a:latin typeface="Georgia"/>
                <a:cs typeface="Georgia"/>
              </a:rPr>
              <a:t>görüşleri </a:t>
            </a:r>
            <a:r>
              <a:rPr sz="900" spc="10" dirty="0">
                <a:solidFill>
                  <a:srgbClr val="333333"/>
                </a:solidFill>
                <a:latin typeface="Georgia"/>
                <a:cs typeface="Georgia"/>
              </a:rPr>
              <a:t>(</a:t>
            </a:r>
            <a:r>
              <a:rPr sz="700" spc="10" dirty="0">
                <a:latin typeface="Georgia"/>
                <a:cs typeface="Georgia"/>
              </a:rPr>
              <a:t>Öğretim </a:t>
            </a:r>
            <a:r>
              <a:rPr sz="700" spc="5" dirty="0">
                <a:latin typeface="Georgia"/>
                <a:cs typeface="Georgia"/>
              </a:rPr>
              <a:t>üye </a:t>
            </a:r>
            <a:r>
              <a:rPr sz="700" dirty="0">
                <a:latin typeface="Georgia"/>
                <a:cs typeface="Georgia"/>
              </a:rPr>
              <a:t>ve </a:t>
            </a:r>
            <a:r>
              <a:rPr sz="700" spc="5" dirty="0">
                <a:latin typeface="Georgia"/>
                <a:cs typeface="Georgia"/>
              </a:rPr>
              <a:t>elemanları, </a:t>
            </a:r>
            <a:r>
              <a:rPr sz="700" spc="10" dirty="0">
                <a:latin typeface="Georgia"/>
                <a:cs typeface="Georgia"/>
              </a:rPr>
              <a:t>bölüm  </a:t>
            </a:r>
            <a:r>
              <a:rPr sz="700" spc="5" dirty="0">
                <a:latin typeface="Georgia"/>
                <a:cs typeface="Georgia"/>
              </a:rPr>
              <a:t>personeli, </a:t>
            </a:r>
            <a:r>
              <a:rPr sz="700" dirty="0">
                <a:latin typeface="Georgia"/>
                <a:cs typeface="Georgia"/>
              </a:rPr>
              <a:t>öğrenciler,</a:t>
            </a:r>
            <a:r>
              <a:rPr sz="700" spc="25" dirty="0">
                <a:latin typeface="Georgia"/>
                <a:cs typeface="Georgia"/>
              </a:rPr>
              <a:t> </a:t>
            </a:r>
            <a:r>
              <a:rPr sz="700" dirty="0">
                <a:latin typeface="Georgia"/>
                <a:cs typeface="Georgia"/>
              </a:rPr>
              <a:t>..)</a:t>
            </a:r>
          </a:p>
        </p:txBody>
      </p:sp>
      <p:sp>
        <p:nvSpPr>
          <p:cNvPr id="41" name="Unvan 1">
            <a:extLst>
              <a:ext uri="{FF2B5EF4-FFF2-40B4-BE49-F238E27FC236}">
                <a16:creationId xmlns:a16="http://schemas.microsoft.com/office/drawing/2014/main" id="{F2298D8F-60E8-439F-BBC6-E964EBD6B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5" y="205979"/>
            <a:ext cx="7069518" cy="857250"/>
          </a:xfrm>
        </p:spPr>
        <p:txBody>
          <a:bodyPr>
            <a:noAutofit/>
          </a:bodyPr>
          <a:lstStyle/>
          <a:p>
            <a:r>
              <a:rPr lang="tr-TR" sz="2800" b="1" dirty="0"/>
              <a:t>YETERLİLİKLER ÇERÇEVESİ – PROGRAM İLİŞKİSİ</a:t>
            </a:r>
          </a:p>
        </p:txBody>
      </p:sp>
      <p:pic>
        <p:nvPicPr>
          <p:cNvPr id="42" name="İçerik Yer Tutucusu 4">
            <a:extLst>
              <a:ext uri="{FF2B5EF4-FFF2-40B4-BE49-F238E27FC236}">
                <a16:creationId xmlns:a16="http://schemas.microsoft.com/office/drawing/2014/main" id="{4A86C1EE-2A1A-4539-8E6B-51326AFF4FD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AC1E1F9-DCCC-4205-B879-7DFEB6188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825D-B6FB-46FE-BCE4-D17E7662CF5C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9D05BA96-3298-459F-A509-D45E3BA4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0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8A73022-5080-4451-93C2-35461E2B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57D18B-2944-4D3C-9871-CC32EE251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736" y="1200151"/>
            <a:ext cx="68407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Program geliştirme  üç aşamadan oluşmaktadır.</a:t>
            </a:r>
          </a:p>
          <a:p>
            <a:pPr marL="0" indent="0">
              <a:buNone/>
            </a:pPr>
            <a:r>
              <a:rPr lang="tr-TR" sz="3000" dirty="0"/>
              <a:t>1) Programlarla  ilgili bilgilerin hazırlanması</a:t>
            </a:r>
          </a:p>
          <a:p>
            <a:pPr marL="0" indent="0">
              <a:buNone/>
            </a:pPr>
            <a:r>
              <a:rPr lang="tr-TR" sz="3000" dirty="0"/>
              <a:t>2) Program çıktılarının hazırlanması</a:t>
            </a:r>
          </a:p>
          <a:p>
            <a:pPr marL="0" indent="0">
              <a:buNone/>
            </a:pPr>
            <a:r>
              <a:rPr lang="tr-TR" sz="3000" dirty="0"/>
              <a:t>3) Katalogda yer alan derslerin öğrenim çıktılarının hazırlanması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DE42DE97-1900-4A57-A92A-3860943A1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62DFAFE-6778-4C02-8F9A-FC696D43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CFC1-5343-422D-9191-FF9248DF72D4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AEDD55F-51F5-4FFD-B073-7B4F60BCC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81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BC78EF5-9596-4719-B3E1-46062EFE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5" y="205979"/>
            <a:ext cx="7069518" cy="857250"/>
          </a:xfrm>
        </p:spPr>
        <p:txBody>
          <a:bodyPr>
            <a:noAutofit/>
          </a:bodyPr>
          <a:lstStyle/>
          <a:p>
            <a:r>
              <a:rPr lang="tr-TR" sz="2800" b="1" dirty="0"/>
              <a:t>YETERLİLİKLER ÇERÇEVESİ – PROGRAM İLİŞKİSİ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82F9D8F4-8FEC-4743-815C-722454F3BCE2}"/>
              </a:ext>
            </a:extLst>
          </p:cNvPr>
          <p:cNvSpPr/>
          <p:nvPr/>
        </p:nvSpPr>
        <p:spPr>
          <a:xfrm>
            <a:off x="6156176" y="1707654"/>
            <a:ext cx="2832169" cy="455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F8032C4-02FC-4F70-A0B5-8B60957AB4F7}"/>
              </a:ext>
            </a:extLst>
          </p:cNvPr>
          <p:cNvSpPr txBox="1"/>
          <p:nvPr/>
        </p:nvSpPr>
        <p:spPr>
          <a:xfrm>
            <a:off x="6282524" y="1738236"/>
            <a:ext cx="2421924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-24" dirty="0">
                <a:solidFill>
                  <a:srgbClr val="FFFFFF"/>
                </a:solidFill>
                <a:latin typeface="Arial"/>
                <a:cs typeface="Arial"/>
              </a:rPr>
              <a:t>Avrupa </a:t>
            </a:r>
            <a:r>
              <a:rPr sz="1338" b="1" spc="12" dirty="0">
                <a:solidFill>
                  <a:srgbClr val="FFFFFF"/>
                </a:solidFill>
                <a:latin typeface="Arial"/>
                <a:cs typeface="Arial"/>
              </a:rPr>
              <a:t>Yeterlilikler</a:t>
            </a:r>
            <a:r>
              <a:rPr sz="1338" b="1" spc="-1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-61" dirty="0">
                <a:solidFill>
                  <a:srgbClr val="FFFFFF"/>
                </a:solidFill>
                <a:latin typeface="Arial"/>
                <a:cs typeface="Arial"/>
              </a:rPr>
              <a:t>Çerçevesi</a:t>
            </a:r>
            <a:endParaRPr sz="1338">
              <a:latin typeface="Arial"/>
              <a:cs typeface="Arial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BE01EB0D-5528-4F3C-8CFA-3AAC3CE1E6E5}"/>
              </a:ext>
            </a:extLst>
          </p:cNvPr>
          <p:cNvSpPr/>
          <p:nvPr/>
        </p:nvSpPr>
        <p:spPr>
          <a:xfrm>
            <a:off x="6167299" y="2267415"/>
            <a:ext cx="2809924" cy="455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3C7ACEFE-4EF8-48A7-95E4-CFF9F79B031A}"/>
              </a:ext>
            </a:extLst>
          </p:cNvPr>
          <p:cNvSpPr txBox="1"/>
          <p:nvPr/>
        </p:nvSpPr>
        <p:spPr>
          <a:xfrm>
            <a:off x="6292102" y="2299541"/>
            <a:ext cx="2370953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Ulusal </a:t>
            </a:r>
            <a:r>
              <a:rPr sz="1338" b="1" spc="12" dirty="0">
                <a:solidFill>
                  <a:srgbClr val="FFFFFF"/>
                </a:solidFill>
                <a:latin typeface="Arial"/>
                <a:cs typeface="Arial"/>
              </a:rPr>
              <a:t>Yeterlilikler</a:t>
            </a:r>
            <a:r>
              <a:rPr sz="1338" b="1" spc="-1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-61" dirty="0">
                <a:solidFill>
                  <a:srgbClr val="FFFFFF"/>
                </a:solidFill>
                <a:latin typeface="Arial"/>
                <a:cs typeface="Arial"/>
              </a:rPr>
              <a:t>Çerçevesi</a:t>
            </a:r>
            <a:endParaRPr sz="1338"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D55AF7F9-A2DD-45DB-9F4D-CC355CB82475}"/>
              </a:ext>
            </a:extLst>
          </p:cNvPr>
          <p:cNvSpPr/>
          <p:nvPr/>
        </p:nvSpPr>
        <p:spPr>
          <a:xfrm>
            <a:off x="6415670" y="2827176"/>
            <a:ext cx="2672764" cy="455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6AFFE8BD-7EFB-4BAF-A7B9-E5BD02F7164D}"/>
              </a:ext>
            </a:extLst>
          </p:cNvPr>
          <p:cNvSpPr txBox="1"/>
          <p:nvPr/>
        </p:nvSpPr>
        <p:spPr>
          <a:xfrm>
            <a:off x="6539854" y="2859303"/>
            <a:ext cx="1695965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61" dirty="0">
                <a:solidFill>
                  <a:srgbClr val="FFFFFF"/>
                </a:solidFill>
                <a:latin typeface="Times New Roman"/>
                <a:cs typeface="Times New Roman"/>
              </a:rPr>
              <a:t>Mesleki</a:t>
            </a:r>
            <a:r>
              <a:rPr sz="1338" b="1" spc="-9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38" b="1" spc="36" dirty="0">
                <a:solidFill>
                  <a:srgbClr val="FFFFFF"/>
                </a:solidFill>
                <a:latin typeface="Times New Roman"/>
                <a:cs typeface="Times New Roman"/>
              </a:rPr>
              <a:t>Yeterlilikler</a:t>
            </a:r>
            <a:endParaRPr sz="1338">
              <a:latin typeface="Times New Roman"/>
              <a:cs typeface="Times New Roman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FACB7BA4-01BB-41D3-BA42-EFC28A92A74B}"/>
              </a:ext>
            </a:extLst>
          </p:cNvPr>
          <p:cNvSpPr/>
          <p:nvPr/>
        </p:nvSpPr>
        <p:spPr>
          <a:xfrm>
            <a:off x="6730766" y="3386937"/>
            <a:ext cx="1760838" cy="455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49C9C26E-8224-481A-A133-5EE320089080}"/>
              </a:ext>
            </a:extLst>
          </p:cNvPr>
          <p:cNvSpPr txBox="1"/>
          <p:nvPr/>
        </p:nvSpPr>
        <p:spPr>
          <a:xfrm>
            <a:off x="6854025" y="3417520"/>
            <a:ext cx="1475088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-12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sz="1338" b="1" spc="-9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24" dirty="0">
                <a:solidFill>
                  <a:srgbClr val="FFFFFF"/>
                </a:solidFill>
                <a:latin typeface="Arial"/>
                <a:cs typeface="Arial"/>
              </a:rPr>
              <a:t>Çıktıları</a:t>
            </a:r>
            <a:endParaRPr sz="1338">
              <a:latin typeface="Arial"/>
              <a:cs typeface="Arial"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77505D6B-4403-49BE-BBC8-73D3B70A0472}"/>
              </a:ext>
            </a:extLst>
          </p:cNvPr>
          <p:cNvSpPr/>
          <p:nvPr/>
        </p:nvSpPr>
        <p:spPr>
          <a:xfrm>
            <a:off x="4951394" y="3386937"/>
            <a:ext cx="1649625" cy="4559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0A849FE3-2820-4B98-AEFE-59ADE47FF50F}"/>
              </a:ext>
            </a:extLst>
          </p:cNvPr>
          <p:cNvSpPr txBox="1"/>
          <p:nvPr/>
        </p:nvSpPr>
        <p:spPr>
          <a:xfrm>
            <a:off x="5075579" y="3417519"/>
            <a:ext cx="1363877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12" dirty="0">
                <a:solidFill>
                  <a:srgbClr val="FFFFFF"/>
                </a:solidFill>
                <a:latin typeface="Arial"/>
                <a:cs typeface="Arial"/>
              </a:rPr>
              <a:t>Eğitim</a:t>
            </a:r>
            <a:r>
              <a:rPr sz="1338" b="1" spc="-1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Amaçları</a:t>
            </a:r>
            <a:endParaRPr sz="1338">
              <a:latin typeface="Arial"/>
              <a:cs typeface="Arial"/>
            </a:endParaRPr>
          </a:p>
        </p:txBody>
      </p:sp>
      <p:sp>
        <p:nvSpPr>
          <p:cNvPr id="14" name="object 19">
            <a:extLst>
              <a:ext uri="{FF2B5EF4-FFF2-40B4-BE49-F238E27FC236}">
                <a16:creationId xmlns:a16="http://schemas.microsoft.com/office/drawing/2014/main" id="{5AA02026-4AFA-4FB6-985D-018909740A49}"/>
              </a:ext>
            </a:extLst>
          </p:cNvPr>
          <p:cNvSpPr/>
          <p:nvPr/>
        </p:nvSpPr>
        <p:spPr>
          <a:xfrm>
            <a:off x="3042274" y="3386937"/>
            <a:ext cx="1731182" cy="4559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5" name="object 20">
            <a:extLst>
              <a:ext uri="{FF2B5EF4-FFF2-40B4-BE49-F238E27FC236}">
                <a16:creationId xmlns:a16="http://schemas.microsoft.com/office/drawing/2014/main" id="{E8A87CCB-2206-4BF0-BBF6-C3AF0B58E380}"/>
              </a:ext>
            </a:extLst>
          </p:cNvPr>
          <p:cNvSpPr txBox="1"/>
          <p:nvPr/>
        </p:nvSpPr>
        <p:spPr>
          <a:xfrm>
            <a:off x="3167078" y="3417519"/>
            <a:ext cx="1422572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-61" dirty="0">
                <a:solidFill>
                  <a:srgbClr val="FFFFFF"/>
                </a:solidFill>
                <a:latin typeface="Arial"/>
                <a:cs typeface="Arial"/>
              </a:rPr>
              <a:t>Paydaş</a:t>
            </a:r>
            <a:r>
              <a:rPr sz="1338" b="1" spc="-18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Görüşleri</a:t>
            </a:r>
            <a:endParaRPr sz="1338">
              <a:latin typeface="Arial"/>
              <a:cs typeface="Arial"/>
            </a:endParaRPr>
          </a:p>
        </p:txBody>
      </p:sp>
      <p:grpSp>
        <p:nvGrpSpPr>
          <p:cNvPr id="16" name="object 21">
            <a:extLst>
              <a:ext uri="{FF2B5EF4-FFF2-40B4-BE49-F238E27FC236}">
                <a16:creationId xmlns:a16="http://schemas.microsoft.com/office/drawing/2014/main" id="{BC4C0D28-2A34-47E0-A5B1-5BEC557ED99D}"/>
              </a:ext>
            </a:extLst>
          </p:cNvPr>
          <p:cNvGrpSpPr/>
          <p:nvPr/>
        </p:nvGrpSpPr>
        <p:grpSpPr>
          <a:xfrm>
            <a:off x="3001496" y="2015409"/>
            <a:ext cx="5520381" cy="2906927"/>
            <a:chOff x="307848" y="848898"/>
            <a:chExt cx="2269490" cy="1195070"/>
          </a:xfrm>
        </p:grpSpPr>
        <p:sp>
          <p:nvSpPr>
            <p:cNvPr id="17" name="object 22">
              <a:extLst>
                <a:ext uri="{FF2B5EF4-FFF2-40B4-BE49-F238E27FC236}">
                  <a16:creationId xmlns:a16="http://schemas.microsoft.com/office/drawing/2014/main" id="{7EAA32BC-0C94-4CF9-9295-D93004DCDA6A}"/>
                </a:ext>
              </a:extLst>
            </p:cNvPr>
            <p:cNvSpPr/>
            <p:nvPr/>
          </p:nvSpPr>
          <p:spPr>
            <a:xfrm>
              <a:off x="1842516" y="1635252"/>
              <a:ext cx="702563" cy="1889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8" name="object 23">
              <a:extLst>
                <a:ext uri="{FF2B5EF4-FFF2-40B4-BE49-F238E27FC236}">
                  <a16:creationId xmlns:a16="http://schemas.microsoft.com/office/drawing/2014/main" id="{4995C25C-A81A-4AC2-815C-ADE661F3E18D}"/>
                </a:ext>
              </a:extLst>
            </p:cNvPr>
            <p:cNvSpPr/>
            <p:nvPr/>
          </p:nvSpPr>
          <p:spPr>
            <a:xfrm>
              <a:off x="1830324" y="1856232"/>
              <a:ext cx="746760" cy="18745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9" name="object 24">
              <a:extLst>
                <a:ext uri="{FF2B5EF4-FFF2-40B4-BE49-F238E27FC236}">
                  <a16:creationId xmlns:a16="http://schemas.microsoft.com/office/drawing/2014/main" id="{0F7540BF-C8E8-4E2B-A99E-6A1E0730E19D}"/>
                </a:ext>
              </a:extLst>
            </p:cNvPr>
            <p:cNvSpPr/>
            <p:nvPr/>
          </p:nvSpPr>
          <p:spPr>
            <a:xfrm>
              <a:off x="2123470" y="1760250"/>
              <a:ext cx="139640" cy="1132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0" name="object 25">
              <a:extLst>
                <a:ext uri="{FF2B5EF4-FFF2-40B4-BE49-F238E27FC236}">
                  <a16:creationId xmlns:a16="http://schemas.microsoft.com/office/drawing/2014/main" id="{FECAD5C2-D572-412D-AFDE-2BA245B14070}"/>
                </a:ext>
              </a:extLst>
            </p:cNvPr>
            <p:cNvSpPr/>
            <p:nvPr/>
          </p:nvSpPr>
          <p:spPr>
            <a:xfrm>
              <a:off x="2123470" y="1537492"/>
              <a:ext cx="139640" cy="113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1" name="object 26">
              <a:extLst>
                <a:ext uri="{FF2B5EF4-FFF2-40B4-BE49-F238E27FC236}">
                  <a16:creationId xmlns:a16="http://schemas.microsoft.com/office/drawing/2014/main" id="{C36DDCDD-D9F9-48B7-AA8E-EE9039B54FC1}"/>
                </a:ext>
              </a:extLst>
            </p:cNvPr>
            <p:cNvSpPr/>
            <p:nvPr/>
          </p:nvSpPr>
          <p:spPr>
            <a:xfrm>
              <a:off x="2123470" y="1311940"/>
              <a:ext cx="139640" cy="1132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2" name="object 27">
              <a:extLst>
                <a:ext uri="{FF2B5EF4-FFF2-40B4-BE49-F238E27FC236}">
                  <a16:creationId xmlns:a16="http://schemas.microsoft.com/office/drawing/2014/main" id="{6E0709A3-6422-46AF-886C-740DD0F7EB02}"/>
                </a:ext>
              </a:extLst>
            </p:cNvPr>
            <p:cNvSpPr/>
            <p:nvPr/>
          </p:nvSpPr>
          <p:spPr>
            <a:xfrm>
              <a:off x="2123470" y="1080419"/>
              <a:ext cx="139640" cy="1133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3" name="object 28">
              <a:extLst>
                <a:ext uri="{FF2B5EF4-FFF2-40B4-BE49-F238E27FC236}">
                  <a16:creationId xmlns:a16="http://schemas.microsoft.com/office/drawing/2014/main" id="{4EA1B070-6893-42BA-B8DD-0A99B91E39E7}"/>
                </a:ext>
              </a:extLst>
            </p:cNvPr>
            <p:cNvSpPr/>
            <p:nvPr/>
          </p:nvSpPr>
          <p:spPr>
            <a:xfrm>
              <a:off x="2123470" y="848898"/>
              <a:ext cx="139640" cy="1133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4" name="object 29">
              <a:extLst>
                <a:ext uri="{FF2B5EF4-FFF2-40B4-BE49-F238E27FC236}">
                  <a16:creationId xmlns:a16="http://schemas.microsoft.com/office/drawing/2014/main" id="{281111EC-9A25-4CF5-9FCA-07905102912C}"/>
                </a:ext>
              </a:extLst>
            </p:cNvPr>
            <p:cNvSpPr/>
            <p:nvPr/>
          </p:nvSpPr>
          <p:spPr>
            <a:xfrm>
              <a:off x="1746915" y="1414429"/>
              <a:ext cx="113351" cy="1396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5" name="object 30">
              <a:extLst>
                <a:ext uri="{FF2B5EF4-FFF2-40B4-BE49-F238E27FC236}">
                  <a16:creationId xmlns:a16="http://schemas.microsoft.com/office/drawing/2014/main" id="{6B80F1DA-8D9E-4BE3-A661-5F14EE21A4AB}"/>
                </a:ext>
              </a:extLst>
            </p:cNvPr>
            <p:cNvSpPr/>
            <p:nvPr/>
          </p:nvSpPr>
          <p:spPr>
            <a:xfrm>
              <a:off x="1011458" y="1414429"/>
              <a:ext cx="113224" cy="1396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6" name="object 31">
              <a:extLst>
                <a:ext uri="{FF2B5EF4-FFF2-40B4-BE49-F238E27FC236}">
                  <a16:creationId xmlns:a16="http://schemas.microsoft.com/office/drawing/2014/main" id="{A5C9FBFD-5EC9-4851-895B-CD4A5D74AE94}"/>
                </a:ext>
              </a:extLst>
            </p:cNvPr>
            <p:cNvSpPr/>
            <p:nvPr/>
          </p:nvSpPr>
          <p:spPr>
            <a:xfrm>
              <a:off x="639348" y="1313337"/>
              <a:ext cx="139640" cy="1133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7" name="object 32">
              <a:extLst>
                <a:ext uri="{FF2B5EF4-FFF2-40B4-BE49-F238E27FC236}">
                  <a16:creationId xmlns:a16="http://schemas.microsoft.com/office/drawing/2014/main" id="{13EAED9D-167D-42F0-ADDA-0B4C94091092}"/>
                </a:ext>
              </a:extLst>
            </p:cNvPr>
            <p:cNvSpPr/>
            <p:nvPr/>
          </p:nvSpPr>
          <p:spPr>
            <a:xfrm>
              <a:off x="307848" y="1171956"/>
              <a:ext cx="790956" cy="20421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8" name="object 33">
            <a:extLst>
              <a:ext uri="{FF2B5EF4-FFF2-40B4-BE49-F238E27FC236}">
                <a16:creationId xmlns:a16="http://schemas.microsoft.com/office/drawing/2014/main" id="{2ACA0B74-DE16-43D5-A68D-DD5A845BAACF}"/>
              </a:ext>
            </a:extLst>
          </p:cNvPr>
          <p:cNvSpPr txBox="1"/>
          <p:nvPr/>
        </p:nvSpPr>
        <p:spPr>
          <a:xfrm>
            <a:off x="3224846" y="2836444"/>
            <a:ext cx="1481266" cy="258861"/>
          </a:xfrm>
          <a:prstGeom prst="rect">
            <a:avLst/>
          </a:prstGeom>
        </p:spPr>
        <p:txBody>
          <a:bodyPr vert="horz" wrap="square" lIns="0" tIns="33981" rIns="0" bIns="0" rtlCol="0">
            <a:spAutoFit/>
          </a:bodyPr>
          <a:lstStyle/>
          <a:p>
            <a:pPr marL="30891">
              <a:spcBef>
                <a:spcPts val="268"/>
              </a:spcBef>
            </a:pPr>
            <a:r>
              <a:rPr sz="1459" b="1" spc="24" dirty="0">
                <a:solidFill>
                  <a:srgbClr val="0D0D0D"/>
                </a:solidFill>
                <a:latin typeface="Arial"/>
                <a:cs typeface="Arial"/>
              </a:rPr>
              <a:t>Bölüm</a:t>
            </a:r>
            <a:r>
              <a:rPr sz="1459" b="1" spc="-134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59" b="1" spc="12" dirty="0">
                <a:solidFill>
                  <a:srgbClr val="0D0D0D"/>
                </a:solidFill>
                <a:latin typeface="Arial"/>
                <a:cs typeface="Arial"/>
              </a:rPr>
              <a:t>Misyonu</a:t>
            </a:r>
            <a:endParaRPr sz="1459">
              <a:latin typeface="Arial"/>
              <a:cs typeface="Arial"/>
            </a:endParaRPr>
          </a:p>
        </p:txBody>
      </p:sp>
      <p:sp>
        <p:nvSpPr>
          <p:cNvPr id="29" name="object 37">
            <a:extLst>
              <a:ext uri="{FF2B5EF4-FFF2-40B4-BE49-F238E27FC236}">
                <a16:creationId xmlns:a16="http://schemas.microsoft.com/office/drawing/2014/main" id="{F9788C46-AE71-4DA2-89C5-65BD763A9FCA}"/>
              </a:ext>
            </a:extLst>
          </p:cNvPr>
          <p:cNvSpPr txBox="1"/>
          <p:nvPr/>
        </p:nvSpPr>
        <p:spPr>
          <a:xfrm>
            <a:off x="6828076" y="3962453"/>
            <a:ext cx="1963180" cy="105179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R="415490" algn="ctr">
              <a:spcBef>
                <a:spcPts val="243"/>
              </a:spcBef>
            </a:pPr>
            <a:r>
              <a:rPr sz="1338" b="1" spc="61" dirty="0">
                <a:solidFill>
                  <a:srgbClr val="FFFFFF"/>
                </a:solidFill>
                <a:latin typeface="Times New Roman"/>
                <a:cs typeface="Times New Roman"/>
              </a:rPr>
              <a:t>Ders</a:t>
            </a:r>
            <a:endParaRPr sz="133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16" dirty="0">
              <a:latin typeface="Times New Roman"/>
              <a:cs typeface="Times New Roman"/>
            </a:endParaRPr>
          </a:p>
          <a:p>
            <a:pPr>
              <a:spcBef>
                <a:spcPts val="85"/>
              </a:spcBef>
            </a:pPr>
            <a:endParaRPr sz="973" dirty="0">
              <a:latin typeface="Times New Roman"/>
              <a:cs typeface="Times New Roman"/>
            </a:endParaRPr>
          </a:p>
          <a:p>
            <a:pPr marR="413946" algn="ctr"/>
            <a:r>
              <a:rPr sz="1338" b="1" dirty="0">
                <a:solidFill>
                  <a:srgbClr val="FFFFFF"/>
                </a:solidFill>
                <a:latin typeface="Arial"/>
                <a:cs typeface="Arial"/>
              </a:rPr>
              <a:t>Öğrenme</a:t>
            </a:r>
            <a:r>
              <a:rPr sz="1338" b="1" spc="-1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24" dirty="0">
                <a:solidFill>
                  <a:srgbClr val="FFFFFF"/>
                </a:solidFill>
                <a:latin typeface="Arial"/>
                <a:cs typeface="Arial"/>
              </a:rPr>
              <a:t>Çıktıları</a:t>
            </a:r>
            <a:endParaRPr sz="1338" dirty="0">
              <a:latin typeface="Arial"/>
              <a:cs typeface="Arial"/>
            </a:endParaRPr>
          </a:p>
          <a:p>
            <a:pPr marR="12357" algn="r">
              <a:spcBef>
                <a:spcPts val="961"/>
              </a:spcBef>
            </a:pPr>
            <a:endParaRPr sz="851" dirty="0">
              <a:latin typeface="Georgia"/>
              <a:cs typeface="Georgia"/>
            </a:endParaRPr>
          </a:p>
        </p:txBody>
      </p:sp>
      <p:sp>
        <p:nvSpPr>
          <p:cNvPr id="3" name="Açıklama Balonu: Sağ Ok 2">
            <a:extLst>
              <a:ext uri="{FF2B5EF4-FFF2-40B4-BE49-F238E27FC236}">
                <a16:creationId xmlns:a16="http://schemas.microsoft.com/office/drawing/2014/main" id="{A6244045-7F8F-40C0-AB94-3B062305DDB1}"/>
              </a:ext>
            </a:extLst>
          </p:cNvPr>
          <p:cNvSpPr/>
          <p:nvPr/>
        </p:nvSpPr>
        <p:spPr>
          <a:xfrm>
            <a:off x="3827111" y="4011910"/>
            <a:ext cx="2939335" cy="11267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object 37">
            <a:extLst>
              <a:ext uri="{FF2B5EF4-FFF2-40B4-BE49-F238E27FC236}">
                <a16:creationId xmlns:a16="http://schemas.microsoft.com/office/drawing/2014/main" id="{13206933-013B-4320-8DC6-C8B30FB670D7}"/>
              </a:ext>
            </a:extLst>
          </p:cNvPr>
          <p:cNvSpPr txBox="1"/>
          <p:nvPr/>
        </p:nvSpPr>
        <p:spPr>
          <a:xfrm>
            <a:off x="3865234" y="4084404"/>
            <a:ext cx="1816443" cy="981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sz="1050" spc="-10" dirty="0">
                <a:latin typeface="Georgia"/>
                <a:cs typeface="Georgia"/>
              </a:rPr>
              <a:t>Yeterliliklerin kazanılma derecesi, her  ders/modül esnasında </a:t>
            </a:r>
            <a:r>
              <a:rPr sz="1050" spc="-15" dirty="0">
                <a:latin typeface="Georgia"/>
                <a:cs typeface="Georgia"/>
              </a:rPr>
              <a:t>ve </a:t>
            </a:r>
            <a:r>
              <a:rPr sz="1050" spc="-10" dirty="0">
                <a:latin typeface="Georgia"/>
                <a:cs typeface="Georgia"/>
              </a:rPr>
              <a:t>sonunda uygun  </a:t>
            </a:r>
            <a:r>
              <a:rPr sz="1050" spc="-15" dirty="0">
                <a:latin typeface="Georgia"/>
                <a:cs typeface="Georgia"/>
              </a:rPr>
              <a:t>ve </a:t>
            </a:r>
            <a:r>
              <a:rPr sz="1050" spc="-5" dirty="0">
                <a:latin typeface="Georgia"/>
                <a:cs typeface="Georgia"/>
              </a:rPr>
              <a:t>nesnel </a:t>
            </a:r>
            <a:r>
              <a:rPr sz="1050" spc="-10" dirty="0">
                <a:latin typeface="Georgia"/>
                <a:cs typeface="Georgia"/>
              </a:rPr>
              <a:t>yöntemlerle </a:t>
            </a:r>
            <a:r>
              <a:rPr sz="1050" b="1" spc="-15" dirty="0">
                <a:solidFill>
                  <a:srgbClr val="CC0000"/>
                </a:solidFill>
                <a:latin typeface="Arial"/>
                <a:cs typeface="Arial"/>
              </a:rPr>
              <a:t>“öğrenme </a:t>
            </a:r>
            <a:r>
              <a:rPr sz="1050" b="1" spc="5" dirty="0">
                <a:solidFill>
                  <a:srgbClr val="CC0000"/>
                </a:solidFill>
                <a:latin typeface="Arial"/>
                <a:cs typeface="Arial"/>
              </a:rPr>
              <a:t>çıktıları”  </a:t>
            </a:r>
            <a:r>
              <a:rPr sz="1050" spc="-10" dirty="0">
                <a:latin typeface="Georgia"/>
                <a:cs typeface="Georgia"/>
              </a:rPr>
              <a:t>olarak</a:t>
            </a:r>
            <a:r>
              <a:rPr sz="1050" spc="-15" dirty="0">
                <a:latin typeface="Georgia"/>
                <a:cs typeface="Georgia"/>
              </a:rPr>
              <a:t> </a:t>
            </a:r>
            <a:r>
              <a:rPr sz="1050" spc="-5" dirty="0">
                <a:latin typeface="Georgia"/>
                <a:cs typeface="Georgia"/>
              </a:rPr>
              <a:t>ölçülür</a:t>
            </a:r>
            <a:endParaRPr sz="1050" dirty="0">
              <a:latin typeface="Georgia"/>
              <a:cs typeface="Georgia"/>
            </a:endParaRPr>
          </a:p>
        </p:txBody>
      </p:sp>
      <p:pic>
        <p:nvPicPr>
          <p:cNvPr id="35" name="İçerik Yer Tutucusu 4">
            <a:extLst>
              <a:ext uri="{FF2B5EF4-FFF2-40B4-BE49-F238E27FC236}">
                <a16:creationId xmlns:a16="http://schemas.microsoft.com/office/drawing/2014/main" id="{7522940A-A3F9-4B78-89B5-AD5A09C1E5B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36" name="Veri Yer Tutucusu 35">
            <a:extLst>
              <a:ext uri="{FF2B5EF4-FFF2-40B4-BE49-F238E27FC236}">
                <a16:creationId xmlns:a16="http://schemas.microsoft.com/office/drawing/2014/main" id="{38787D9B-4649-42F9-A8CB-55C89A01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EEA5-941B-4BA5-B014-1B09CAAF36D5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Slayt Numarası Yer Tutucusu 36">
            <a:extLst>
              <a:ext uri="{FF2B5EF4-FFF2-40B4-BE49-F238E27FC236}">
                <a16:creationId xmlns:a16="http://schemas.microsoft.com/office/drawing/2014/main" id="{9EF2AE55-9EA5-45C1-8680-7A65C7A91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71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2635" y="1101965"/>
            <a:ext cx="6984776" cy="308792"/>
          </a:xfrm>
          <a:prstGeom prst="rect">
            <a:avLst/>
          </a:prstGeom>
        </p:spPr>
        <p:txBody>
          <a:bodyPr vert="horz" wrap="square" lIns="0" tIns="27803" rIns="0" bIns="0" rtlCol="0" anchor="ctr">
            <a:spAutoFit/>
          </a:bodyPr>
          <a:lstStyle/>
          <a:p>
            <a:pPr marL="30891">
              <a:spcBef>
                <a:spcPts val="219"/>
              </a:spcBef>
            </a:pPr>
            <a:r>
              <a:rPr sz="1824" b="1" spc="-24" dirty="0">
                <a:solidFill>
                  <a:srgbClr val="A40020"/>
                </a:solidFill>
                <a:latin typeface="Arial"/>
                <a:cs typeface="Arial"/>
              </a:rPr>
              <a:t>Örnek Program: </a:t>
            </a:r>
            <a:r>
              <a:rPr sz="1824" b="1" spc="-12" dirty="0">
                <a:solidFill>
                  <a:srgbClr val="990000"/>
                </a:solidFill>
                <a:latin typeface="Arial"/>
                <a:cs typeface="Arial"/>
              </a:rPr>
              <a:t>A </a:t>
            </a:r>
            <a:r>
              <a:rPr sz="1824" spc="-24" dirty="0">
                <a:solidFill>
                  <a:srgbClr val="000066"/>
                </a:solidFill>
                <a:latin typeface="Arial"/>
                <a:cs typeface="Arial"/>
              </a:rPr>
              <a:t>Üniversitesi </a:t>
            </a:r>
            <a:r>
              <a:rPr sz="1824" b="1" spc="-12" dirty="0">
                <a:solidFill>
                  <a:srgbClr val="990000"/>
                </a:solidFill>
                <a:latin typeface="Arial"/>
                <a:cs typeface="Arial"/>
              </a:rPr>
              <a:t>B </a:t>
            </a:r>
            <a:r>
              <a:rPr lang="tr-TR" sz="1824" spc="-24" dirty="0">
                <a:solidFill>
                  <a:srgbClr val="000066"/>
                </a:solidFill>
                <a:latin typeface="Arial"/>
                <a:cs typeface="Arial"/>
              </a:rPr>
              <a:t>Okulu</a:t>
            </a:r>
            <a:r>
              <a:rPr lang="tr-TR" sz="1824" b="1" spc="-12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lang="tr-TR" sz="1824" spc="-24" dirty="0">
                <a:solidFill>
                  <a:srgbClr val="000066"/>
                </a:solidFill>
                <a:latin typeface="Arial"/>
                <a:cs typeface="Arial"/>
              </a:rPr>
              <a:t>İlk ve Acil Yardım Programı</a:t>
            </a:r>
            <a:endParaRPr sz="1824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07864" y="193046"/>
            <a:ext cx="5156166" cy="3293384"/>
            <a:chOff x="269748" y="75565"/>
            <a:chExt cx="2119757" cy="1353947"/>
          </a:xfrm>
        </p:grpSpPr>
        <p:sp>
          <p:nvSpPr>
            <p:cNvPr id="9" name="object 9"/>
            <p:cNvSpPr/>
            <p:nvPr/>
          </p:nvSpPr>
          <p:spPr>
            <a:xfrm>
              <a:off x="2306828" y="96393"/>
              <a:ext cx="82677" cy="1033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0" name="object 10"/>
            <p:cNvSpPr/>
            <p:nvPr/>
          </p:nvSpPr>
          <p:spPr>
            <a:xfrm>
              <a:off x="1977517" y="97917"/>
              <a:ext cx="195580" cy="100330"/>
            </a:xfrm>
            <a:custGeom>
              <a:avLst/>
              <a:gdLst/>
              <a:ahLst/>
              <a:cxnLst/>
              <a:rect l="l" t="t" r="r" b="b"/>
              <a:pathLst>
                <a:path w="195580" h="100330">
                  <a:moveTo>
                    <a:pt x="105156" y="0"/>
                  </a:moveTo>
                  <a:lnTo>
                    <a:pt x="147828" y="0"/>
                  </a:lnTo>
                  <a:lnTo>
                    <a:pt x="158623" y="0"/>
                  </a:lnTo>
                  <a:lnTo>
                    <a:pt x="166370" y="888"/>
                  </a:lnTo>
                  <a:lnTo>
                    <a:pt x="171196" y="2666"/>
                  </a:lnTo>
                  <a:lnTo>
                    <a:pt x="176022" y="4444"/>
                  </a:lnTo>
                  <a:lnTo>
                    <a:pt x="179959" y="7619"/>
                  </a:lnTo>
                  <a:lnTo>
                    <a:pt x="182880" y="12318"/>
                  </a:lnTo>
                  <a:lnTo>
                    <a:pt x="185800" y="16890"/>
                  </a:lnTo>
                  <a:lnTo>
                    <a:pt x="187325" y="22097"/>
                  </a:lnTo>
                  <a:lnTo>
                    <a:pt x="187325" y="28066"/>
                  </a:lnTo>
                  <a:lnTo>
                    <a:pt x="187325" y="35559"/>
                  </a:lnTo>
                  <a:lnTo>
                    <a:pt x="185039" y="41782"/>
                  </a:lnTo>
                  <a:lnTo>
                    <a:pt x="180594" y="46736"/>
                  </a:lnTo>
                  <a:lnTo>
                    <a:pt x="176149" y="51688"/>
                  </a:lnTo>
                  <a:lnTo>
                    <a:pt x="169545" y="54737"/>
                  </a:lnTo>
                  <a:lnTo>
                    <a:pt x="160781" y="56006"/>
                  </a:lnTo>
                  <a:lnTo>
                    <a:pt x="165100" y="58546"/>
                  </a:lnTo>
                  <a:lnTo>
                    <a:pt x="168783" y="61340"/>
                  </a:lnTo>
                  <a:lnTo>
                    <a:pt x="171577" y="64388"/>
                  </a:lnTo>
                  <a:lnTo>
                    <a:pt x="174498" y="67437"/>
                  </a:lnTo>
                  <a:lnTo>
                    <a:pt x="178308" y="72897"/>
                  </a:lnTo>
                  <a:lnTo>
                    <a:pt x="183134" y="80771"/>
                  </a:lnTo>
                  <a:lnTo>
                    <a:pt x="195453" y="100329"/>
                  </a:lnTo>
                  <a:lnTo>
                    <a:pt x="171196" y="100329"/>
                  </a:lnTo>
                  <a:lnTo>
                    <a:pt x="156591" y="78486"/>
                  </a:lnTo>
                  <a:lnTo>
                    <a:pt x="151384" y="70612"/>
                  </a:lnTo>
                  <a:lnTo>
                    <a:pt x="147828" y="65786"/>
                  </a:lnTo>
                  <a:lnTo>
                    <a:pt x="145796" y="63753"/>
                  </a:lnTo>
                  <a:lnTo>
                    <a:pt x="143891" y="61721"/>
                  </a:lnTo>
                  <a:lnTo>
                    <a:pt x="141859" y="60325"/>
                  </a:lnTo>
                  <a:lnTo>
                    <a:pt x="139700" y="59562"/>
                  </a:lnTo>
                  <a:lnTo>
                    <a:pt x="137668" y="58800"/>
                  </a:lnTo>
                  <a:lnTo>
                    <a:pt x="134239" y="58419"/>
                  </a:lnTo>
                  <a:lnTo>
                    <a:pt x="129540" y="58419"/>
                  </a:lnTo>
                  <a:lnTo>
                    <a:pt x="125475" y="58419"/>
                  </a:lnTo>
                  <a:lnTo>
                    <a:pt x="125475" y="100329"/>
                  </a:lnTo>
                  <a:lnTo>
                    <a:pt x="105156" y="100329"/>
                  </a:lnTo>
                  <a:lnTo>
                    <a:pt x="105156" y="0"/>
                  </a:lnTo>
                  <a:close/>
                </a:path>
                <a:path w="195580" h="100330">
                  <a:moveTo>
                    <a:pt x="0" y="0"/>
                  </a:moveTo>
                  <a:lnTo>
                    <a:pt x="74422" y="0"/>
                  </a:lnTo>
                  <a:lnTo>
                    <a:pt x="74422" y="16890"/>
                  </a:lnTo>
                  <a:lnTo>
                    <a:pt x="20193" y="16890"/>
                  </a:lnTo>
                  <a:lnTo>
                    <a:pt x="20193" y="39115"/>
                  </a:lnTo>
                  <a:lnTo>
                    <a:pt x="70612" y="39115"/>
                  </a:lnTo>
                  <a:lnTo>
                    <a:pt x="70612" y="56133"/>
                  </a:lnTo>
                  <a:lnTo>
                    <a:pt x="20193" y="56133"/>
                  </a:lnTo>
                  <a:lnTo>
                    <a:pt x="20193" y="83438"/>
                  </a:lnTo>
                  <a:lnTo>
                    <a:pt x="76327" y="83438"/>
                  </a:lnTo>
                  <a:lnTo>
                    <a:pt x="76327" y="100329"/>
                  </a:lnTo>
                  <a:lnTo>
                    <a:pt x="0" y="1003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4F5F9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1" name="object 11"/>
            <p:cNvSpPr/>
            <p:nvPr/>
          </p:nvSpPr>
          <p:spPr>
            <a:xfrm>
              <a:off x="1748663" y="96393"/>
              <a:ext cx="99949" cy="1033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2" name="object 12"/>
            <p:cNvSpPr/>
            <p:nvPr/>
          </p:nvSpPr>
          <p:spPr>
            <a:xfrm>
              <a:off x="377278" y="96139"/>
              <a:ext cx="1847850" cy="132080"/>
            </a:xfrm>
            <a:custGeom>
              <a:avLst/>
              <a:gdLst/>
              <a:ahLst/>
              <a:cxnLst/>
              <a:rect l="l" t="t" r="r" b="b"/>
              <a:pathLst>
                <a:path w="1847850" h="132079">
                  <a:moveTo>
                    <a:pt x="1260259" y="1778"/>
                  </a:moveTo>
                  <a:lnTo>
                    <a:pt x="1280452" y="1778"/>
                  </a:lnTo>
                  <a:lnTo>
                    <a:pt x="1280452" y="56134"/>
                  </a:lnTo>
                  <a:lnTo>
                    <a:pt x="1280452" y="64643"/>
                  </a:lnTo>
                  <a:lnTo>
                    <a:pt x="1295184" y="86487"/>
                  </a:lnTo>
                  <a:lnTo>
                    <a:pt x="1300772" y="86487"/>
                  </a:lnTo>
                  <a:lnTo>
                    <a:pt x="1306614" y="86487"/>
                  </a:lnTo>
                  <a:lnTo>
                    <a:pt x="1310932" y="85344"/>
                  </a:lnTo>
                  <a:lnTo>
                    <a:pt x="1313853" y="82931"/>
                  </a:lnTo>
                  <a:lnTo>
                    <a:pt x="1316774" y="80645"/>
                  </a:lnTo>
                  <a:lnTo>
                    <a:pt x="1318552" y="77724"/>
                  </a:lnTo>
                  <a:lnTo>
                    <a:pt x="1319060" y="74295"/>
                  </a:lnTo>
                  <a:lnTo>
                    <a:pt x="1319695" y="70866"/>
                  </a:lnTo>
                  <a:lnTo>
                    <a:pt x="1319949" y="65150"/>
                  </a:lnTo>
                  <a:lnTo>
                    <a:pt x="1319949" y="57277"/>
                  </a:lnTo>
                  <a:lnTo>
                    <a:pt x="1319949" y="1778"/>
                  </a:lnTo>
                  <a:lnTo>
                    <a:pt x="1340269" y="1778"/>
                  </a:lnTo>
                  <a:lnTo>
                    <a:pt x="1340269" y="54483"/>
                  </a:lnTo>
                  <a:lnTo>
                    <a:pt x="1332522" y="92583"/>
                  </a:lnTo>
                  <a:lnTo>
                    <a:pt x="1320711" y="100711"/>
                  </a:lnTo>
                  <a:lnTo>
                    <a:pt x="1315758" y="102743"/>
                  </a:lnTo>
                  <a:lnTo>
                    <a:pt x="1309408" y="103759"/>
                  </a:lnTo>
                  <a:lnTo>
                    <a:pt x="1301407" y="103759"/>
                  </a:lnTo>
                  <a:lnTo>
                    <a:pt x="1291882" y="103759"/>
                  </a:lnTo>
                  <a:lnTo>
                    <a:pt x="1284516" y="102743"/>
                  </a:lnTo>
                  <a:lnTo>
                    <a:pt x="1279563" y="100457"/>
                  </a:lnTo>
                  <a:lnTo>
                    <a:pt x="1274610" y="98298"/>
                  </a:lnTo>
                  <a:lnTo>
                    <a:pt x="1270800" y="95377"/>
                  </a:lnTo>
                  <a:lnTo>
                    <a:pt x="1267879" y="91821"/>
                  </a:lnTo>
                  <a:lnTo>
                    <a:pt x="1264958" y="88265"/>
                  </a:lnTo>
                  <a:lnTo>
                    <a:pt x="1260259" y="55245"/>
                  </a:lnTo>
                  <a:lnTo>
                    <a:pt x="1260259" y="1778"/>
                  </a:lnTo>
                  <a:close/>
                </a:path>
                <a:path w="1847850" h="132079">
                  <a:moveTo>
                    <a:pt x="928154" y="1778"/>
                  </a:moveTo>
                  <a:lnTo>
                    <a:pt x="968286" y="1778"/>
                  </a:lnTo>
                  <a:lnTo>
                    <a:pt x="976287" y="1778"/>
                  </a:lnTo>
                  <a:lnTo>
                    <a:pt x="982129" y="2032"/>
                  </a:lnTo>
                  <a:lnTo>
                    <a:pt x="986066" y="2667"/>
                  </a:lnTo>
                  <a:lnTo>
                    <a:pt x="990003" y="3429"/>
                  </a:lnTo>
                  <a:lnTo>
                    <a:pt x="993432" y="4699"/>
                  </a:lnTo>
                  <a:lnTo>
                    <a:pt x="996480" y="6858"/>
                  </a:lnTo>
                  <a:lnTo>
                    <a:pt x="999655" y="8890"/>
                  </a:lnTo>
                  <a:lnTo>
                    <a:pt x="1002195" y="11684"/>
                  </a:lnTo>
                  <a:lnTo>
                    <a:pt x="1004227" y="15240"/>
                  </a:lnTo>
                  <a:lnTo>
                    <a:pt x="1006259" y="18669"/>
                  </a:lnTo>
                  <a:lnTo>
                    <a:pt x="1007275" y="22606"/>
                  </a:lnTo>
                  <a:lnTo>
                    <a:pt x="1007275" y="26924"/>
                  </a:lnTo>
                  <a:lnTo>
                    <a:pt x="1007275" y="31623"/>
                  </a:lnTo>
                  <a:lnTo>
                    <a:pt x="1006005" y="35941"/>
                  </a:lnTo>
                  <a:lnTo>
                    <a:pt x="1003465" y="39878"/>
                  </a:lnTo>
                  <a:lnTo>
                    <a:pt x="1001052" y="43815"/>
                  </a:lnTo>
                  <a:lnTo>
                    <a:pt x="997496" y="46736"/>
                  </a:lnTo>
                  <a:lnTo>
                    <a:pt x="993178" y="48768"/>
                  </a:lnTo>
                  <a:lnTo>
                    <a:pt x="999274" y="50546"/>
                  </a:lnTo>
                  <a:lnTo>
                    <a:pt x="1003973" y="53594"/>
                  </a:lnTo>
                  <a:lnTo>
                    <a:pt x="1007275" y="57912"/>
                  </a:lnTo>
                  <a:lnTo>
                    <a:pt x="1010577" y="62103"/>
                  </a:lnTo>
                  <a:lnTo>
                    <a:pt x="1012228" y="67183"/>
                  </a:lnTo>
                  <a:lnTo>
                    <a:pt x="1012228" y="73025"/>
                  </a:lnTo>
                  <a:lnTo>
                    <a:pt x="1012228" y="77597"/>
                  </a:lnTo>
                  <a:lnTo>
                    <a:pt x="1000417" y="96647"/>
                  </a:lnTo>
                  <a:lnTo>
                    <a:pt x="996734" y="99187"/>
                  </a:lnTo>
                  <a:lnTo>
                    <a:pt x="992162" y="100837"/>
                  </a:lnTo>
                  <a:lnTo>
                    <a:pt x="986828" y="101346"/>
                  </a:lnTo>
                  <a:lnTo>
                    <a:pt x="983399" y="101727"/>
                  </a:lnTo>
                  <a:lnTo>
                    <a:pt x="975271" y="101981"/>
                  </a:lnTo>
                  <a:lnTo>
                    <a:pt x="962317" y="102108"/>
                  </a:lnTo>
                  <a:lnTo>
                    <a:pt x="928154" y="102108"/>
                  </a:lnTo>
                  <a:lnTo>
                    <a:pt x="928154" y="1778"/>
                  </a:lnTo>
                  <a:close/>
                </a:path>
                <a:path w="1847850" h="132079">
                  <a:moveTo>
                    <a:pt x="682536" y="1778"/>
                  </a:moveTo>
                  <a:lnTo>
                    <a:pt x="712762" y="1778"/>
                  </a:lnTo>
                  <a:lnTo>
                    <a:pt x="731050" y="70231"/>
                  </a:lnTo>
                  <a:lnTo>
                    <a:pt x="748957" y="1778"/>
                  </a:lnTo>
                  <a:lnTo>
                    <a:pt x="779437" y="1778"/>
                  </a:lnTo>
                  <a:lnTo>
                    <a:pt x="779437" y="102108"/>
                  </a:lnTo>
                  <a:lnTo>
                    <a:pt x="760641" y="102108"/>
                  </a:lnTo>
                  <a:lnTo>
                    <a:pt x="760641" y="23114"/>
                  </a:lnTo>
                  <a:lnTo>
                    <a:pt x="740702" y="102108"/>
                  </a:lnTo>
                  <a:lnTo>
                    <a:pt x="721144" y="102108"/>
                  </a:lnTo>
                  <a:lnTo>
                    <a:pt x="701332" y="23114"/>
                  </a:lnTo>
                  <a:lnTo>
                    <a:pt x="701332" y="102108"/>
                  </a:lnTo>
                  <a:lnTo>
                    <a:pt x="682536" y="102108"/>
                  </a:lnTo>
                  <a:lnTo>
                    <a:pt x="682536" y="1778"/>
                  </a:lnTo>
                  <a:close/>
                </a:path>
                <a:path w="1847850" h="132079">
                  <a:moveTo>
                    <a:pt x="603415" y="1778"/>
                  </a:moveTo>
                  <a:lnTo>
                    <a:pt x="624878" y="1778"/>
                  </a:lnTo>
                  <a:lnTo>
                    <a:pt x="665010" y="102108"/>
                  </a:lnTo>
                  <a:lnTo>
                    <a:pt x="643039" y="102108"/>
                  </a:lnTo>
                  <a:lnTo>
                    <a:pt x="634276" y="79248"/>
                  </a:lnTo>
                  <a:lnTo>
                    <a:pt x="594144" y="79248"/>
                  </a:lnTo>
                  <a:lnTo>
                    <a:pt x="585889" y="102108"/>
                  </a:lnTo>
                  <a:lnTo>
                    <a:pt x="564299" y="102108"/>
                  </a:lnTo>
                  <a:lnTo>
                    <a:pt x="603415" y="1778"/>
                  </a:lnTo>
                  <a:close/>
                </a:path>
                <a:path w="1847850" h="132079">
                  <a:moveTo>
                    <a:pt x="461810" y="1778"/>
                  </a:moveTo>
                  <a:lnTo>
                    <a:pt x="504482" y="1778"/>
                  </a:lnTo>
                  <a:lnTo>
                    <a:pt x="515277" y="1778"/>
                  </a:lnTo>
                  <a:lnTo>
                    <a:pt x="523024" y="2667"/>
                  </a:lnTo>
                  <a:lnTo>
                    <a:pt x="527850" y="4445"/>
                  </a:lnTo>
                  <a:lnTo>
                    <a:pt x="532676" y="6223"/>
                  </a:lnTo>
                  <a:lnTo>
                    <a:pt x="536613" y="9398"/>
                  </a:lnTo>
                  <a:lnTo>
                    <a:pt x="539534" y="14097"/>
                  </a:lnTo>
                  <a:lnTo>
                    <a:pt x="542455" y="18669"/>
                  </a:lnTo>
                  <a:lnTo>
                    <a:pt x="543979" y="23875"/>
                  </a:lnTo>
                  <a:lnTo>
                    <a:pt x="543979" y="29845"/>
                  </a:lnTo>
                  <a:lnTo>
                    <a:pt x="543979" y="37337"/>
                  </a:lnTo>
                  <a:lnTo>
                    <a:pt x="541693" y="43561"/>
                  </a:lnTo>
                  <a:lnTo>
                    <a:pt x="537248" y="48514"/>
                  </a:lnTo>
                  <a:lnTo>
                    <a:pt x="532803" y="53467"/>
                  </a:lnTo>
                  <a:lnTo>
                    <a:pt x="526199" y="56515"/>
                  </a:lnTo>
                  <a:lnTo>
                    <a:pt x="517436" y="57785"/>
                  </a:lnTo>
                  <a:lnTo>
                    <a:pt x="521754" y="60325"/>
                  </a:lnTo>
                  <a:lnTo>
                    <a:pt x="525437" y="63119"/>
                  </a:lnTo>
                  <a:lnTo>
                    <a:pt x="528231" y="66167"/>
                  </a:lnTo>
                  <a:lnTo>
                    <a:pt x="531152" y="69215"/>
                  </a:lnTo>
                  <a:lnTo>
                    <a:pt x="534962" y="74675"/>
                  </a:lnTo>
                  <a:lnTo>
                    <a:pt x="539788" y="82550"/>
                  </a:lnTo>
                  <a:lnTo>
                    <a:pt x="552107" y="102108"/>
                  </a:lnTo>
                  <a:lnTo>
                    <a:pt x="527850" y="102108"/>
                  </a:lnTo>
                  <a:lnTo>
                    <a:pt x="513245" y="80264"/>
                  </a:lnTo>
                  <a:lnTo>
                    <a:pt x="508038" y="72390"/>
                  </a:lnTo>
                  <a:lnTo>
                    <a:pt x="504482" y="67564"/>
                  </a:lnTo>
                  <a:lnTo>
                    <a:pt x="502450" y="65532"/>
                  </a:lnTo>
                  <a:lnTo>
                    <a:pt x="500545" y="63500"/>
                  </a:lnTo>
                  <a:lnTo>
                    <a:pt x="498513" y="62103"/>
                  </a:lnTo>
                  <a:lnTo>
                    <a:pt x="496354" y="61341"/>
                  </a:lnTo>
                  <a:lnTo>
                    <a:pt x="494322" y="60579"/>
                  </a:lnTo>
                  <a:lnTo>
                    <a:pt x="490893" y="60198"/>
                  </a:lnTo>
                  <a:lnTo>
                    <a:pt x="486194" y="60198"/>
                  </a:lnTo>
                  <a:lnTo>
                    <a:pt x="482130" y="60198"/>
                  </a:lnTo>
                  <a:lnTo>
                    <a:pt x="482130" y="102108"/>
                  </a:lnTo>
                  <a:lnTo>
                    <a:pt x="461810" y="102108"/>
                  </a:lnTo>
                  <a:lnTo>
                    <a:pt x="461810" y="1778"/>
                  </a:lnTo>
                  <a:close/>
                </a:path>
                <a:path w="1847850" h="132079">
                  <a:moveTo>
                    <a:pt x="105219" y="1778"/>
                  </a:moveTo>
                  <a:lnTo>
                    <a:pt x="147878" y="1778"/>
                  </a:lnTo>
                  <a:lnTo>
                    <a:pt x="158597" y="1778"/>
                  </a:lnTo>
                  <a:lnTo>
                    <a:pt x="166395" y="2667"/>
                  </a:lnTo>
                  <a:lnTo>
                    <a:pt x="171246" y="4445"/>
                  </a:lnTo>
                  <a:lnTo>
                    <a:pt x="176110" y="6223"/>
                  </a:lnTo>
                  <a:lnTo>
                    <a:pt x="180009" y="9398"/>
                  </a:lnTo>
                  <a:lnTo>
                    <a:pt x="182930" y="14097"/>
                  </a:lnTo>
                  <a:lnTo>
                    <a:pt x="185851" y="18669"/>
                  </a:lnTo>
                  <a:lnTo>
                    <a:pt x="187312" y="23875"/>
                  </a:lnTo>
                  <a:lnTo>
                    <a:pt x="187312" y="29845"/>
                  </a:lnTo>
                  <a:lnTo>
                    <a:pt x="187312" y="37337"/>
                  </a:lnTo>
                  <a:lnTo>
                    <a:pt x="185089" y="43561"/>
                  </a:lnTo>
                  <a:lnTo>
                    <a:pt x="180670" y="48514"/>
                  </a:lnTo>
                  <a:lnTo>
                    <a:pt x="176237" y="53467"/>
                  </a:lnTo>
                  <a:lnTo>
                    <a:pt x="169621" y="56515"/>
                  </a:lnTo>
                  <a:lnTo>
                    <a:pt x="160807" y="57785"/>
                  </a:lnTo>
                  <a:lnTo>
                    <a:pt x="165188" y="60325"/>
                  </a:lnTo>
                  <a:lnTo>
                    <a:pt x="183197" y="82550"/>
                  </a:lnTo>
                  <a:lnTo>
                    <a:pt x="195453" y="102108"/>
                  </a:lnTo>
                  <a:lnTo>
                    <a:pt x="171221" y="102108"/>
                  </a:lnTo>
                  <a:lnTo>
                    <a:pt x="156565" y="80264"/>
                  </a:lnTo>
                  <a:lnTo>
                    <a:pt x="151358" y="72390"/>
                  </a:lnTo>
                  <a:lnTo>
                    <a:pt x="147802" y="67564"/>
                  </a:lnTo>
                  <a:lnTo>
                    <a:pt x="145884" y="65532"/>
                  </a:lnTo>
                  <a:lnTo>
                    <a:pt x="143967" y="63500"/>
                  </a:lnTo>
                  <a:lnTo>
                    <a:pt x="141935" y="62103"/>
                  </a:lnTo>
                  <a:lnTo>
                    <a:pt x="139788" y="61341"/>
                  </a:lnTo>
                  <a:lnTo>
                    <a:pt x="137655" y="60579"/>
                  </a:lnTo>
                  <a:lnTo>
                    <a:pt x="134251" y="60198"/>
                  </a:lnTo>
                  <a:lnTo>
                    <a:pt x="129590" y="60198"/>
                  </a:lnTo>
                  <a:lnTo>
                    <a:pt x="125488" y="60198"/>
                  </a:lnTo>
                  <a:lnTo>
                    <a:pt x="125488" y="102108"/>
                  </a:lnTo>
                  <a:lnTo>
                    <a:pt x="105219" y="102108"/>
                  </a:lnTo>
                  <a:lnTo>
                    <a:pt x="105219" y="1778"/>
                  </a:lnTo>
                  <a:close/>
                </a:path>
                <a:path w="1847850" h="132079">
                  <a:moveTo>
                    <a:pt x="0" y="1778"/>
                  </a:moveTo>
                  <a:lnTo>
                    <a:pt x="32511" y="1778"/>
                  </a:lnTo>
                  <a:lnTo>
                    <a:pt x="44843" y="1778"/>
                  </a:lnTo>
                  <a:lnTo>
                    <a:pt x="52870" y="2159"/>
                  </a:lnTo>
                  <a:lnTo>
                    <a:pt x="56616" y="3175"/>
                  </a:lnTo>
                  <a:lnTo>
                    <a:pt x="62369" y="4699"/>
                  </a:lnTo>
                  <a:lnTo>
                    <a:pt x="67182" y="8000"/>
                  </a:lnTo>
                  <a:lnTo>
                    <a:pt x="71056" y="13081"/>
                  </a:lnTo>
                  <a:lnTo>
                    <a:pt x="74942" y="18034"/>
                  </a:lnTo>
                  <a:lnTo>
                    <a:pt x="76873" y="24637"/>
                  </a:lnTo>
                  <a:lnTo>
                    <a:pt x="76873" y="32639"/>
                  </a:lnTo>
                  <a:lnTo>
                    <a:pt x="76873" y="38735"/>
                  </a:lnTo>
                  <a:lnTo>
                    <a:pt x="75755" y="43942"/>
                  </a:lnTo>
                  <a:lnTo>
                    <a:pt x="73520" y="48133"/>
                  </a:lnTo>
                  <a:lnTo>
                    <a:pt x="71285" y="52324"/>
                  </a:lnTo>
                  <a:lnTo>
                    <a:pt x="68453" y="55625"/>
                  </a:lnTo>
                  <a:lnTo>
                    <a:pt x="64998" y="58039"/>
                  </a:lnTo>
                  <a:lnTo>
                    <a:pt x="61556" y="60452"/>
                  </a:lnTo>
                  <a:lnTo>
                    <a:pt x="58051" y="61975"/>
                  </a:lnTo>
                  <a:lnTo>
                    <a:pt x="54495" y="62737"/>
                  </a:lnTo>
                  <a:lnTo>
                    <a:pt x="49656" y="63754"/>
                  </a:lnTo>
                  <a:lnTo>
                    <a:pt x="42646" y="64262"/>
                  </a:lnTo>
                  <a:lnTo>
                    <a:pt x="33477" y="64262"/>
                  </a:lnTo>
                  <a:lnTo>
                    <a:pt x="20256" y="64262"/>
                  </a:lnTo>
                  <a:lnTo>
                    <a:pt x="20256" y="102108"/>
                  </a:lnTo>
                  <a:lnTo>
                    <a:pt x="0" y="102108"/>
                  </a:lnTo>
                  <a:lnTo>
                    <a:pt x="0" y="1778"/>
                  </a:lnTo>
                  <a:close/>
                </a:path>
                <a:path w="1847850" h="132079">
                  <a:moveTo>
                    <a:pt x="1812455" y="0"/>
                  </a:moveTo>
                  <a:lnTo>
                    <a:pt x="1825536" y="0"/>
                  </a:lnTo>
                  <a:lnTo>
                    <a:pt x="1830467" y="7453"/>
                  </a:lnTo>
                  <a:lnTo>
                    <a:pt x="1845951" y="47799"/>
                  </a:lnTo>
                  <a:lnTo>
                    <a:pt x="1847380" y="64643"/>
                  </a:lnTo>
                  <a:lnTo>
                    <a:pt x="1847094" y="71981"/>
                  </a:lnTo>
                  <a:lnTo>
                    <a:pt x="1836029" y="113569"/>
                  </a:lnTo>
                  <a:lnTo>
                    <a:pt x="1825917" y="131572"/>
                  </a:lnTo>
                  <a:lnTo>
                    <a:pt x="1812709" y="131572"/>
                  </a:lnTo>
                  <a:lnTo>
                    <a:pt x="1816392" y="123444"/>
                  </a:lnTo>
                  <a:lnTo>
                    <a:pt x="1819059" y="117221"/>
                  </a:lnTo>
                  <a:lnTo>
                    <a:pt x="1827949" y="81787"/>
                  </a:lnTo>
                  <a:lnTo>
                    <a:pt x="1828584" y="76708"/>
                  </a:lnTo>
                  <a:lnTo>
                    <a:pt x="1828838" y="71500"/>
                  </a:lnTo>
                  <a:lnTo>
                    <a:pt x="1828838" y="66167"/>
                  </a:lnTo>
                  <a:lnTo>
                    <a:pt x="1823260" y="27664"/>
                  </a:lnTo>
                  <a:lnTo>
                    <a:pt x="1816818" y="9999"/>
                  </a:lnTo>
                  <a:lnTo>
                    <a:pt x="1812455" y="0"/>
                  </a:lnTo>
                  <a:close/>
                </a:path>
                <a:path w="1847850" h="132079">
                  <a:moveTo>
                    <a:pt x="1085380" y="0"/>
                  </a:moveTo>
                  <a:lnTo>
                    <a:pt x="1126647" y="21316"/>
                  </a:lnTo>
                  <a:lnTo>
                    <a:pt x="1134148" y="52070"/>
                  </a:lnTo>
                  <a:lnTo>
                    <a:pt x="1133316" y="63521"/>
                  </a:lnTo>
                  <a:lnTo>
                    <a:pt x="1105477" y="100329"/>
                  </a:lnTo>
                  <a:lnTo>
                    <a:pt x="1085634" y="103759"/>
                  </a:lnTo>
                  <a:lnTo>
                    <a:pt x="1074985" y="102903"/>
                  </a:lnTo>
                  <a:lnTo>
                    <a:pt x="1040056" y="73898"/>
                  </a:lnTo>
                  <a:lnTo>
                    <a:pt x="1036739" y="52578"/>
                  </a:lnTo>
                  <a:lnTo>
                    <a:pt x="1037024" y="45174"/>
                  </a:lnTo>
                  <a:lnTo>
                    <a:pt x="1050709" y="12954"/>
                  </a:lnTo>
                  <a:lnTo>
                    <a:pt x="1054646" y="8890"/>
                  </a:lnTo>
                  <a:lnTo>
                    <a:pt x="1058964" y="5969"/>
                  </a:lnTo>
                  <a:lnTo>
                    <a:pt x="1063663" y="3937"/>
                  </a:lnTo>
                  <a:lnTo>
                    <a:pt x="1069886" y="1270"/>
                  </a:lnTo>
                  <a:lnTo>
                    <a:pt x="1077125" y="0"/>
                  </a:lnTo>
                  <a:lnTo>
                    <a:pt x="1085380" y="0"/>
                  </a:lnTo>
                  <a:close/>
                </a:path>
                <a:path w="1847850" h="132079">
                  <a:moveTo>
                    <a:pt x="887514" y="0"/>
                  </a:moveTo>
                  <a:lnTo>
                    <a:pt x="900595" y="0"/>
                  </a:lnTo>
                  <a:lnTo>
                    <a:pt x="896287" y="9999"/>
                  </a:lnTo>
                  <a:lnTo>
                    <a:pt x="892705" y="19224"/>
                  </a:lnTo>
                  <a:lnTo>
                    <a:pt x="884428" y="58094"/>
                  </a:lnTo>
                  <a:lnTo>
                    <a:pt x="884212" y="66167"/>
                  </a:lnTo>
                  <a:lnTo>
                    <a:pt x="884212" y="73660"/>
                  </a:lnTo>
                  <a:lnTo>
                    <a:pt x="891959" y="111506"/>
                  </a:lnTo>
                  <a:lnTo>
                    <a:pt x="900468" y="131572"/>
                  </a:lnTo>
                  <a:lnTo>
                    <a:pt x="887260" y="131572"/>
                  </a:lnTo>
                  <a:lnTo>
                    <a:pt x="868851" y="90253"/>
                  </a:lnTo>
                  <a:lnTo>
                    <a:pt x="865797" y="65786"/>
                  </a:lnTo>
                  <a:lnTo>
                    <a:pt x="866223" y="56003"/>
                  </a:lnTo>
                  <a:lnTo>
                    <a:pt x="879211" y="13541"/>
                  </a:lnTo>
                  <a:lnTo>
                    <a:pt x="883154" y="6621"/>
                  </a:lnTo>
                  <a:lnTo>
                    <a:pt x="887514" y="0"/>
                  </a:lnTo>
                  <a:close/>
                </a:path>
              </a:pathLst>
            </a:custGeom>
            <a:ln w="3175">
              <a:solidFill>
                <a:srgbClr val="F4F5F9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3" name="object 13"/>
            <p:cNvSpPr/>
            <p:nvPr/>
          </p:nvSpPr>
          <p:spPr>
            <a:xfrm>
              <a:off x="712114" y="94615"/>
              <a:ext cx="96875" cy="1068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4" name="object 14"/>
            <p:cNvSpPr/>
            <p:nvPr/>
          </p:nvSpPr>
          <p:spPr>
            <a:xfrm>
              <a:off x="591096" y="75565"/>
              <a:ext cx="1109980" cy="124460"/>
            </a:xfrm>
            <a:custGeom>
              <a:avLst/>
              <a:gdLst/>
              <a:ahLst/>
              <a:cxnLst/>
              <a:rect l="l" t="t" r="r" b="b"/>
              <a:pathLst>
                <a:path w="1109980" h="124460">
                  <a:moveTo>
                    <a:pt x="48539" y="20574"/>
                  </a:moveTo>
                  <a:lnTo>
                    <a:pt x="89862" y="41890"/>
                  </a:lnTo>
                  <a:lnTo>
                    <a:pt x="97358" y="72644"/>
                  </a:lnTo>
                  <a:lnTo>
                    <a:pt x="96531" y="84095"/>
                  </a:lnTo>
                  <a:lnTo>
                    <a:pt x="68706" y="120903"/>
                  </a:lnTo>
                  <a:lnTo>
                    <a:pt x="48818" y="124333"/>
                  </a:lnTo>
                  <a:lnTo>
                    <a:pt x="38198" y="123477"/>
                  </a:lnTo>
                  <a:lnTo>
                    <a:pt x="3305" y="94472"/>
                  </a:lnTo>
                  <a:lnTo>
                    <a:pt x="0" y="73152"/>
                  </a:lnTo>
                  <a:lnTo>
                    <a:pt x="287" y="65748"/>
                  </a:lnTo>
                  <a:lnTo>
                    <a:pt x="17881" y="29464"/>
                  </a:lnTo>
                  <a:lnTo>
                    <a:pt x="40373" y="20574"/>
                  </a:lnTo>
                  <a:lnTo>
                    <a:pt x="48539" y="20574"/>
                  </a:lnTo>
                  <a:close/>
                </a:path>
                <a:path w="1109980" h="124460">
                  <a:moveTo>
                    <a:pt x="1093050" y="0"/>
                  </a:moveTo>
                  <a:lnTo>
                    <a:pt x="1109687" y="0"/>
                  </a:lnTo>
                  <a:lnTo>
                    <a:pt x="1109687" y="16510"/>
                  </a:lnTo>
                  <a:lnTo>
                    <a:pt x="1093050" y="16510"/>
                  </a:lnTo>
                  <a:lnTo>
                    <a:pt x="1093050" y="0"/>
                  </a:lnTo>
                  <a:close/>
                </a:path>
                <a:path w="1109980" h="124460">
                  <a:moveTo>
                    <a:pt x="1063586" y="0"/>
                  </a:moveTo>
                  <a:lnTo>
                    <a:pt x="1080096" y="0"/>
                  </a:lnTo>
                  <a:lnTo>
                    <a:pt x="1080096" y="16510"/>
                  </a:lnTo>
                  <a:lnTo>
                    <a:pt x="1063586" y="16510"/>
                  </a:lnTo>
                  <a:lnTo>
                    <a:pt x="1063586" y="0"/>
                  </a:lnTo>
                  <a:close/>
                </a:path>
                <a:path w="1109980" h="124460">
                  <a:moveTo>
                    <a:pt x="876896" y="0"/>
                  </a:moveTo>
                  <a:lnTo>
                    <a:pt x="893533" y="0"/>
                  </a:lnTo>
                  <a:lnTo>
                    <a:pt x="893533" y="16510"/>
                  </a:lnTo>
                  <a:lnTo>
                    <a:pt x="876896" y="16510"/>
                  </a:lnTo>
                  <a:lnTo>
                    <a:pt x="876896" y="0"/>
                  </a:lnTo>
                  <a:close/>
                </a:path>
                <a:path w="1109980" h="124460">
                  <a:moveTo>
                    <a:pt x="847432" y="0"/>
                  </a:moveTo>
                  <a:lnTo>
                    <a:pt x="863942" y="0"/>
                  </a:lnTo>
                  <a:lnTo>
                    <a:pt x="863942" y="16510"/>
                  </a:lnTo>
                  <a:lnTo>
                    <a:pt x="847432" y="16510"/>
                  </a:lnTo>
                  <a:lnTo>
                    <a:pt x="847432" y="0"/>
                  </a:lnTo>
                  <a:close/>
                </a:path>
              </a:pathLst>
            </a:custGeom>
            <a:ln w="3175">
              <a:solidFill>
                <a:srgbClr val="F4F5F9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5083" y="265938"/>
              <a:ext cx="775970" cy="101600"/>
            </a:xfrm>
            <a:custGeom>
              <a:avLst/>
              <a:gdLst/>
              <a:ahLst/>
              <a:cxnLst/>
              <a:rect l="l" t="t" r="r" b="b"/>
              <a:pathLst>
                <a:path w="775969" h="101600">
                  <a:moveTo>
                    <a:pt x="211581" y="1143"/>
                  </a:moveTo>
                  <a:lnTo>
                    <a:pt x="244094" y="1143"/>
                  </a:lnTo>
                  <a:lnTo>
                    <a:pt x="256412" y="1143"/>
                  </a:lnTo>
                  <a:lnTo>
                    <a:pt x="264413" y="1524"/>
                  </a:lnTo>
                  <a:lnTo>
                    <a:pt x="268096" y="2540"/>
                  </a:lnTo>
                  <a:lnTo>
                    <a:pt x="273938" y="4063"/>
                  </a:lnTo>
                  <a:lnTo>
                    <a:pt x="278764" y="7366"/>
                  </a:lnTo>
                  <a:lnTo>
                    <a:pt x="282575" y="12446"/>
                  </a:lnTo>
                  <a:lnTo>
                    <a:pt x="286512" y="17399"/>
                  </a:lnTo>
                  <a:lnTo>
                    <a:pt x="288417" y="24003"/>
                  </a:lnTo>
                  <a:lnTo>
                    <a:pt x="288417" y="32004"/>
                  </a:lnTo>
                  <a:lnTo>
                    <a:pt x="288417" y="38100"/>
                  </a:lnTo>
                  <a:lnTo>
                    <a:pt x="287274" y="43307"/>
                  </a:lnTo>
                  <a:lnTo>
                    <a:pt x="254254" y="63626"/>
                  </a:lnTo>
                  <a:lnTo>
                    <a:pt x="244982" y="63626"/>
                  </a:lnTo>
                  <a:lnTo>
                    <a:pt x="231775" y="63626"/>
                  </a:lnTo>
                  <a:lnTo>
                    <a:pt x="231775" y="101473"/>
                  </a:lnTo>
                  <a:lnTo>
                    <a:pt x="211581" y="101473"/>
                  </a:lnTo>
                  <a:lnTo>
                    <a:pt x="211581" y="1143"/>
                  </a:lnTo>
                  <a:close/>
                </a:path>
                <a:path w="775969" h="101600">
                  <a:moveTo>
                    <a:pt x="132206" y="1143"/>
                  </a:moveTo>
                  <a:lnTo>
                    <a:pt x="153669" y="1143"/>
                  </a:lnTo>
                  <a:lnTo>
                    <a:pt x="193801" y="101473"/>
                  </a:lnTo>
                  <a:lnTo>
                    <a:pt x="171831" y="101473"/>
                  </a:lnTo>
                  <a:lnTo>
                    <a:pt x="163068" y="78612"/>
                  </a:lnTo>
                  <a:lnTo>
                    <a:pt x="122936" y="78612"/>
                  </a:lnTo>
                  <a:lnTo>
                    <a:pt x="114681" y="101473"/>
                  </a:lnTo>
                  <a:lnTo>
                    <a:pt x="93090" y="101473"/>
                  </a:lnTo>
                  <a:lnTo>
                    <a:pt x="132206" y="1143"/>
                  </a:lnTo>
                  <a:close/>
                </a:path>
                <a:path w="775969" h="101600">
                  <a:moveTo>
                    <a:pt x="0" y="1143"/>
                  </a:moveTo>
                  <a:lnTo>
                    <a:pt x="23748" y="1143"/>
                  </a:lnTo>
                  <a:lnTo>
                    <a:pt x="47370" y="40767"/>
                  </a:lnTo>
                  <a:lnTo>
                    <a:pt x="70484" y="1143"/>
                  </a:lnTo>
                  <a:lnTo>
                    <a:pt x="93853" y="1143"/>
                  </a:lnTo>
                  <a:lnTo>
                    <a:pt x="56895" y="59309"/>
                  </a:lnTo>
                  <a:lnTo>
                    <a:pt x="56895" y="101473"/>
                  </a:lnTo>
                  <a:lnTo>
                    <a:pt x="36703" y="101473"/>
                  </a:lnTo>
                  <a:lnTo>
                    <a:pt x="36703" y="59182"/>
                  </a:lnTo>
                  <a:lnTo>
                    <a:pt x="0" y="1143"/>
                  </a:lnTo>
                  <a:close/>
                </a:path>
                <a:path w="775969" h="101600">
                  <a:moveTo>
                    <a:pt x="739775" y="0"/>
                  </a:moveTo>
                  <a:lnTo>
                    <a:pt x="775969" y="21209"/>
                  </a:lnTo>
                  <a:lnTo>
                    <a:pt x="775969" y="28829"/>
                  </a:lnTo>
                  <a:lnTo>
                    <a:pt x="775969" y="33147"/>
                  </a:lnTo>
                  <a:lnTo>
                    <a:pt x="774700" y="37084"/>
                  </a:lnTo>
                  <a:lnTo>
                    <a:pt x="772287" y="40894"/>
                  </a:lnTo>
                  <a:lnTo>
                    <a:pt x="769874" y="44704"/>
                  </a:lnTo>
                  <a:lnTo>
                    <a:pt x="764794" y="49911"/>
                  </a:lnTo>
                  <a:lnTo>
                    <a:pt x="756919" y="56387"/>
                  </a:lnTo>
                  <a:lnTo>
                    <a:pt x="752856" y="59817"/>
                  </a:lnTo>
                  <a:lnTo>
                    <a:pt x="750315" y="62484"/>
                  </a:lnTo>
                  <a:lnTo>
                    <a:pt x="749426" y="64516"/>
                  </a:lnTo>
                  <a:lnTo>
                    <a:pt x="748411" y="66548"/>
                  </a:lnTo>
                  <a:lnTo>
                    <a:pt x="747902" y="70231"/>
                  </a:lnTo>
                  <a:lnTo>
                    <a:pt x="748030" y="75565"/>
                  </a:lnTo>
                  <a:lnTo>
                    <a:pt x="730631" y="75565"/>
                  </a:lnTo>
                  <a:lnTo>
                    <a:pt x="730504" y="73025"/>
                  </a:lnTo>
                  <a:lnTo>
                    <a:pt x="730504" y="71500"/>
                  </a:lnTo>
                  <a:lnTo>
                    <a:pt x="730504" y="70993"/>
                  </a:lnTo>
                  <a:lnTo>
                    <a:pt x="730504" y="65278"/>
                  </a:lnTo>
                  <a:lnTo>
                    <a:pt x="731519" y="60706"/>
                  </a:lnTo>
                  <a:lnTo>
                    <a:pt x="733298" y="57023"/>
                  </a:lnTo>
                  <a:lnTo>
                    <a:pt x="735202" y="53340"/>
                  </a:lnTo>
                  <a:lnTo>
                    <a:pt x="738886" y="49275"/>
                  </a:lnTo>
                  <a:lnTo>
                    <a:pt x="744601" y="44704"/>
                  </a:lnTo>
                  <a:lnTo>
                    <a:pt x="750188" y="40132"/>
                  </a:lnTo>
                  <a:lnTo>
                    <a:pt x="753490" y="37084"/>
                  </a:lnTo>
                  <a:lnTo>
                    <a:pt x="754633" y="35687"/>
                  </a:lnTo>
                  <a:lnTo>
                    <a:pt x="756284" y="33528"/>
                  </a:lnTo>
                  <a:lnTo>
                    <a:pt x="757174" y="30987"/>
                  </a:lnTo>
                  <a:lnTo>
                    <a:pt x="757174" y="28321"/>
                  </a:lnTo>
                  <a:lnTo>
                    <a:pt x="757174" y="24637"/>
                  </a:lnTo>
                  <a:lnTo>
                    <a:pt x="755650" y="21336"/>
                  </a:lnTo>
                  <a:lnTo>
                    <a:pt x="752729" y="18669"/>
                  </a:lnTo>
                  <a:lnTo>
                    <a:pt x="749681" y="16001"/>
                  </a:lnTo>
                  <a:lnTo>
                    <a:pt x="745617" y="14732"/>
                  </a:lnTo>
                  <a:lnTo>
                    <a:pt x="740537" y="14732"/>
                  </a:lnTo>
                  <a:lnTo>
                    <a:pt x="735711" y="14732"/>
                  </a:lnTo>
                  <a:lnTo>
                    <a:pt x="721613" y="31623"/>
                  </a:lnTo>
                  <a:lnTo>
                    <a:pt x="703833" y="29463"/>
                  </a:lnTo>
                  <a:lnTo>
                    <a:pt x="732270" y="545"/>
                  </a:lnTo>
                  <a:lnTo>
                    <a:pt x="739775" y="0"/>
                  </a:lnTo>
                  <a:close/>
                </a:path>
              </a:pathLst>
            </a:custGeom>
            <a:ln w="3175">
              <a:solidFill>
                <a:srgbClr val="F4F5F9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0" name="object 20"/>
            <p:cNvSpPr/>
            <p:nvPr/>
          </p:nvSpPr>
          <p:spPr>
            <a:xfrm>
              <a:off x="286512" y="1232916"/>
              <a:ext cx="397764" cy="1661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1" name="object 21"/>
            <p:cNvSpPr/>
            <p:nvPr/>
          </p:nvSpPr>
          <p:spPr>
            <a:xfrm>
              <a:off x="269748" y="1228344"/>
              <a:ext cx="362711" cy="201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2" name="object 22"/>
            <p:cNvSpPr/>
            <p:nvPr/>
          </p:nvSpPr>
          <p:spPr>
            <a:xfrm>
              <a:off x="307682" y="1243068"/>
              <a:ext cx="354965" cy="123189"/>
            </a:xfrm>
            <a:custGeom>
              <a:avLst/>
              <a:gdLst/>
              <a:ahLst/>
              <a:cxnLst/>
              <a:rect l="l" t="t" r="r" b="b"/>
              <a:pathLst>
                <a:path w="354965" h="123190">
                  <a:moveTo>
                    <a:pt x="354558" y="0"/>
                  </a:moveTo>
                  <a:lnTo>
                    <a:pt x="0" y="0"/>
                  </a:lnTo>
                  <a:lnTo>
                    <a:pt x="0" y="123070"/>
                  </a:lnTo>
                  <a:lnTo>
                    <a:pt x="354558" y="123070"/>
                  </a:lnTo>
                  <a:lnTo>
                    <a:pt x="354558" y="0"/>
                  </a:lnTo>
                  <a:close/>
                </a:path>
              </a:pathLst>
            </a:custGeom>
            <a:solidFill>
              <a:srgbClr val="58AAF1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800137" y="4508150"/>
            <a:ext cx="5453964" cy="446092"/>
          </a:xfrm>
          <a:prstGeom prst="rect">
            <a:avLst/>
          </a:prstGeom>
          <a:solidFill>
            <a:srgbClr val="F8FCFD"/>
          </a:solidFill>
        </p:spPr>
        <p:txBody>
          <a:bodyPr vert="horz" wrap="square" lIns="0" tIns="33981" rIns="0" bIns="0" rtlCol="0">
            <a:spAutoFit/>
          </a:bodyPr>
          <a:lstStyle/>
          <a:p>
            <a:pPr marL="67961" marR="702781">
              <a:spcBef>
                <a:spcPts val="268"/>
              </a:spcBef>
            </a:pPr>
            <a:r>
              <a:rPr sz="1338" b="1" i="1" dirty="0">
                <a:solidFill>
                  <a:srgbClr val="080808"/>
                </a:solidFill>
                <a:latin typeface="Arial"/>
                <a:cs typeface="Arial"/>
              </a:rPr>
              <a:t>(Öğretenin ne anlattığına değil, öğrenenin ne kazandığına  dayanan </a:t>
            </a:r>
            <a:r>
              <a:rPr sz="1338" b="1" i="1" spc="-12" dirty="0">
                <a:solidFill>
                  <a:srgbClr val="080808"/>
                </a:solidFill>
                <a:latin typeface="Arial"/>
                <a:cs typeface="Arial"/>
              </a:rPr>
              <a:t>öğrenme) </a:t>
            </a:r>
            <a:r>
              <a:rPr sz="1338" b="1" i="1" dirty="0">
                <a:solidFill>
                  <a:srgbClr val="080808"/>
                </a:solidFill>
                <a:latin typeface="Arial"/>
                <a:cs typeface="Arial"/>
              </a:rPr>
              <a:t>– </a:t>
            </a:r>
            <a:r>
              <a:rPr sz="1338" b="1" i="1" spc="-12" dirty="0">
                <a:solidFill>
                  <a:srgbClr val="C00000"/>
                </a:solidFill>
                <a:latin typeface="Arial"/>
                <a:cs typeface="Arial"/>
              </a:rPr>
              <a:t>aktif</a:t>
            </a:r>
            <a:r>
              <a:rPr sz="1338" b="1" i="1" spc="12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38" b="1" i="1" spc="-12" dirty="0">
                <a:solidFill>
                  <a:srgbClr val="C00000"/>
                </a:solidFill>
                <a:latin typeface="Arial"/>
                <a:cs typeface="Arial"/>
              </a:rPr>
              <a:t>öğrenme</a:t>
            </a:r>
            <a:endParaRPr sz="1338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00137" y="3032917"/>
            <a:ext cx="863428" cy="254182"/>
          </a:xfrm>
          <a:prstGeom prst="rect">
            <a:avLst/>
          </a:prstGeom>
          <a:ln w="3175">
            <a:solidFill>
              <a:srgbClr val="B5ECFC"/>
            </a:solidFill>
          </a:ln>
        </p:spPr>
        <p:txBody>
          <a:bodyPr vert="horz" wrap="square" lIns="0" tIns="29347" rIns="0" bIns="0" rtlCol="0">
            <a:spAutoFit/>
          </a:bodyPr>
          <a:lstStyle/>
          <a:p>
            <a:pPr marL="67961">
              <a:spcBef>
                <a:spcPts val="231"/>
              </a:spcBef>
            </a:pPr>
            <a:r>
              <a:rPr sz="1459" b="1" dirty="0">
                <a:solidFill>
                  <a:srgbClr val="043427"/>
                </a:solidFill>
                <a:latin typeface="Carlito"/>
                <a:cs typeface="Carlito"/>
              </a:rPr>
              <a:t>Ders </a:t>
            </a:r>
            <a:r>
              <a:rPr sz="1459" b="1" spc="12" dirty="0">
                <a:solidFill>
                  <a:srgbClr val="043427"/>
                </a:solidFill>
                <a:latin typeface="Carlito"/>
                <a:cs typeface="Carlito"/>
              </a:rPr>
              <a:t>A</a:t>
            </a:r>
            <a:endParaRPr sz="1459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449269" y="2233455"/>
            <a:ext cx="3985054" cy="449477"/>
            <a:chOff x="574548" y="914400"/>
            <a:chExt cx="1638300" cy="184785"/>
          </a:xfrm>
        </p:grpSpPr>
        <p:sp>
          <p:nvSpPr>
            <p:cNvPr id="26" name="object 26"/>
            <p:cNvSpPr/>
            <p:nvPr/>
          </p:nvSpPr>
          <p:spPr>
            <a:xfrm>
              <a:off x="574548" y="917448"/>
              <a:ext cx="1638300" cy="1569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7" name="object 27"/>
            <p:cNvSpPr/>
            <p:nvPr/>
          </p:nvSpPr>
          <p:spPr>
            <a:xfrm>
              <a:off x="911352" y="914400"/>
              <a:ext cx="987551" cy="1844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8" name="object 28"/>
            <p:cNvSpPr/>
            <p:nvPr/>
          </p:nvSpPr>
          <p:spPr>
            <a:xfrm>
              <a:off x="595820" y="927608"/>
              <a:ext cx="1595120" cy="114300"/>
            </a:xfrm>
            <a:custGeom>
              <a:avLst/>
              <a:gdLst/>
              <a:ahLst/>
              <a:cxnLst/>
              <a:rect l="l" t="t" r="r" b="b"/>
              <a:pathLst>
                <a:path w="1595120" h="114300">
                  <a:moveTo>
                    <a:pt x="1594993" y="0"/>
                  </a:moveTo>
                  <a:lnTo>
                    <a:pt x="0" y="0"/>
                  </a:lnTo>
                  <a:lnTo>
                    <a:pt x="0" y="113792"/>
                  </a:lnTo>
                  <a:lnTo>
                    <a:pt x="1594993" y="113792"/>
                  </a:lnTo>
                  <a:lnTo>
                    <a:pt x="159499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820" y="927608"/>
              <a:ext cx="1595120" cy="114300"/>
            </a:xfrm>
            <a:custGeom>
              <a:avLst/>
              <a:gdLst/>
              <a:ahLst/>
              <a:cxnLst/>
              <a:rect l="l" t="t" r="r" b="b"/>
              <a:pathLst>
                <a:path w="1595120" h="114300">
                  <a:moveTo>
                    <a:pt x="0" y="113792"/>
                  </a:moveTo>
                  <a:lnTo>
                    <a:pt x="1594993" y="113792"/>
                  </a:lnTo>
                  <a:lnTo>
                    <a:pt x="1594993" y="0"/>
                  </a:lnTo>
                  <a:lnTo>
                    <a:pt x="0" y="0"/>
                  </a:lnTo>
                  <a:lnTo>
                    <a:pt x="0" y="113792"/>
                  </a:lnTo>
                  <a:close/>
                </a:path>
              </a:pathLst>
            </a:custGeom>
            <a:ln w="3175">
              <a:solidFill>
                <a:srgbClr val="059A7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385295" y="2260331"/>
            <a:ext cx="1475088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-12" dirty="0">
                <a:solidFill>
                  <a:srgbClr val="990000"/>
                </a:solidFill>
                <a:latin typeface="Arial"/>
                <a:cs typeface="Arial"/>
              </a:rPr>
              <a:t>Program</a:t>
            </a:r>
            <a:r>
              <a:rPr sz="1338" b="1" spc="-97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338" b="1" spc="24" dirty="0">
                <a:solidFill>
                  <a:srgbClr val="990000"/>
                </a:solidFill>
                <a:latin typeface="Arial"/>
                <a:cs typeface="Arial"/>
              </a:rPr>
              <a:t>Çıktıları</a:t>
            </a:r>
            <a:endParaRPr sz="1338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00137" y="3733719"/>
            <a:ext cx="1079672" cy="443299"/>
          </a:xfrm>
          <a:custGeom>
            <a:avLst/>
            <a:gdLst/>
            <a:ahLst/>
            <a:cxnLst/>
            <a:rect l="l" t="t" r="r" b="b"/>
            <a:pathLst>
              <a:path w="443865" h="182244">
                <a:moveTo>
                  <a:pt x="443445" y="0"/>
                </a:moveTo>
                <a:lnTo>
                  <a:pt x="0" y="0"/>
                </a:lnTo>
                <a:lnTo>
                  <a:pt x="0" y="181673"/>
                </a:lnTo>
                <a:lnTo>
                  <a:pt x="443445" y="181673"/>
                </a:lnTo>
                <a:lnTo>
                  <a:pt x="44344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32" name="object 32"/>
          <p:cNvSpPr txBox="1"/>
          <p:nvPr/>
        </p:nvSpPr>
        <p:spPr>
          <a:xfrm>
            <a:off x="2800137" y="3733718"/>
            <a:ext cx="1079672" cy="397600"/>
          </a:xfrm>
          <a:prstGeom prst="rect">
            <a:avLst/>
          </a:prstGeom>
          <a:ln w="3175">
            <a:solidFill>
              <a:srgbClr val="5F5F5F"/>
            </a:solidFill>
          </a:ln>
        </p:spPr>
        <p:txBody>
          <a:bodyPr vert="horz" wrap="square" lIns="0" tIns="23169" rIns="0" bIns="0" rtlCol="0">
            <a:spAutoFit/>
          </a:bodyPr>
          <a:lstStyle/>
          <a:p>
            <a:pPr marL="67961" marR="319727">
              <a:spcBef>
                <a:spcPts val="182"/>
              </a:spcBef>
            </a:pPr>
            <a:r>
              <a:rPr sz="1216" b="1" spc="-36" dirty="0">
                <a:solidFill>
                  <a:srgbClr val="990000"/>
                </a:solidFill>
                <a:latin typeface="Arial"/>
                <a:cs typeface="Arial"/>
              </a:rPr>
              <a:t>Öğ</a:t>
            </a:r>
            <a:r>
              <a:rPr sz="1216" b="1" spc="12" dirty="0">
                <a:solidFill>
                  <a:srgbClr val="990000"/>
                </a:solidFill>
                <a:latin typeface="Arial"/>
                <a:cs typeface="Arial"/>
              </a:rPr>
              <a:t>r</a:t>
            </a:r>
            <a:r>
              <a:rPr sz="1216" b="1" spc="-12" dirty="0">
                <a:solidFill>
                  <a:srgbClr val="990000"/>
                </a:solidFill>
                <a:latin typeface="Arial"/>
                <a:cs typeface="Arial"/>
              </a:rPr>
              <a:t>e</a:t>
            </a:r>
            <a:r>
              <a:rPr sz="1216" b="1" spc="-24" dirty="0">
                <a:solidFill>
                  <a:srgbClr val="990000"/>
                </a:solidFill>
                <a:latin typeface="Arial"/>
                <a:cs typeface="Arial"/>
              </a:rPr>
              <a:t>n</a:t>
            </a:r>
            <a:r>
              <a:rPr sz="1216" b="1" spc="24" dirty="0">
                <a:solidFill>
                  <a:srgbClr val="990000"/>
                </a:solidFill>
                <a:latin typeface="Arial"/>
                <a:cs typeface="Arial"/>
              </a:rPr>
              <a:t>m</a:t>
            </a:r>
            <a:r>
              <a:rPr sz="1216" b="1" spc="-24" dirty="0">
                <a:solidFill>
                  <a:srgbClr val="990000"/>
                </a:solidFill>
                <a:latin typeface="Arial"/>
                <a:cs typeface="Arial"/>
              </a:rPr>
              <a:t>e  </a:t>
            </a:r>
            <a:r>
              <a:rPr sz="1216" b="1" spc="24" dirty="0">
                <a:solidFill>
                  <a:srgbClr val="990000"/>
                </a:solidFill>
                <a:latin typeface="Arial"/>
                <a:cs typeface="Arial"/>
              </a:rPr>
              <a:t>Çıktıları</a:t>
            </a:r>
            <a:endParaRPr sz="1216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786606" y="2997103"/>
            <a:ext cx="1005529" cy="489636"/>
            <a:chOff x="713231" y="1228344"/>
            <a:chExt cx="413384" cy="201295"/>
          </a:xfrm>
        </p:grpSpPr>
        <p:sp>
          <p:nvSpPr>
            <p:cNvPr id="34" name="object 34"/>
            <p:cNvSpPr/>
            <p:nvPr/>
          </p:nvSpPr>
          <p:spPr>
            <a:xfrm>
              <a:off x="729995" y="1232916"/>
              <a:ext cx="396240" cy="1661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5" name="object 35"/>
            <p:cNvSpPr/>
            <p:nvPr/>
          </p:nvSpPr>
          <p:spPr>
            <a:xfrm>
              <a:off x="713231" y="1228344"/>
              <a:ext cx="359664" cy="201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877585" y="3032917"/>
            <a:ext cx="863428" cy="254182"/>
          </a:xfrm>
          <a:prstGeom prst="rect">
            <a:avLst/>
          </a:prstGeom>
          <a:solidFill>
            <a:srgbClr val="58AAF1"/>
          </a:solidFill>
          <a:ln w="3175">
            <a:solidFill>
              <a:srgbClr val="B5ECFC"/>
            </a:solidFill>
          </a:ln>
        </p:spPr>
        <p:txBody>
          <a:bodyPr vert="horz" wrap="square" lIns="0" tIns="29347" rIns="0" bIns="0" rtlCol="0">
            <a:spAutoFit/>
          </a:bodyPr>
          <a:lstStyle/>
          <a:p>
            <a:pPr marL="67961">
              <a:spcBef>
                <a:spcPts val="231"/>
              </a:spcBef>
            </a:pPr>
            <a:r>
              <a:rPr sz="1459" b="1" dirty="0">
                <a:solidFill>
                  <a:srgbClr val="043427"/>
                </a:solidFill>
                <a:latin typeface="Carlito"/>
                <a:cs typeface="Carlito"/>
              </a:rPr>
              <a:t>Ders </a:t>
            </a:r>
            <a:r>
              <a:rPr sz="1459" b="1" spc="12" dirty="0">
                <a:solidFill>
                  <a:srgbClr val="043427"/>
                </a:solidFill>
                <a:latin typeface="Carlito"/>
                <a:cs typeface="Carlito"/>
              </a:rPr>
              <a:t>B</a:t>
            </a:r>
            <a:endParaRPr sz="1459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159106" y="2997103"/>
            <a:ext cx="1005529" cy="489636"/>
            <a:chOff x="1688592" y="1228344"/>
            <a:chExt cx="413384" cy="201295"/>
          </a:xfrm>
        </p:grpSpPr>
        <p:sp>
          <p:nvSpPr>
            <p:cNvPr id="38" name="object 38"/>
            <p:cNvSpPr/>
            <p:nvPr/>
          </p:nvSpPr>
          <p:spPr>
            <a:xfrm>
              <a:off x="1703832" y="1232916"/>
              <a:ext cx="397763" cy="16611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9" name="object 39"/>
            <p:cNvSpPr/>
            <p:nvPr/>
          </p:nvSpPr>
          <p:spPr>
            <a:xfrm>
              <a:off x="1688592" y="1228344"/>
              <a:ext cx="356615" cy="2011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248694" y="3032917"/>
            <a:ext cx="863428" cy="254182"/>
          </a:xfrm>
          <a:prstGeom prst="rect">
            <a:avLst/>
          </a:prstGeom>
          <a:solidFill>
            <a:srgbClr val="58AAF1"/>
          </a:solidFill>
          <a:ln w="3175">
            <a:solidFill>
              <a:srgbClr val="B5ECFC"/>
            </a:solidFill>
          </a:ln>
        </p:spPr>
        <p:txBody>
          <a:bodyPr vert="horz" wrap="square" lIns="0" tIns="29347" rIns="0" bIns="0" rtlCol="0">
            <a:spAutoFit/>
          </a:bodyPr>
          <a:lstStyle/>
          <a:p>
            <a:pPr marL="69506">
              <a:spcBef>
                <a:spcPts val="231"/>
              </a:spcBef>
            </a:pPr>
            <a:r>
              <a:rPr sz="1459" b="1" dirty="0">
                <a:solidFill>
                  <a:srgbClr val="043427"/>
                </a:solidFill>
                <a:latin typeface="Carlito"/>
                <a:cs typeface="Carlito"/>
              </a:rPr>
              <a:t>Ders </a:t>
            </a:r>
            <a:r>
              <a:rPr sz="1459" b="1" spc="12" dirty="0">
                <a:solidFill>
                  <a:srgbClr val="043427"/>
                </a:solidFill>
                <a:latin typeface="Carlito"/>
                <a:cs typeface="Carlito"/>
              </a:rPr>
              <a:t>C</a:t>
            </a:r>
            <a:endParaRPr sz="1459">
              <a:latin typeface="Carlito"/>
              <a:cs typeface="Carli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234141" y="2997103"/>
            <a:ext cx="1005529" cy="489636"/>
            <a:chOff x="2130551" y="1228344"/>
            <a:chExt cx="413384" cy="201295"/>
          </a:xfrm>
        </p:grpSpPr>
        <p:sp>
          <p:nvSpPr>
            <p:cNvPr id="42" name="object 42"/>
            <p:cNvSpPr/>
            <p:nvPr/>
          </p:nvSpPr>
          <p:spPr>
            <a:xfrm>
              <a:off x="2147315" y="1232916"/>
              <a:ext cx="396239" cy="16611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43" name="object 43"/>
            <p:cNvSpPr/>
            <p:nvPr/>
          </p:nvSpPr>
          <p:spPr>
            <a:xfrm>
              <a:off x="2130551" y="1228344"/>
              <a:ext cx="364236" cy="2011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44" name="object 44"/>
            <p:cNvSpPr/>
            <p:nvPr/>
          </p:nvSpPr>
          <p:spPr>
            <a:xfrm>
              <a:off x="2168397" y="1243068"/>
              <a:ext cx="354965" cy="123189"/>
            </a:xfrm>
            <a:custGeom>
              <a:avLst/>
              <a:gdLst/>
              <a:ahLst/>
              <a:cxnLst/>
              <a:rect l="l" t="t" r="r" b="b"/>
              <a:pathLst>
                <a:path w="354964" h="123190">
                  <a:moveTo>
                    <a:pt x="354558" y="0"/>
                  </a:moveTo>
                  <a:lnTo>
                    <a:pt x="0" y="0"/>
                  </a:lnTo>
                  <a:lnTo>
                    <a:pt x="0" y="123070"/>
                  </a:lnTo>
                  <a:lnTo>
                    <a:pt x="354558" y="123070"/>
                  </a:lnTo>
                  <a:lnTo>
                    <a:pt x="354558" y="0"/>
                  </a:lnTo>
                  <a:close/>
                </a:path>
              </a:pathLst>
            </a:custGeom>
            <a:solidFill>
              <a:srgbClr val="58AAF1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326203" y="3032917"/>
            <a:ext cx="863428" cy="254182"/>
          </a:xfrm>
          <a:prstGeom prst="rect">
            <a:avLst/>
          </a:prstGeom>
          <a:ln w="3175">
            <a:solidFill>
              <a:srgbClr val="B5ECFC"/>
            </a:solidFill>
          </a:ln>
        </p:spPr>
        <p:txBody>
          <a:bodyPr vert="horz" wrap="square" lIns="0" tIns="29347" rIns="0" bIns="0" rtlCol="0">
            <a:spAutoFit/>
          </a:bodyPr>
          <a:lstStyle/>
          <a:p>
            <a:pPr marL="69506">
              <a:spcBef>
                <a:spcPts val="231"/>
              </a:spcBef>
            </a:pPr>
            <a:r>
              <a:rPr sz="1459" b="1" dirty="0">
                <a:solidFill>
                  <a:srgbClr val="043427"/>
                </a:solidFill>
                <a:latin typeface="Carlito"/>
                <a:cs typeface="Carlito"/>
              </a:rPr>
              <a:t>Ders </a:t>
            </a:r>
            <a:r>
              <a:rPr sz="1459" b="1" spc="12" dirty="0">
                <a:solidFill>
                  <a:srgbClr val="043427"/>
                </a:solidFill>
                <a:latin typeface="Carlito"/>
                <a:cs typeface="Carlito"/>
              </a:rPr>
              <a:t>D</a:t>
            </a:r>
            <a:endParaRPr sz="1459">
              <a:latin typeface="Carlito"/>
              <a:cs typeface="Carlito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176617" y="3729857"/>
            <a:ext cx="1087395" cy="451022"/>
            <a:chOff x="873569" y="1529588"/>
            <a:chExt cx="447040" cy="185420"/>
          </a:xfrm>
        </p:grpSpPr>
        <p:sp>
          <p:nvSpPr>
            <p:cNvPr id="47" name="object 47"/>
            <p:cNvSpPr/>
            <p:nvPr/>
          </p:nvSpPr>
          <p:spPr>
            <a:xfrm>
              <a:off x="875157" y="1531175"/>
              <a:ext cx="443865" cy="182245"/>
            </a:xfrm>
            <a:custGeom>
              <a:avLst/>
              <a:gdLst/>
              <a:ahLst/>
              <a:cxnLst/>
              <a:rect l="l" t="t" r="r" b="b"/>
              <a:pathLst>
                <a:path w="443865" h="182244">
                  <a:moveTo>
                    <a:pt x="443445" y="0"/>
                  </a:moveTo>
                  <a:lnTo>
                    <a:pt x="0" y="0"/>
                  </a:lnTo>
                  <a:lnTo>
                    <a:pt x="0" y="181673"/>
                  </a:lnTo>
                  <a:lnTo>
                    <a:pt x="443445" y="181673"/>
                  </a:lnTo>
                  <a:lnTo>
                    <a:pt x="443445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48" name="object 48"/>
            <p:cNvSpPr/>
            <p:nvPr/>
          </p:nvSpPr>
          <p:spPr>
            <a:xfrm>
              <a:off x="875157" y="1531175"/>
              <a:ext cx="443865" cy="182245"/>
            </a:xfrm>
            <a:custGeom>
              <a:avLst/>
              <a:gdLst/>
              <a:ahLst/>
              <a:cxnLst/>
              <a:rect l="l" t="t" r="r" b="b"/>
              <a:pathLst>
                <a:path w="443865" h="182244">
                  <a:moveTo>
                    <a:pt x="0" y="181673"/>
                  </a:moveTo>
                  <a:lnTo>
                    <a:pt x="443445" y="181673"/>
                  </a:lnTo>
                  <a:lnTo>
                    <a:pt x="443445" y="0"/>
                  </a:lnTo>
                  <a:lnTo>
                    <a:pt x="0" y="0"/>
                  </a:lnTo>
                  <a:lnTo>
                    <a:pt x="0" y="181673"/>
                  </a:lnTo>
                  <a:close/>
                </a:path>
              </a:pathLst>
            </a:custGeom>
            <a:ln w="3175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4180481" y="3733718"/>
            <a:ext cx="1079672" cy="397600"/>
          </a:xfrm>
          <a:prstGeom prst="rect">
            <a:avLst/>
          </a:prstGeom>
        </p:spPr>
        <p:txBody>
          <a:bodyPr vert="horz" wrap="square" lIns="0" tIns="23169" rIns="0" bIns="0" rtlCol="0">
            <a:spAutoFit/>
          </a:bodyPr>
          <a:lstStyle/>
          <a:p>
            <a:pPr marL="69506" marR="318182">
              <a:spcBef>
                <a:spcPts val="182"/>
              </a:spcBef>
            </a:pPr>
            <a:r>
              <a:rPr sz="1216" b="1" spc="-36" dirty="0">
                <a:solidFill>
                  <a:srgbClr val="990000"/>
                </a:solidFill>
                <a:latin typeface="Arial"/>
                <a:cs typeface="Arial"/>
              </a:rPr>
              <a:t>Öğ</a:t>
            </a:r>
            <a:r>
              <a:rPr sz="1216" b="1" spc="12" dirty="0">
                <a:solidFill>
                  <a:srgbClr val="990000"/>
                </a:solidFill>
                <a:latin typeface="Arial"/>
                <a:cs typeface="Arial"/>
              </a:rPr>
              <a:t>r</a:t>
            </a:r>
            <a:r>
              <a:rPr sz="1216" b="1" spc="-12" dirty="0">
                <a:solidFill>
                  <a:srgbClr val="990000"/>
                </a:solidFill>
                <a:latin typeface="Arial"/>
                <a:cs typeface="Arial"/>
              </a:rPr>
              <a:t>e</a:t>
            </a:r>
            <a:r>
              <a:rPr sz="1216" b="1" spc="-24" dirty="0">
                <a:solidFill>
                  <a:srgbClr val="990000"/>
                </a:solidFill>
                <a:latin typeface="Arial"/>
                <a:cs typeface="Arial"/>
              </a:rPr>
              <a:t>n</a:t>
            </a:r>
            <a:r>
              <a:rPr sz="1216" b="1" spc="24" dirty="0">
                <a:solidFill>
                  <a:srgbClr val="990000"/>
                </a:solidFill>
                <a:latin typeface="Arial"/>
                <a:cs typeface="Arial"/>
              </a:rPr>
              <a:t>m</a:t>
            </a:r>
            <a:r>
              <a:rPr sz="1216" b="1" spc="-24" dirty="0">
                <a:solidFill>
                  <a:srgbClr val="990000"/>
                </a:solidFill>
                <a:latin typeface="Arial"/>
                <a:cs typeface="Arial"/>
              </a:rPr>
              <a:t>e  </a:t>
            </a:r>
            <a:r>
              <a:rPr sz="1216" b="1" spc="24" dirty="0">
                <a:solidFill>
                  <a:srgbClr val="990000"/>
                </a:solidFill>
                <a:latin typeface="Arial"/>
                <a:cs typeface="Arial"/>
              </a:rPr>
              <a:t>çıktıları</a:t>
            </a:r>
            <a:endParaRPr sz="1216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652014" y="3729857"/>
            <a:ext cx="1087395" cy="451022"/>
            <a:chOff x="1480121" y="1529588"/>
            <a:chExt cx="447040" cy="185420"/>
          </a:xfrm>
        </p:grpSpPr>
        <p:sp>
          <p:nvSpPr>
            <p:cNvPr id="51" name="object 51"/>
            <p:cNvSpPr/>
            <p:nvPr/>
          </p:nvSpPr>
          <p:spPr>
            <a:xfrm>
              <a:off x="1481708" y="1531175"/>
              <a:ext cx="443865" cy="182245"/>
            </a:xfrm>
            <a:custGeom>
              <a:avLst/>
              <a:gdLst/>
              <a:ahLst/>
              <a:cxnLst/>
              <a:rect l="l" t="t" r="r" b="b"/>
              <a:pathLst>
                <a:path w="443864" h="182244">
                  <a:moveTo>
                    <a:pt x="443445" y="0"/>
                  </a:moveTo>
                  <a:lnTo>
                    <a:pt x="0" y="0"/>
                  </a:lnTo>
                  <a:lnTo>
                    <a:pt x="0" y="181673"/>
                  </a:lnTo>
                  <a:lnTo>
                    <a:pt x="443445" y="181673"/>
                  </a:lnTo>
                  <a:lnTo>
                    <a:pt x="443445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52" name="object 52"/>
            <p:cNvSpPr/>
            <p:nvPr/>
          </p:nvSpPr>
          <p:spPr>
            <a:xfrm>
              <a:off x="1481708" y="1531175"/>
              <a:ext cx="443865" cy="182245"/>
            </a:xfrm>
            <a:custGeom>
              <a:avLst/>
              <a:gdLst/>
              <a:ahLst/>
              <a:cxnLst/>
              <a:rect l="l" t="t" r="r" b="b"/>
              <a:pathLst>
                <a:path w="443864" h="182244">
                  <a:moveTo>
                    <a:pt x="0" y="181673"/>
                  </a:moveTo>
                  <a:lnTo>
                    <a:pt x="443445" y="181673"/>
                  </a:lnTo>
                  <a:lnTo>
                    <a:pt x="443445" y="0"/>
                  </a:lnTo>
                  <a:lnTo>
                    <a:pt x="0" y="0"/>
                  </a:lnTo>
                  <a:lnTo>
                    <a:pt x="0" y="181673"/>
                  </a:lnTo>
                  <a:close/>
                </a:path>
              </a:pathLst>
            </a:custGeom>
            <a:ln w="3175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655876" y="3733718"/>
            <a:ext cx="1079672" cy="397600"/>
          </a:xfrm>
          <a:prstGeom prst="rect">
            <a:avLst/>
          </a:prstGeom>
        </p:spPr>
        <p:txBody>
          <a:bodyPr vert="horz" wrap="square" lIns="0" tIns="23169" rIns="0" bIns="0" rtlCol="0">
            <a:spAutoFit/>
          </a:bodyPr>
          <a:lstStyle/>
          <a:p>
            <a:pPr marL="69506" marR="318182">
              <a:spcBef>
                <a:spcPts val="182"/>
              </a:spcBef>
            </a:pPr>
            <a:r>
              <a:rPr sz="1216" b="1" spc="-36" dirty="0">
                <a:solidFill>
                  <a:srgbClr val="990000"/>
                </a:solidFill>
                <a:latin typeface="Arial"/>
                <a:cs typeface="Arial"/>
              </a:rPr>
              <a:t>Öğ</a:t>
            </a:r>
            <a:r>
              <a:rPr sz="1216" b="1" spc="12" dirty="0">
                <a:solidFill>
                  <a:srgbClr val="990000"/>
                </a:solidFill>
                <a:latin typeface="Arial"/>
                <a:cs typeface="Arial"/>
              </a:rPr>
              <a:t>r</a:t>
            </a:r>
            <a:r>
              <a:rPr sz="1216" b="1" spc="-12" dirty="0">
                <a:solidFill>
                  <a:srgbClr val="990000"/>
                </a:solidFill>
                <a:latin typeface="Arial"/>
                <a:cs typeface="Arial"/>
              </a:rPr>
              <a:t>e</a:t>
            </a:r>
            <a:r>
              <a:rPr sz="1216" b="1" spc="-24" dirty="0">
                <a:solidFill>
                  <a:srgbClr val="990000"/>
                </a:solidFill>
                <a:latin typeface="Arial"/>
                <a:cs typeface="Arial"/>
              </a:rPr>
              <a:t>n</a:t>
            </a:r>
            <a:r>
              <a:rPr sz="1216" b="1" spc="24" dirty="0">
                <a:solidFill>
                  <a:srgbClr val="990000"/>
                </a:solidFill>
                <a:latin typeface="Arial"/>
                <a:cs typeface="Arial"/>
              </a:rPr>
              <a:t>m</a:t>
            </a:r>
            <a:r>
              <a:rPr sz="1216" b="1" spc="-24" dirty="0">
                <a:solidFill>
                  <a:srgbClr val="990000"/>
                </a:solidFill>
                <a:latin typeface="Arial"/>
                <a:cs typeface="Arial"/>
              </a:rPr>
              <a:t>e  </a:t>
            </a:r>
            <a:r>
              <a:rPr sz="1216" b="1" spc="24" dirty="0">
                <a:solidFill>
                  <a:srgbClr val="990000"/>
                </a:solidFill>
                <a:latin typeface="Arial"/>
                <a:cs typeface="Arial"/>
              </a:rPr>
              <a:t>Çıktıları</a:t>
            </a:r>
            <a:endParaRPr sz="1216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120769" y="3733719"/>
            <a:ext cx="1079672" cy="443299"/>
          </a:xfrm>
          <a:custGeom>
            <a:avLst/>
            <a:gdLst/>
            <a:ahLst/>
            <a:cxnLst/>
            <a:rect l="l" t="t" r="r" b="b"/>
            <a:pathLst>
              <a:path w="443864" h="182244">
                <a:moveTo>
                  <a:pt x="443445" y="0"/>
                </a:moveTo>
                <a:lnTo>
                  <a:pt x="0" y="0"/>
                </a:lnTo>
                <a:lnTo>
                  <a:pt x="0" y="181673"/>
                </a:lnTo>
                <a:lnTo>
                  <a:pt x="443445" y="181673"/>
                </a:lnTo>
                <a:lnTo>
                  <a:pt x="44344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55" name="object 55"/>
          <p:cNvSpPr txBox="1"/>
          <p:nvPr/>
        </p:nvSpPr>
        <p:spPr>
          <a:xfrm>
            <a:off x="7120769" y="3733718"/>
            <a:ext cx="1079672" cy="397600"/>
          </a:xfrm>
          <a:prstGeom prst="rect">
            <a:avLst/>
          </a:prstGeom>
          <a:ln w="3175">
            <a:solidFill>
              <a:srgbClr val="5F5F5F"/>
            </a:solidFill>
          </a:ln>
        </p:spPr>
        <p:txBody>
          <a:bodyPr vert="horz" wrap="square" lIns="0" tIns="23169" rIns="0" bIns="0" rtlCol="0">
            <a:spAutoFit/>
          </a:bodyPr>
          <a:lstStyle/>
          <a:p>
            <a:pPr marL="69506" marR="318182">
              <a:spcBef>
                <a:spcPts val="182"/>
              </a:spcBef>
            </a:pPr>
            <a:r>
              <a:rPr sz="1216" b="1" spc="-36" dirty="0">
                <a:solidFill>
                  <a:srgbClr val="990000"/>
                </a:solidFill>
                <a:latin typeface="Arial"/>
                <a:cs typeface="Arial"/>
              </a:rPr>
              <a:t>Öğ</a:t>
            </a:r>
            <a:r>
              <a:rPr sz="1216" b="1" spc="12" dirty="0">
                <a:solidFill>
                  <a:srgbClr val="990000"/>
                </a:solidFill>
                <a:latin typeface="Arial"/>
                <a:cs typeface="Arial"/>
              </a:rPr>
              <a:t>r</a:t>
            </a:r>
            <a:r>
              <a:rPr sz="1216" b="1" spc="-12" dirty="0">
                <a:solidFill>
                  <a:srgbClr val="990000"/>
                </a:solidFill>
                <a:latin typeface="Arial"/>
                <a:cs typeface="Arial"/>
              </a:rPr>
              <a:t>e</a:t>
            </a:r>
            <a:r>
              <a:rPr sz="1216" b="1" spc="-24" dirty="0">
                <a:solidFill>
                  <a:srgbClr val="990000"/>
                </a:solidFill>
                <a:latin typeface="Arial"/>
                <a:cs typeface="Arial"/>
              </a:rPr>
              <a:t>n</a:t>
            </a:r>
            <a:r>
              <a:rPr sz="1216" b="1" spc="24" dirty="0">
                <a:solidFill>
                  <a:srgbClr val="990000"/>
                </a:solidFill>
                <a:latin typeface="Arial"/>
                <a:cs typeface="Arial"/>
              </a:rPr>
              <a:t>m</a:t>
            </a:r>
            <a:r>
              <a:rPr sz="1216" b="1" spc="-24" dirty="0">
                <a:solidFill>
                  <a:srgbClr val="990000"/>
                </a:solidFill>
                <a:latin typeface="Arial"/>
                <a:cs typeface="Arial"/>
              </a:rPr>
              <a:t>e  </a:t>
            </a:r>
            <a:r>
              <a:rPr sz="1216" b="1" spc="24" dirty="0">
                <a:solidFill>
                  <a:srgbClr val="990000"/>
                </a:solidFill>
                <a:latin typeface="Arial"/>
                <a:cs typeface="Arial"/>
              </a:rPr>
              <a:t>Çıktıları</a:t>
            </a:r>
            <a:endParaRPr sz="1216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188584" y="2538358"/>
            <a:ext cx="4700201" cy="1169258"/>
            <a:chOff x="467377" y="1039749"/>
            <a:chExt cx="1932305" cy="480695"/>
          </a:xfrm>
        </p:grpSpPr>
        <p:sp>
          <p:nvSpPr>
            <p:cNvPr id="57" name="object 57"/>
            <p:cNvSpPr/>
            <p:nvPr/>
          </p:nvSpPr>
          <p:spPr>
            <a:xfrm>
              <a:off x="484352" y="1039749"/>
              <a:ext cx="1862455" cy="206375"/>
            </a:xfrm>
            <a:custGeom>
              <a:avLst/>
              <a:gdLst/>
              <a:ahLst/>
              <a:cxnLst/>
              <a:rect l="l" t="t" r="r" b="b"/>
              <a:pathLst>
                <a:path w="1862455" h="206375">
                  <a:moveTo>
                    <a:pt x="878230" y="19685"/>
                  </a:moveTo>
                  <a:lnTo>
                    <a:pt x="873277" y="18034"/>
                  </a:lnTo>
                  <a:lnTo>
                    <a:pt x="846226" y="9017"/>
                  </a:lnTo>
                  <a:lnTo>
                    <a:pt x="844575" y="9779"/>
                  </a:lnTo>
                  <a:lnTo>
                    <a:pt x="843559" y="12827"/>
                  </a:lnTo>
                  <a:lnTo>
                    <a:pt x="844321" y="14478"/>
                  </a:lnTo>
                  <a:lnTo>
                    <a:pt x="861491" y="20243"/>
                  </a:lnTo>
                  <a:lnTo>
                    <a:pt x="0" y="200406"/>
                  </a:lnTo>
                  <a:lnTo>
                    <a:pt x="1206" y="206121"/>
                  </a:lnTo>
                  <a:lnTo>
                    <a:pt x="862469" y="25984"/>
                  </a:lnTo>
                  <a:lnTo>
                    <a:pt x="850468" y="36791"/>
                  </a:lnTo>
                  <a:lnTo>
                    <a:pt x="844956" y="35814"/>
                  </a:lnTo>
                  <a:lnTo>
                    <a:pt x="843432" y="36957"/>
                  </a:lnTo>
                  <a:lnTo>
                    <a:pt x="842924" y="40132"/>
                  </a:lnTo>
                  <a:lnTo>
                    <a:pt x="843940" y="41656"/>
                  </a:lnTo>
                  <a:lnTo>
                    <a:pt x="845591" y="41910"/>
                  </a:lnTo>
                  <a:lnTo>
                    <a:pt x="861618" y="44665"/>
                  </a:lnTo>
                  <a:lnTo>
                    <a:pt x="442493" y="200533"/>
                  </a:lnTo>
                  <a:lnTo>
                    <a:pt x="444525" y="205994"/>
                  </a:lnTo>
                  <a:lnTo>
                    <a:pt x="863650" y="50126"/>
                  </a:lnTo>
                  <a:lnTo>
                    <a:pt x="853338" y="62738"/>
                  </a:lnTo>
                  <a:lnTo>
                    <a:pt x="852322" y="64008"/>
                  </a:lnTo>
                  <a:lnTo>
                    <a:pt x="852449" y="65913"/>
                  </a:lnTo>
                  <a:lnTo>
                    <a:pt x="854989" y="67945"/>
                  </a:lnTo>
                  <a:lnTo>
                    <a:pt x="856767" y="67818"/>
                  </a:lnTo>
                  <a:lnTo>
                    <a:pt x="857783" y="66548"/>
                  </a:lnTo>
                  <a:lnTo>
                    <a:pt x="878230" y="41656"/>
                  </a:lnTo>
                  <a:lnTo>
                    <a:pt x="873899" y="40894"/>
                  </a:lnTo>
                  <a:lnTo>
                    <a:pt x="857783" y="38074"/>
                  </a:lnTo>
                  <a:lnTo>
                    <a:pt x="878230" y="19685"/>
                  </a:lnTo>
                  <a:close/>
                </a:path>
                <a:path w="1862455" h="206375">
                  <a:moveTo>
                    <a:pt x="1861972" y="200406"/>
                  </a:moveTo>
                  <a:lnTo>
                    <a:pt x="1002588" y="11125"/>
                  </a:lnTo>
                  <a:lnTo>
                    <a:pt x="1009827" y="8763"/>
                  </a:lnTo>
                  <a:lnTo>
                    <a:pt x="1019581" y="5588"/>
                  </a:lnTo>
                  <a:lnTo>
                    <a:pt x="1020470" y="3937"/>
                  </a:lnTo>
                  <a:lnTo>
                    <a:pt x="1019454" y="889"/>
                  </a:lnTo>
                  <a:lnTo>
                    <a:pt x="1017803" y="0"/>
                  </a:lnTo>
                  <a:lnTo>
                    <a:pt x="985672" y="10414"/>
                  </a:lnTo>
                  <a:lnTo>
                    <a:pt x="988339" y="12877"/>
                  </a:lnTo>
                  <a:lnTo>
                    <a:pt x="967130" y="15748"/>
                  </a:lnTo>
                  <a:lnTo>
                    <a:pt x="986561" y="41402"/>
                  </a:lnTo>
                  <a:lnTo>
                    <a:pt x="987450" y="42672"/>
                  </a:lnTo>
                  <a:lnTo>
                    <a:pt x="989355" y="42926"/>
                  </a:lnTo>
                  <a:lnTo>
                    <a:pt x="990625" y="41910"/>
                  </a:lnTo>
                  <a:lnTo>
                    <a:pt x="991895" y="41021"/>
                  </a:lnTo>
                  <a:lnTo>
                    <a:pt x="992149" y="39116"/>
                  </a:lnTo>
                  <a:lnTo>
                    <a:pt x="991133" y="37846"/>
                  </a:lnTo>
                  <a:lnTo>
                    <a:pt x="981252" y="24841"/>
                  </a:lnTo>
                  <a:lnTo>
                    <a:pt x="1417218" y="205994"/>
                  </a:lnTo>
                  <a:lnTo>
                    <a:pt x="1419504" y="200533"/>
                  </a:lnTo>
                  <a:lnTo>
                    <a:pt x="1013599" y="31877"/>
                  </a:lnTo>
                  <a:lnTo>
                    <a:pt x="1014501" y="30861"/>
                  </a:lnTo>
                  <a:lnTo>
                    <a:pt x="1014501" y="28956"/>
                  </a:lnTo>
                  <a:lnTo>
                    <a:pt x="1013231" y="27813"/>
                  </a:lnTo>
                  <a:lnTo>
                    <a:pt x="1005205" y="20485"/>
                  </a:lnTo>
                  <a:lnTo>
                    <a:pt x="1005205" y="28384"/>
                  </a:lnTo>
                  <a:lnTo>
                    <a:pt x="983615" y="19405"/>
                  </a:lnTo>
                  <a:lnTo>
                    <a:pt x="993965" y="18046"/>
                  </a:lnTo>
                  <a:lnTo>
                    <a:pt x="1005205" y="28384"/>
                  </a:lnTo>
                  <a:lnTo>
                    <a:pt x="1005205" y="20485"/>
                  </a:lnTo>
                  <a:lnTo>
                    <a:pt x="1001344" y="16941"/>
                  </a:lnTo>
                  <a:lnTo>
                    <a:pt x="1860702" y="206121"/>
                  </a:lnTo>
                  <a:lnTo>
                    <a:pt x="1861972" y="200406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58" name="object 58"/>
            <p:cNvSpPr/>
            <p:nvPr/>
          </p:nvSpPr>
          <p:spPr>
            <a:xfrm>
              <a:off x="467377" y="1380266"/>
              <a:ext cx="73739" cy="1396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59" name="object 59"/>
            <p:cNvSpPr/>
            <p:nvPr/>
          </p:nvSpPr>
          <p:spPr>
            <a:xfrm>
              <a:off x="1007013" y="1380266"/>
              <a:ext cx="73727" cy="13964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0" name="object 60"/>
            <p:cNvSpPr/>
            <p:nvPr/>
          </p:nvSpPr>
          <p:spPr>
            <a:xfrm>
              <a:off x="1754281" y="1380266"/>
              <a:ext cx="73727" cy="13964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1" name="object 61"/>
            <p:cNvSpPr/>
            <p:nvPr/>
          </p:nvSpPr>
          <p:spPr>
            <a:xfrm>
              <a:off x="2325653" y="1380266"/>
              <a:ext cx="73727" cy="13964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3441608" y="1513549"/>
            <a:ext cx="1978626" cy="429981"/>
          </a:xfrm>
          <a:prstGeom prst="rect">
            <a:avLst/>
          </a:prstGeom>
          <a:solidFill>
            <a:srgbClr val="91C5F7"/>
          </a:solidFill>
          <a:ln w="3175">
            <a:solidFill>
              <a:srgbClr val="08684E"/>
            </a:solidFill>
          </a:ln>
        </p:spPr>
        <p:txBody>
          <a:bodyPr vert="horz" wrap="square" lIns="0" tIns="23169" rIns="0" bIns="0" rtlCol="0">
            <a:spAutoFit/>
          </a:bodyPr>
          <a:lstStyle/>
          <a:p>
            <a:pPr marL="614738" marR="208517" indent="-379965">
              <a:lnSpc>
                <a:spcPct val="101800"/>
              </a:lnSpc>
              <a:spcBef>
                <a:spcPts val="182"/>
              </a:spcBef>
            </a:pPr>
            <a:r>
              <a:rPr sz="1338" b="1" spc="61" dirty="0">
                <a:solidFill>
                  <a:srgbClr val="080808"/>
                </a:solidFill>
                <a:latin typeface="Times New Roman"/>
                <a:cs typeface="Times New Roman"/>
              </a:rPr>
              <a:t>Ulusal</a:t>
            </a:r>
            <a:r>
              <a:rPr sz="1338" b="1" spc="-170" dirty="0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sz="1338" b="1" spc="36" dirty="0">
                <a:solidFill>
                  <a:srgbClr val="080808"/>
                </a:solidFill>
                <a:latin typeface="Times New Roman"/>
                <a:cs typeface="Times New Roman"/>
              </a:rPr>
              <a:t>Yeterlilikler  </a:t>
            </a:r>
            <a:r>
              <a:rPr sz="1338" b="1" spc="-61" dirty="0">
                <a:solidFill>
                  <a:srgbClr val="080808"/>
                </a:solidFill>
                <a:latin typeface="Arial"/>
                <a:cs typeface="Arial"/>
              </a:rPr>
              <a:t>Çerçevesi</a:t>
            </a:r>
            <a:endParaRPr sz="1338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579882" y="1513549"/>
            <a:ext cx="1817988" cy="336903"/>
          </a:xfrm>
          <a:prstGeom prst="rect">
            <a:avLst/>
          </a:prstGeom>
          <a:solidFill>
            <a:srgbClr val="85D2F9"/>
          </a:solidFill>
          <a:ln w="3175">
            <a:solidFill>
              <a:srgbClr val="08684E"/>
            </a:solidFill>
          </a:ln>
        </p:spPr>
        <p:txBody>
          <a:bodyPr vert="horz" wrap="square" lIns="0" tIns="129746" rIns="0" bIns="0" rtlCol="0">
            <a:spAutoFit/>
          </a:bodyPr>
          <a:lstStyle/>
          <a:p>
            <a:pPr marL="91130">
              <a:spcBef>
                <a:spcPts val="1022"/>
              </a:spcBef>
            </a:pPr>
            <a:r>
              <a:rPr sz="1338" b="1" spc="12" dirty="0">
                <a:solidFill>
                  <a:srgbClr val="080808"/>
                </a:solidFill>
                <a:latin typeface="Arial"/>
                <a:cs typeface="Arial"/>
              </a:rPr>
              <a:t>Meslekî</a:t>
            </a:r>
            <a:r>
              <a:rPr sz="1338" b="1" spc="-97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338" b="1" spc="12" dirty="0">
                <a:solidFill>
                  <a:srgbClr val="080808"/>
                </a:solidFill>
                <a:latin typeface="Arial"/>
                <a:cs typeface="Arial"/>
              </a:rPr>
              <a:t>Yeterlilikler</a:t>
            </a:r>
            <a:endParaRPr sz="1338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2461866" y="2291993"/>
            <a:ext cx="6028553" cy="1754659"/>
            <a:chOff x="168615" y="938466"/>
            <a:chExt cx="2478405" cy="721360"/>
          </a:xfrm>
        </p:grpSpPr>
        <p:sp>
          <p:nvSpPr>
            <p:cNvPr id="65" name="object 65"/>
            <p:cNvSpPr/>
            <p:nvPr/>
          </p:nvSpPr>
          <p:spPr>
            <a:xfrm>
              <a:off x="213728" y="975233"/>
              <a:ext cx="320040" cy="278130"/>
            </a:xfrm>
            <a:custGeom>
              <a:avLst/>
              <a:gdLst/>
              <a:ahLst/>
              <a:cxnLst/>
              <a:rect l="l" t="t" r="r" b="b"/>
              <a:pathLst>
                <a:path w="320040" h="278130">
                  <a:moveTo>
                    <a:pt x="257327" y="0"/>
                  </a:moveTo>
                  <a:lnTo>
                    <a:pt x="247383" y="25653"/>
                  </a:lnTo>
                  <a:lnTo>
                    <a:pt x="208842" y="35278"/>
                  </a:lnTo>
                  <a:lnTo>
                    <a:pt x="171191" y="52474"/>
                  </a:lnTo>
                  <a:lnTo>
                    <a:pt x="135073" y="76588"/>
                  </a:lnTo>
                  <a:lnTo>
                    <a:pt x="101131" y="106965"/>
                  </a:lnTo>
                  <a:lnTo>
                    <a:pt x="70010" y="142950"/>
                  </a:lnTo>
                  <a:lnTo>
                    <a:pt x="42352" y="183888"/>
                  </a:lnTo>
                  <a:lnTo>
                    <a:pt x="18801" y="229123"/>
                  </a:lnTo>
                  <a:lnTo>
                    <a:pt x="0" y="278002"/>
                  </a:lnTo>
                  <a:lnTo>
                    <a:pt x="28241" y="225716"/>
                  </a:lnTo>
                  <a:lnTo>
                    <a:pt x="61732" y="179705"/>
                  </a:lnTo>
                  <a:lnTo>
                    <a:pt x="99437" y="140890"/>
                  </a:lnTo>
                  <a:lnTo>
                    <a:pt x="140324" y="110193"/>
                  </a:lnTo>
                  <a:lnTo>
                    <a:pt x="183359" y="88534"/>
                  </a:lnTo>
                  <a:lnTo>
                    <a:pt x="227507" y="76834"/>
                  </a:lnTo>
                  <a:lnTo>
                    <a:pt x="217563" y="102488"/>
                  </a:lnTo>
                  <a:lnTo>
                    <a:pt x="319532" y="59943"/>
                  </a:lnTo>
                  <a:lnTo>
                    <a:pt x="25732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6" name="object 66"/>
            <p:cNvSpPr/>
            <p:nvPr/>
          </p:nvSpPr>
          <p:spPr>
            <a:xfrm>
              <a:off x="172743" y="1227328"/>
              <a:ext cx="139700" cy="428625"/>
            </a:xfrm>
            <a:custGeom>
              <a:avLst/>
              <a:gdLst/>
              <a:ahLst/>
              <a:cxnLst/>
              <a:rect l="l" t="t" r="r" b="b"/>
              <a:pathLst>
                <a:path w="139700" h="428625">
                  <a:moveTo>
                    <a:pt x="50167" y="0"/>
                  </a:moveTo>
                  <a:lnTo>
                    <a:pt x="30279" y="51181"/>
                  </a:lnTo>
                  <a:lnTo>
                    <a:pt x="12834" y="105943"/>
                  </a:lnTo>
                  <a:lnTo>
                    <a:pt x="2825" y="159963"/>
                  </a:lnTo>
                  <a:lnTo>
                    <a:pt x="0" y="212179"/>
                  </a:lnTo>
                  <a:lnTo>
                    <a:pt x="4105" y="261529"/>
                  </a:lnTo>
                  <a:lnTo>
                    <a:pt x="14888" y="306950"/>
                  </a:lnTo>
                  <a:lnTo>
                    <a:pt x="32097" y="347382"/>
                  </a:lnTo>
                  <a:lnTo>
                    <a:pt x="55479" y="381762"/>
                  </a:lnTo>
                  <a:lnTo>
                    <a:pt x="84781" y="409027"/>
                  </a:lnTo>
                  <a:lnTo>
                    <a:pt x="119750" y="428117"/>
                  </a:lnTo>
                  <a:lnTo>
                    <a:pt x="139626" y="376936"/>
                  </a:lnTo>
                  <a:lnTo>
                    <a:pt x="104660" y="357842"/>
                  </a:lnTo>
                  <a:lnTo>
                    <a:pt x="75361" y="330566"/>
                  </a:lnTo>
                  <a:lnTo>
                    <a:pt x="51982" y="296173"/>
                  </a:lnTo>
                  <a:lnTo>
                    <a:pt x="34774" y="255728"/>
                  </a:lnTo>
                  <a:lnTo>
                    <a:pt x="23992" y="210295"/>
                  </a:lnTo>
                  <a:lnTo>
                    <a:pt x="19887" y="160941"/>
                  </a:lnTo>
                  <a:lnTo>
                    <a:pt x="22713" y="108731"/>
                  </a:lnTo>
                  <a:lnTo>
                    <a:pt x="32722" y="54728"/>
                  </a:lnTo>
                  <a:lnTo>
                    <a:pt x="50167" y="0"/>
                  </a:lnTo>
                  <a:close/>
                </a:path>
              </a:pathLst>
            </a:custGeom>
            <a:solidFill>
              <a:srgbClr val="005A9A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7" name="object 67"/>
            <p:cNvSpPr/>
            <p:nvPr/>
          </p:nvSpPr>
          <p:spPr>
            <a:xfrm>
              <a:off x="172743" y="975233"/>
              <a:ext cx="360680" cy="680720"/>
            </a:xfrm>
            <a:custGeom>
              <a:avLst/>
              <a:gdLst/>
              <a:ahLst/>
              <a:cxnLst/>
              <a:rect l="l" t="t" r="r" b="b"/>
              <a:pathLst>
                <a:path w="360680" h="680719">
                  <a:moveTo>
                    <a:pt x="50167" y="252094"/>
                  </a:moveTo>
                  <a:lnTo>
                    <a:pt x="32722" y="306823"/>
                  </a:lnTo>
                  <a:lnTo>
                    <a:pt x="22713" y="360826"/>
                  </a:lnTo>
                  <a:lnTo>
                    <a:pt x="19887" y="413036"/>
                  </a:lnTo>
                  <a:lnTo>
                    <a:pt x="23992" y="462390"/>
                  </a:lnTo>
                  <a:lnTo>
                    <a:pt x="34774" y="507823"/>
                  </a:lnTo>
                  <a:lnTo>
                    <a:pt x="51982" y="548268"/>
                  </a:lnTo>
                  <a:lnTo>
                    <a:pt x="75361" y="582661"/>
                  </a:lnTo>
                  <a:lnTo>
                    <a:pt x="104660" y="609937"/>
                  </a:lnTo>
                  <a:lnTo>
                    <a:pt x="139626" y="629031"/>
                  </a:lnTo>
                  <a:lnTo>
                    <a:pt x="119750" y="680212"/>
                  </a:lnTo>
                  <a:lnTo>
                    <a:pt x="84781" y="661122"/>
                  </a:lnTo>
                  <a:lnTo>
                    <a:pt x="55479" y="633857"/>
                  </a:lnTo>
                  <a:lnTo>
                    <a:pt x="32097" y="599477"/>
                  </a:lnTo>
                  <a:lnTo>
                    <a:pt x="14888" y="559045"/>
                  </a:lnTo>
                  <a:lnTo>
                    <a:pt x="4105" y="513624"/>
                  </a:lnTo>
                  <a:lnTo>
                    <a:pt x="0" y="464274"/>
                  </a:lnTo>
                  <a:lnTo>
                    <a:pt x="2825" y="412058"/>
                  </a:lnTo>
                  <a:lnTo>
                    <a:pt x="12834" y="358038"/>
                  </a:lnTo>
                  <a:lnTo>
                    <a:pt x="30279" y="303275"/>
                  </a:lnTo>
                  <a:lnTo>
                    <a:pt x="50167" y="252094"/>
                  </a:lnTo>
                  <a:lnTo>
                    <a:pt x="73311" y="201649"/>
                  </a:lnTo>
                  <a:lnTo>
                    <a:pt x="101411" y="155973"/>
                  </a:lnTo>
                  <a:lnTo>
                    <a:pt x="133672" y="115824"/>
                  </a:lnTo>
                  <a:lnTo>
                    <a:pt x="169295" y="81960"/>
                  </a:lnTo>
                  <a:lnTo>
                    <a:pt x="207483" y="55139"/>
                  </a:lnTo>
                  <a:lnTo>
                    <a:pt x="247440" y="36117"/>
                  </a:lnTo>
                  <a:lnTo>
                    <a:pt x="288368" y="25653"/>
                  </a:lnTo>
                  <a:lnTo>
                    <a:pt x="298312" y="0"/>
                  </a:lnTo>
                  <a:lnTo>
                    <a:pt x="360517" y="59943"/>
                  </a:lnTo>
                  <a:lnTo>
                    <a:pt x="258548" y="102488"/>
                  </a:lnTo>
                  <a:lnTo>
                    <a:pt x="268493" y="76834"/>
                  </a:lnTo>
                  <a:lnTo>
                    <a:pt x="224344" y="88534"/>
                  </a:lnTo>
                  <a:lnTo>
                    <a:pt x="181309" y="110193"/>
                  </a:lnTo>
                  <a:lnTo>
                    <a:pt x="140423" y="140890"/>
                  </a:lnTo>
                  <a:lnTo>
                    <a:pt x="102717" y="179705"/>
                  </a:lnTo>
                  <a:lnTo>
                    <a:pt x="69227" y="225716"/>
                  </a:lnTo>
                  <a:lnTo>
                    <a:pt x="40985" y="278002"/>
                  </a:lnTo>
                </a:path>
              </a:pathLst>
            </a:custGeom>
            <a:ln w="781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8" name="object 68"/>
            <p:cNvSpPr/>
            <p:nvPr/>
          </p:nvSpPr>
          <p:spPr>
            <a:xfrm>
              <a:off x="2273427" y="942594"/>
              <a:ext cx="325755" cy="304800"/>
            </a:xfrm>
            <a:custGeom>
              <a:avLst/>
              <a:gdLst/>
              <a:ahLst/>
              <a:cxnLst/>
              <a:rect l="l" t="t" r="r" b="b"/>
              <a:pathLst>
                <a:path w="325755" h="304800">
                  <a:moveTo>
                    <a:pt x="29718" y="0"/>
                  </a:moveTo>
                  <a:lnTo>
                    <a:pt x="0" y="55498"/>
                  </a:lnTo>
                  <a:lnTo>
                    <a:pt x="69468" y="90550"/>
                  </a:lnTo>
                  <a:lnTo>
                    <a:pt x="59562" y="67944"/>
                  </a:lnTo>
                  <a:lnTo>
                    <a:pt x="95821" y="72313"/>
                  </a:lnTo>
                  <a:lnTo>
                    <a:pt x="132673" y="85177"/>
                  </a:lnTo>
                  <a:lnTo>
                    <a:pt x="169391" y="105887"/>
                  </a:lnTo>
                  <a:lnTo>
                    <a:pt x="205247" y="133794"/>
                  </a:lnTo>
                  <a:lnTo>
                    <a:pt x="239514" y="168250"/>
                  </a:lnTo>
                  <a:lnTo>
                    <a:pt x="271464" y="208605"/>
                  </a:lnTo>
                  <a:lnTo>
                    <a:pt x="300369" y="254211"/>
                  </a:lnTo>
                  <a:lnTo>
                    <a:pt x="325500" y="304419"/>
                  </a:lnTo>
                  <a:lnTo>
                    <a:pt x="305562" y="259079"/>
                  </a:lnTo>
                  <a:lnTo>
                    <a:pt x="280430" y="208872"/>
                  </a:lnTo>
                  <a:lnTo>
                    <a:pt x="251525" y="163266"/>
                  </a:lnTo>
                  <a:lnTo>
                    <a:pt x="219575" y="122911"/>
                  </a:lnTo>
                  <a:lnTo>
                    <a:pt x="185308" y="88455"/>
                  </a:lnTo>
                  <a:lnTo>
                    <a:pt x="149452" y="60548"/>
                  </a:lnTo>
                  <a:lnTo>
                    <a:pt x="112734" y="39838"/>
                  </a:lnTo>
                  <a:lnTo>
                    <a:pt x="75882" y="26974"/>
                  </a:lnTo>
                  <a:lnTo>
                    <a:pt x="39624" y="22606"/>
                  </a:lnTo>
                  <a:lnTo>
                    <a:pt x="2971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9" name="object 69"/>
            <p:cNvSpPr/>
            <p:nvPr/>
          </p:nvSpPr>
          <p:spPr>
            <a:xfrm>
              <a:off x="2532253" y="1224534"/>
              <a:ext cx="111125" cy="408305"/>
            </a:xfrm>
            <a:custGeom>
              <a:avLst/>
              <a:gdLst/>
              <a:ahLst/>
              <a:cxnLst/>
              <a:rect l="l" t="t" r="r" b="b"/>
              <a:pathLst>
                <a:path w="111125" h="408305">
                  <a:moveTo>
                    <a:pt x="56134" y="0"/>
                  </a:moveTo>
                  <a:lnTo>
                    <a:pt x="73989" y="53943"/>
                  </a:lnTo>
                  <a:lnTo>
                    <a:pt x="85487" y="106620"/>
                  </a:lnTo>
                  <a:lnTo>
                    <a:pt x="90772" y="157108"/>
                  </a:lnTo>
                  <a:lnTo>
                    <a:pt x="89985" y="204489"/>
                  </a:lnTo>
                  <a:lnTo>
                    <a:pt x="83270" y="247842"/>
                  </a:lnTo>
                  <a:lnTo>
                    <a:pt x="70771" y="286248"/>
                  </a:lnTo>
                  <a:lnTo>
                    <a:pt x="28993" y="344539"/>
                  </a:lnTo>
                  <a:lnTo>
                    <a:pt x="0" y="362585"/>
                  </a:lnTo>
                  <a:lnTo>
                    <a:pt x="19938" y="407924"/>
                  </a:lnTo>
                  <a:lnTo>
                    <a:pt x="61222" y="378023"/>
                  </a:lnTo>
                  <a:lnTo>
                    <a:pt x="83261" y="346859"/>
                  </a:lnTo>
                  <a:lnTo>
                    <a:pt x="98947" y="308835"/>
                  </a:lnTo>
                  <a:lnTo>
                    <a:pt x="108217" y="265082"/>
                  </a:lnTo>
                  <a:lnTo>
                    <a:pt x="111008" y="216732"/>
                  </a:lnTo>
                  <a:lnTo>
                    <a:pt x="107258" y="164916"/>
                  </a:lnTo>
                  <a:lnTo>
                    <a:pt x="96904" y="110768"/>
                  </a:lnTo>
                  <a:lnTo>
                    <a:pt x="79884" y="55418"/>
                  </a:lnTo>
                  <a:lnTo>
                    <a:pt x="56134" y="0"/>
                  </a:lnTo>
                  <a:close/>
                </a:path>
              </a:pathLst>
            </a:custGeom>
            <a:solidFill>
              <a:srgbClr val="005A9A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70" name="object 70"/>
            <p:cNvSpPr/>
            <p:nvPr/>
          </p:nvSpPr>
          <p:spPr>
            <a:xfrm>
              <a:off x="2273427" y="942594"/>
              <a:ext cx="369570" cy="690245"/>
            </a:xfrm>
            <a:custGeom>
              <a:avLst/>
              <a:gdLst/>
              <a:ahLst/>
              <a:cxnLst/>
              <a:rect l="l" t="t" r="r" b="b"/>
              <a:pathLst>
                <a:path w="369569" h="690244">
                  <a:moveTo>
                    <a:pt x="325500" y="304419"/>
                  </a:moveTo>
                  <a:lnTo>
                    <a:pt x="300369" y="254211"/>
                  </a:lnTo>
                  <a:lnTo>
                    <a:pt x="271464" y="208605"/>
                  </a:lnTo>
                  <a:lnTo>
                    <a:pt x="239514" y="168250"/>
                  </a:lnTo>
                  <a:lnTo>
                    <a:pt x="205247" y="133794"/>
                  </a:lnTo>
                  <a:lnTo>
                    <a:pt x="169391" y="105887"/>
                  </a:lnTo>
                  <a:lnTo>
                    <a:pt x="132673" y="85177"/>
                  </a:lnTo>
                  <a:lnTo>
                    <a:pt x="95821" y="72313"/>
                  </a:lnTo>
                  <a:lnTo>
                    <a:pt x="59562" y="67944"/>
                  </a:lnTo>
                  <a:lnTo>
                    <a:pt x="69468" y="90550"/>
                  </a:lnTo>
                  <a:lnTo>
                    <a:pt x="0" y="55498"/>
                  </a:lnTo>
                  <a:lnTo>
                    <a:pt x="29718" y="0"/>
                  </a:lnTo>
                  <a:lnTo>
                    <a:pt x="39624" y="22606"/>
                  </a:lnTo>
                  <a:lnTo>
                    <a:pt x="75882" y="26974"/>
                  </a:lnTo>
                  <a:lnTo>
                    <a:pt x="112734" y="39838"/>
                  </a:lnTo>
                  <a:lnTo>
                    <a:pt x="149452" y="60548"/>
                  </a:lnTo>
                  <a:lnTo>
                    <a:pt x="185308" y="88455"/>
                  </a:lnTo>
                  <a:lnTo>
                    <a:pt x="219575" y="122911"/>
                  </a:lnTo>
                  <a:lnTo>
                    <a:pt x="251525" y="163266"/>
                  </a:lnTo>
                  <a:lnTo>
                    <a:pt x="280430" y="208872"/>
                  </a:lnTo>
                  <a:lnTo>
                    <a:pt x="305562" y="259079"/>
                  </a:lnTo>
                  <a:lnTo>
                    <a:pt x="325500" y="304419"/>
                  </a:lnTo>
                  <a:lnTo>
                    <a:pt x="346722" y="360677"/>
                  </a:lnTo>
                  <a:lnTo>
                    <a:pt x="361031" y="416119"/>
                  </a:lnTo>
                  <a:lnTo>
                    <a:pt x="368558" y="469655"/>
                  </a:lnTo>
                  <a:lnTo>
                    <a:pt x="369438" y="520197"/>
                  </a:lnTo>
                  <a:lnTo>
                    <a:pt x="363803" y="566654"/>
                  </a:lnTo>
                  <a:lnTo>
                    <a:pt x="351785" y="607939"/>
                  </a:lnTo>
                  <a:lnTo>
                    <a:pt x="333517" y="642962"/>
                  </a:lnTo>
                  <a:lnTo>
                    <a:pt x="309133" y="670633"/>
                  </a:lnTo>
                  <a:lnTo>
                    <a:pt x="278764" y="689863"/>
                  </a:lnTo>
                  <a:lnTo>
                    <a:pt x="258825" y="644525"/>
                  </a:lnTo>
                  <a:lnTo>
                    <a:pt x="287819" y="626479"/>
                  </a:lnTo>
                  <a:lnTo>
                    <a:pt x="311457" y="600727"/>
                  </a:lnTo>
                  <a:lnTo>
                    <a:pt x="329597" y="568188"/>
                  </a:lnTo>
                  <a:lnTo>
                    <a:pt x="342096" y="529782"/>
                  </a:lnTo>
                  <a:lnTo>
                    <a:pt x="348811" y="486429"/>
                  </a:lnTo>
                  <a:lnTo>
                    <a:pt x="349598" y="439048"/>
                  </a:lnTo>
                  <a:lnTo>
                    <a:pt x="344313" y="388560"/>
                  </a:lnTo>
                  <a:lnTo>
                    <a:pt x="332815" y="335883"/>
                  </a:lnTo>
                  <a:lnTo>
                    <a:pt x="314960" y="281939"/>
                  </a:lnTo>
                </a:path>
              </a:pathLst>
            </a:custGeom>
            <a:ln w="781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71" name="object 71"/>
            <p:cNvSpPr/>
            <p:nvPr/>
          </p:nvSpPr>
          <p:spPr>
            <a:xfrm>
              <a:off x="1230757" y="1080389"/>
              <a:ext cx="66040" cy="440055"/>
            </a:xfrm>
            <a:custGeom>
              <a:avLst/>
              <a:gdLst/>
              <a:ahLst/>
              <a:cxnLst/>
              <a:rect l="l" t="t" r="r" b="b"/>
              <a:pathLst>
                <a:path w="66040" h="440055">
                  <a:moveTo>
                    <a:pt x="49402" y="437514"/>
                  </a:moveTo>
                  <a:lnTo>
                    <a:pt x="16382" y="437514"/>
                  </a:lnTo>
                  <a:lnTo>
                    <a:pt x="16382" y="439546"/>
                  </a:lnTo>
                  <a:lnTo>
                    <a:pt x="49402" y="439546"/>
                  </a:lnTo>
                  <a:lnTo>
                    <a:pt x="49402" y="437514"/>
                  </a:lnTo>
                  <a:close/>
                </a:path>
                <a:path w="66040" h="440055">
                  <a:moveTo>
                    <a:pt x="49402" y="431292"/>
                  </a:moveTo>
                  <a:lnTo>
                    <a:pt x="16382" y="431292"/>
                  </a:lnTo>
                  <a:lnTo>
                    <a:pt x="16382" y="435482"/>
                  </a:lnTo>
                  <a:lnTo>
                    <a:pt x="49402" y="435482"/>
                  </a:lnTo>
                  <a:lnTo>
                    <a:pt x="49402" y="431292"/>
                  </a:lnTo>
                  <a:close/>
                </a:path>
                <a:path w="66040" h="440055">
                  <a:moveTo>
                    <a:pt x="49402" y="33019"/>
                  </a:moveTo>
                  <a:lnTo>
                    <a:pt x="16382" y="33019"/>
                  </a:lnTo>
                  <a:lnTo>
                    <a:pt x="16382" y="429259"/>
                  </a:lnTo>
                  <a:lnTo>
                    <a:pt x="49402" y="429259"/>
                  </a:lnTo>
                  <a:lnTo>
                    <a:pt x="49402" y="33019"/>
                  </a:lnTo>
                  <a:close/>
                </a:path>
                <a:path w="66040" h="440055">
                  <a:moveTo>
                    <a:pt x="32893" y="0"/>
                  </a:moveTo>
                  <a:lnTo>
                    <a:pt x="0" y="33019"/>
                  </a:lnTo>
                  <a:lnTo>
                    <a:pt x="65912" y="33019"/>
                  </a:lnTo>
                  <a:lnTo>
                    <a:pt x="3289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72" name="object 72"/>
            <p:cNvSpPr/>
            <p:nvPr/>
          </p:nvSpPr>
          <p:spPr>
            <a:xfrm>
              <a:off x="1230757" y="1080389"/>
              <a:ext cx="66040" cy="440055"/>
            </a:xfrm>
            <a:custGeom>
              <a:avLst/>
              <a:gdLst/>
              <a:ahLst/>
              <a:cxnLst/>
              <a:rect l="l" t="t" r="r" b="b"/>
              <a:pathLst>
                <a:path w="66040" h="440055">
                  <a:moveTo>
                    <a:pt x="16382" y="439546"/>
                  </a:moveTo>
                  <a:lnTo>
                    <a:pt x="16382" y="437514"/>
                  </a:lnTo>
                  <a:lnTo>
                    <a:pt x="49402" y="437514"/>
                  </a:lnTo>
                  <a:lnTo>
                    <a:pt x="49402" y="439546"/>
                  </a:lnTo>
                  <a:lnTo>
                    <a:pt x="16382" y="439546"/>
                  </a:lnTo>
                  <a:close/>
                </a:path>
                <a:path w="66040" h="440055">
                  <a:moveTo>
                    <a:pt x="16382" y="435482"/>
                  </a:moveTo>
                  <a:lnTo>
                    <a:pt x="16382" y="431292"/>
                  </a:lnTo>
                  <a:lnTo>
                    <a:pt x="49402" y="431292"/>
                  </a:lnTo>
                  <a:lnTo>
                    <a:pt x="49402" y="435482"/>
                  </a:lnTo>
                  <a:lnTo>
                    <a:pt x="16382" y="435482"/>
                  </a:lnTo>
                  <a:close/>
                </a:path>
                <a:path w="66040" h="440055">
                  <a:moveTo>
                    <a:pt x="16382" y="429259"/>
                  </a:moveTo>
                  <a:lnTo>
                    <a:pt x="16382" y="33019"/>
                  </a:lnTo>
                  <a:lnTo>
                    <a:pt x="0" y="33019"/>
                  </a:lnTo>
                  <a:lnTo>
                    <a:pt x="32893" y="0"/>
                  </a:lnTo>
                  <a:lnTo>
                    <a:pt x="65912" y="33019"/>
                  </a:lnTo>
                  <a:lnTo>
                    <a:pt x="49402" y="33019"/>
                  </a:lnTo>
                  <a:lnTo>
                    <a:pt x="49402" y="429259"/>
                  </a:lnTo>
                  <a:lnTo>
                    <a:pt x="16382" y="429259"/>
                  </a:lnTo>
                  <a:close/>
                </a:path>
              </a:pathLst>
            </a:custGeom>
            <a:ln w="781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73" name="object 73"/>
            <p:cNvSpPr/>
            <p:nvPr/>
          </p:nvSpPr>
          <p:spPr>
            <a:xfrm>
              <a:off x="1472438" y="1080389"/>
              <a:ext cx="66040" cy="440055"/>
            </a:xfrm>
            <a:custGeom>
              <a:avLst/>
              <a:gdLst/>
              <a:ahLst/>
              <a:cxnLst/>
              <a:rect l="l" t="t" r="r" b="b"/>
              <a:pathLst>
                <a:path w="66040" h="440055">
                  <a:moveTo>
                    <a:pt x="49402" y="437514"/>
                  </a:moveTo>
                  <a:lnTo>
                    <a:pt x="16509" y="437514"/>
                  </a:lnTo>
                  <a:lnTo>
                    <a:pt x="16509" y="439546"/>
                  </a:lnTo>
                  <a:lnTo>
                    <a:pt x="49402" y="439546"/>
                  </a:lnTo>
                  <a:lnTo>
                    <a:pt x="49402" y="437514"/>
                  </a:lnTo>
                  <a:close/>
                </a:path>
                <a:path w="66040" h="440055">
                  <a:moveTo>
                    <a:pt x="49402" y="431292"/>
                  </a:moveTo>
                  <a:lnTo>
                    <a:pt x="16509" y="431292"/>
                  </a:lnTo>
                  <a:lnTo>
                    <a:pt x="16509" y="435482"/>
                  </a:lnTo>
                  <a:lnTo>
                    <a:pt x="49402" y="435482"/>
                  </a:lnTo>
                  <a:lnTo>
                    <a:pt x="49402" y="431292"/>
                  </a:lnTo>
                  <a:close/>
                </a:path>
                <a:path w="66040" h="440055">
                  <a:moveTo>
                    <a:pt x="49402" y="33019"/>
                  </a:moveTo>
                  <a:lnTo>
                    <a:pt x="16509" y="33019"/>
                  </a:lnTo>
                  <a:lnTo>
                    <a:pt x="16509" y="429259"/>
                  </a:lnTo>
                  <a:lnTo>
                    <a:pt x="49402" y="429259"/>
                  </a:lnTo>
                  <a:lnTo>
                    <a:pt x="49402" y="33019"/>
                  </a:lnTo>
                  <a:close/>
                </a:path>
                <a:path w="66040" h="440055">
                  <a:moveTo>
                    <a:pt x="33019" y="0"/>
                  </a:moveTo>
                  <a:lnTo>
                    <a:pt x="0" y="33019"/>
                  </a:lnTo>
                  <a:lnTo>
                    <a:pt x="65912" y="3301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74" name="object 74"/>
            <p:cNvSpPr/>
            <p:nvPr/>
          </p:nvSpPr>
          <p:spPr>
            <a:xfrm>
              <a:off x="1472438" y="1080389"/>
              <a:ext cx="66040" cy="440055"/>
            </a:xfrm>
            <a:custGeom>
              <a:avLst/>
              <a:gdLst/>
              <a:ahLst/>
              <a:cxnLst/>
              <a:rect l="l" t="t" r="r" b="b"/>
              <a:pathLst>
                <a:path w="66040" h="440055">
                  <a:moveTo>
                    <a:pt x="16509" y="439546"/>
                  </a:moveTo>
                  <a:lnTo>
                    <a:pt x="16509" y="437514"/>
                  </a:lnTo>
                  <a:lnTo>
                    <a:pt x="49402" y="437514"/>
                  </a:lnTo>
                  <a:lnTo>
                    <a:pt x="49402" y="439546"/>
                  </a:lnTo>
                  <a:lnTo>
                    <a:pt x="16509" y="439546"/>
                  </a:lnTo>
                  <a:close/>
                </a:path>
                <a:path w="66040" h="440055">
                  <a:moveTo>
                    <a:pt x="16509" y="435482"/>
                  </a:moveTo>
                  <a:lnTo>
                    <a:pt x="16509" y="431292"/>
                  </a:lnTo>
                  <a:lnTo>
                    <a:pt x="49402" y="431292"/>
                  </a:lnTo>
                  <a:lnTo>
                    <a:pt x="49402" y="435482"/>
                  </a:lnTo>
                  <a:lnTo>
                    <a:pt x="16509" y="435482"/>
                  </a:lnTo>
                  <a:close/>
                </a:path>
                <a:path w="66040" h="440055">
                  <a:moveTo>
                    <a:pt x="16509" y="429259"/>
                  </a:moveTo>
                  <a:lnTo>
                    <a:pt x="16509" y="33019"/>
                  </a:lnTo>
                  <a:lnTo>
                    <a:pt x="0" y="33019"/>
                  </a:lnTo>
                  <a:lnTo>
                    <a:pt x="33019" y="0"/>
                  </a:lnTo>
                  <a:lnTo>
                    <a:pt x="65912" y="33019"/>
                  </a:lnTo>
                  <a:lnTo>
                    <a:pt x="49402" y="33019"/>
                  </a:lnTo>
                  <a:lnTo>
                    <a:pt x="49402" y="429259"/>
                  </a:lnTo>
                  <a:lnTo>
                    <a:pt x="16509" y="429259"/>
                  </a:lnTo>
                  <a:close/>
                </a:path>
              </a:pathLst>
            </a:custGeom>
            <a:ln w="781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75" name="object 75"/>
            <p:cNvSpPr/>
            <p:nvPr/>
          </p:nvSpPr>
          <p:spPr>
            <a:xfrm>
              <a:off x="1140840" y="1124381"/>
              <a:ext cx="506095" cy="285750"/>
            </a:xfrm>
            <a:custGeom>
              <a:avLst/>
              <a:gdLst/>
              <a:ahLst/>
              <a:cxnLst/>
              <a:rect l="l" t="t" r="r" b="b"/>
              <a:pathLst>
                <a:path w="506094" h="285750">
                  <a:moveTo>
                    <a:pt x="505472" y="0"/>
                  </a:moveTo>
                  <a:lnTo>
                    <a:pt x="0" y="0"/>
                  </a:lnTo>
                  <a:lnTo>
                    <a:pt x="0" y="285699"/>
                  </a:lnTo>
                  <a:lnTo>
                    <a:pt x="505472" y="285699"/>
                  </a:lnTo>
                  <a:lnTo>
                    <a:pt x="50547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76" name="object 76"/>
            <p:cNvSpPr/>
            <p:nvPr/>
          </p:nvSpPr>
          <p:spPr>
            <a:xfrm>
              <a:off x="1140840" y="1124381"/>
              <a:ext cx="506095" cy="285750"/>
            </a:xfrm>
            <a:custGeom>
              <a:avLst/>
              <a:gdLst/>
              <a:ahLst/>
              <a:cxnLst/>
              <a:rect l="l" t="t" r="r" b="b"/>
              <a:pathLst>
                <a:path w="506094" h="285750">
                  <a:moveTo>
                    <a:pt x="0" y="285699"/>
                  </a:moveTo>
                  <a:lnTo>
                    <a:pt x="505472" y="285699"/>
                  </a:lnTo>
                  <a:lnTo>
                    <a:pt x="505472" y="0"/>
                  </a:lnTo>
                  <a:lnTo>
                    <a:pt x="0" y="0"/>
                  </a:lnTo>
                  <a:lnTo>
                    <a:pt x="0" y="285699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5025682" y="2803842"/>
            <a:ext cx="1022522" cy="614367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lnSpc>
                <a:spcPct val="150900"/>
              </a:lnSpc>
              <a:spcBef>
                <a:spcPts val="243"/>
              </a:spcBef>
            </a:pPr>
            <a:r>
              <a:rPr sz="1338" b="1" spc="-12" dirty="0">
                <a:solidFill>
                  <a:srgbClr val="FFFFFF"/>
                </a:solidFill>
                <a:latin typeface="Arial"/>
                <a:cs typeface="Arial"/>
              </a:rPr>
              <a:t>Eğitim</a:t>
            </a:r>
            <a:r>
              <a:rPr sz="1338" b="1" spc="-9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-12" dirty="0">
                <a:solidFill>
                  <a:srgbClr val="FFFFFF"/>
                </a:solidFill>
                <a:latin typeface="Arial"/>
                <a:cs typeface="Arial"/>
              </a:rPr>
              <a:t>Planı  Müfredat</a:t>
            </a:r>
            <a:endParaRPr sz="1338">
              <a:latin typeface="Arial"/>
              <a:cs typeface="Arial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3656624" y="2042616"/>
            <a:ext cx="3679224" cy="1212507"/>
            <a:chOff x="659794" y="835944"/>
            <a:chExt cx="1512570" cy="498475"/>
          </a:xfrm>
        </p:grpSpPr>
        <p:sp>
          <p:nvSpPr>
            <p:cNvPr id="79" name="object 79"/>
            <p:cNvSpPr/>
            <p:nvPr/>
          </p:nvSpPr>
          <p:spPr>
            <a:xfrm>
              <a:off x="1380646" y="1038382"/>
              <a:ext cx="73727" cy="13379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0" name="object 80"/>
            <p:cNvSpPr/>
            <p:nvPr/>
          </p:nvSpPr>
          <p:spPr>
            <a:xfrm>
              <a:off x="663702" y="1286002"/>
              <a:ext cx="88265" cy="44450"/>
            </a:xfrm>
            <a:custGeom>
              <a:avLst/>
              <a:gdLst/>
              <a:ahLst/>
              <a:cxnLst/>
              <a:rect l="l" t="t" r="r" b="b"/>
              <a:pathLst>
                <a:path w="88265" h="44450">
                  <a:moveTo>
                    <a:pt x="65938" y="0"/>
                  </a:moveTo>
                  <a:lnTo>
                    <a:pt x="65938" y="11049"/>
                  </a:lnTo>
                  <a:lnTo>
                    <a:pt x="21983" y="11049"/>
                  </a:lnTo>
                  <a:lnTo>
                    <a:pt x="21983" y="0"/>
                  </a:lnTo>
                  <a:lnTo>
                    <a:pt x="0" y="21970"/>
                  </a:lnTo>
                  <a:lnTo>
                    <a:pt x="21983" y="43942"/>
                  </a:lnTo>
                  <a:lnTo>
                    <a:pt x="21983" y="33019"/>
                  </a:lnTo>
                  <a:lnTo>
                    <a:pt x="65938" y="33019"/>
                  </a:lnTo>
                  <a:lnTo>
                    <a:pt x="65938" y="43942"/>
                  </a:lnTo>
                  <a:lnTo>
                    <a:pt x="87909" y="21970"/>
                  </a:lnTo>
                  <a:lnTo>
                    <a:pt x="6593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1" name="object 81"/>
            <p:cNvSpPr/>
            <p:nvPr/>
          </p:nvSpPr>
          <p:spPr>
            <a:xfrm>
              <a:off x="663702" y="1286002"/>
              <a:ext cx="88265" cy="44450"/>
            </a:xfrm>
            <a:custGeom>
              <a:avLst/>
              <a:gdLst/>
              <a:ahLst/>
              <a:cxnLst/>
              <a:rect l="l" t="t" r="r" b="b"/>
              <a:pathLst>
                <a:path w="88265" h="44450">
                  <a:moveTo>
                    <a:pt x="0" y="21970"/>
                  </a:moveTo>
                  <a:lnTo>
                    <a:pt x="21983" y="0"/>
                  </a:lnTo>
                  <a:lnTo>
                    <a:pt x="21983" y="11049"/>
                  </a:lnTo>
                  <a:lnTo>
                    <a:pt x="65938" y="11049"/>
                  </a:lnTo>
                  <a:lnTo>
                    <a:pt x="65938" y="0"/>
                  </a:lnTo>
                  <a:lnTo>
                    <a:pt x="87909" y="21970"/>
                  </a:lnTo>
                  <a:lnTo>
                    <a:pt x="65938" y="43942"/>
                  </a:lnTo>
                  <a:lnTo>
                    <a:pt x="65938" y="33019"/>
                  </a:lnTo>
                  <a:lnTo>
                    <a:pt x="21983" y="33019"/>
                  </a:lnTo>
                  <a:lnTo>
                    <a:pt x="21983" y="43942"/>
                  </a:lnTo>
                  <a:lnTo>
                    <a:pt x="0" y="21970"/>
                  </a:lnTo>
                  <a:close/>
                </a:path>
              </a:pathLst>
            </a:custGeom>
            <a:ln w="781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2" name="object 82"/>
            <p:cNvSpPr/>
            <p:nvPr/>
          </p:nvSpPr>
          <p:spPr>
            <a:xfrm>
              <a:off x="1091565" y="1286002"/>
              <a:ext cx="88265" cy="44450"/>
            </a:xfrm>
            <a:custGeom>
              <a:avLst/>
              <a:gdLst/>
              <a:ahLst/>
              <a:cxnLst/>
              <a:rect l="l" t="t" r="r" b="b"/>
              <a:pathLst>
                <a:path w="88265" h="44450">
                  <a:moveTo>
                    <a:pt x="65912" y="0"/>
                  </a:moveTo>
                  <a:lnTo>
                    <a:pt x="65912" y="11049"/>
                  </a:lnTo>
                  <a:lnTo>
                    <a:pt x="21971" y="11049"/>
                  </a:lnTo>
                  <a:lnTo>
                    <a:pt x="21971" y="0"/>
                  </a:lnTo>
                  <a:lnTo>
                    <a:pt x="0" y="21970"/>
                  </a:lnTo>
                  <a:lnTo>
                    <a:pt x="21971" y="43942"/>
                  </a:lnTo>
                  <a:lnTo>
                    <a:pt x="21971" y="33019"/>
                  </a:lnTo>
                  <a:lnTo>
                    <a:pt x="65912" y="33019"/>
                  </a:lnTo>
                  <a:lnTo>
                    <a:pt x="65912" y="43942"/>
                  </a:lnTo>
                  <a:lnTo>
                    <a:pt x="87883" y="21970"/>
                  </a:lnTo>
                  <a:lnTo>
                    <a:pt x="6591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3" name="object 83"/>
            <p:cNvSpPr/>
            <p:nvPr/>
          </p:nvSpPr>
          <p:spPr>
            <a:xfrm>
              <a:off x="1091565" y="1286002"/>
              <a:ext cx="88265" cy="44450"/>
            </a:xfrm>
            <a:custGeom>
              <a:avLst/>
              <a:gdLst/>
              <a:ahLst/>
              <a:cxnLst/>
              <a:rect l="l" t="t" r="r" b="b"/>
              <a:pathLst>
                <a:path w="88265" h="44450">
                  <a:moveTo>
                    <a:pt x="0" y="21970"/>
                  </a:moveTo>
                  <a:lnTo>
                    <a:pt x="21971" y="0"/>
                  </a:lnTo>
                  <a:lnTo>
                    <a:pt x="21971" y="11049"/>
                  </a:lnTo>
                  <a:lnTo>
                    <a:pt x="65912" y="11049"/>
                  </a:lnTo>
                  <a:lnTo>
                    <a:pt x="65912" y="0"/>
                  </a:lnTo>
                  <a:lnTo>
                    <a:pt x="87883" y="21970"/>
                  </a:lnTo>
                  <a:lnTo>
                    <a:pt x="65912" y="43942"/>
                  </a:lnTo>
                  <a:lnTo>
                    <a:pt x="65912" y="33019"/>
                  </a:lnTo>
                  <a:lnTo>
                    <a:pt x="21971" y="33019"/>
                  </a:lnTo>
                  <a:lnTo>
                    <a:pt x="21971" y="43942"/>
                  </a:lnTo>
                  <a:lnTo>
                    <a:pt x="0" y="21970"/>
                  </a:lnTo>
                  <a:close/>
                </a:path>
              </a:pathLst>
            </a:custGeom>
            <a:ln w="781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4" name="object 84"/>
            <p:cNvSpPr/>
            <p:nvPr/>
          </p:nvSpPr>
          <p:spPr>
            <a:xfrm>
              <a:off x="1650746" y="1286002"/>
              <a:ext cx="88265" cy="44450"/>
            </a:xfrm>
            <a:custGeom>
              <a:avLst/>
              <a:gdLst/>
              <a:ahLst/>
              <a:cxnLst/>
              <a:rect l="l" t="t" r="r" b="b"/>
              <a:pathLst>
                <a:path w="88264" h="44450">
                  <a:moveTo>
                    <a:pt x="65912" y="0"/>
                  </a:moveTo>
                  <a:lnTo>
                    <a:pt x="65912" y="11049"/>
                  </a:lnTo>
                  <a:lnTo>
                    <a:pt x="21970" y="11049"/>
                  </a:lnTo>
                  <a:lnTo>
                    <a:pt x="21970" y="0"/>
                  </a:lnTo>
                  <a:lnTo>
                    <a:pt x="0" y="21970"/>
                  </a:lnTo>
                  <a:lnTo>
                    <a:pt x="21970" y="43942"/>
                  </a:lnTo>
                  <a:lnTo>
                    <a:pt x="21970" y="33019"/>
                  </a:lnTo>
                  <a:lnTo>
                    <a:pt x="65912" y="33019"/>
                  </a:lnTo>
                  <a:lnTo>
                    <a:pt x="65912" y="43942"/>
                  </a:lnTo>
                  <a:lnTo>
                    <a:pt x="87883" y="21970"/>
                  </a:lnTo>
                  <a:lnTo>
                    <a:pt x="6591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5" name="object 85"/>
            <p:cNvSpPr/>
            <p:nvPr/>
          </p:nvSpPr>
          <p:spPr>
            <a:xfrm>
              <a:off x="1650746" y="1286002"/>
              <a:ext cx="88265" cy="44450"/>
            </a:xfrm>
            <a:custGeom>
              <a:avLst/>
              <a:gdLst/>
              <a:ahLst/>
              <a:cxnLst/>
              <a:rect l="l" t="t" r="r" b="b"/>
              <a:pathLst>
                <a:path w="88264" h="44450">
                  <a:moveTo>
                    <a:pt x="0" y="21970"/>
                  </a:moveTo>
                  <a:lnTo>
                    <a:pt x="21970" y="0"/>
                  </a:lnTo>
                  <a:lnTo>
                    <a:pt x="21970" y="11049"/>
                  </a:lnTo>
                  <a:lnTo>
                    <a:pt x="65912" y="11049"/>
                  </a:lnTo>
                  <a:lnTo>
                    <a:pt x="65912" y="0"/>
                  </a:lnTo>
                  <a:lnTo>
                    <a:pt x="87883" y="21970"/>
                  </a:lnTo>
                  <a:lnTo>
                    <a:pt x="65912" y="43942"/>
                  </a:lnTo>
                  <a:lnTo>
                    <a:pt x="65912" y="33019"/>
                  </a:lnTo>
                  <a:lnTo>
                    <a:pt x="21970" y="33019"/>
                  </a:lnTo>
                  <a:lnTo>
                    <a:pt x="21970" y="43942"/>
                  </a:lnTo>
                  <a:lnTo>
                    <a:pt x="0" y="21970"/>
                  </a:lnTo>
                  <a:close/>
                </a:path>
              </a:pathLst>
            </a:custGeom>
            <a:ln w="781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6" name="object 86"/>
            <p:cNvSpPr/>
            <p:nvPr/>
          </p:nvSpPr>
          <p:spPr>
            <a:xfrm>
              <a:off x="2080513" y="1286002"/>
              <a:ext cx="88265" cy="44450"/>
            </a:xfrm>
            <a:custGeom>
              <a:avLst/>
              <a:gdLst/>
              <a:ahLst/>
              <a:cxnLst/>
              <a:rect l="l" t="t" r="r" b="b"/>
              <a:pathLst>
                <a:path w="88264" h="44450">
                  <a:moveTo>
                    <a:pt x="65912" y="0"/>
                  </a:moveTo>
                  <a:lnTo>
                    <a:pt x="65912" y="11049"/>
                  </a:lnTo>
                  <a:lnTo>
                    <a:pt x="21970" y="11049"/>
                  </a:lnTo>
                  <a:lnTo>
                    <a:pt x="21970" y="0"/>
                  </a:lnTo>
                  <a:lnTo>
                    <a:pt x="0" y="21970"/>
                  </a:lnTo>
                  <a:lnTo>
                    <a:pt x="21970" y="43942"/>
                  </a:lnTo>
                  <a:lnTo>
                    <a:pt x="21970" y="33019"/>
                  </a:lnTo>
                  <a:lnTo>
                    <a:pt x="65912" y="33019"/>
                  </a:lnTo>
                  <a:lnTo>
                    <a:pt x="65912" y="43942"/>
                  </a:lnTo>
                  <a:lnTo>
                    <a:pt x="87883" y="21970"/>
                  </a:lnTo>
                  <a:lnTo>
                    <a:pt x="6591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7" name="object 87"/>
            <p:cNvSpPr/>
            <p:nvPr/>
          </p:nvSpPr>
          <p:spPr>
            <a:xfrm>
              <a:off x="2080513" y="1286002"/>
              <a:ext cx="88265" cy="44450"/>
            </a:xfrm>
            <a:custGeom>
              <a:avLst/>
              <a:gdLst/>
              <a:ahLst/>
              <a:cxnLst/>
              <a:rect l="l" t="t" r="r" b="b"/>
              <a:pathLst>
                <a:path w="88264" h="44450">
                  <a:moveTo>
                    <a:pt x="0" y="21970"/>
                  </a:moveTo>
                  <a:lnTo>
                    <a:pt x="21970" y="0"/>
                  </a:lnTo>
                  <a:lnTo>
                    <a:pt x="21970" y="11049"/>
                  </a:lnTo>
                  <a:lnTo>
                    <a:pt x="65912" y="11049"/>
                  </a:lnTo>
                  <a:lnTo>
                    <a:pt x="65912" y="0"/>
                  </a:lnTo>
                  <a:lnTo>
                    <a:pt x="87883" y="21970"/>
                  </a:lnTo>
                  <a:lnTo>
                    <a:pt x="65912" y="43942"/>
                  </a:lnTo>
                  <a:lnTo>
                    <a:pt x="65912" y="33019"/>
                  </a:lnTo>
                  <a:lnTo>
                    <a:pt x="21970" y="33019"/>
                  </a:lnTo>
                  <a:lnTo>
                    <a:pt x="21970" y="43942"/>
                  </a:lnTo>
                  <a:lnTo>
                    <a:pt x="0" y="21970"/>
                  </a:lnTo>
                  <a:close/>
                </a:path>
              </a:pathLst>
            </a:custGeom>
            <a:ln w="781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8" name="object 88"/>
            <p:cNvSpPr/>
            <p:nvPr/>
          </p:nvSpPr>
          <p:spPr>
            <a:xfrm>
              <a:off x="1250218" y="835944"/>
              <a:ext cx="112716" cy="11271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9" name="object 89"/>
            <p:cNvSpPr/>
            <p:nvPr/>
          </p:nvSpPr>
          <p:spPr>
            <a:xfrm>
              <a:off x="1450369" y="836198"/>
              <a:ext cx="112716" cy="11271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91" name="Dikdörtgen: Yuvarlatılmış Köşeler 90">
            <a:extLst>
              <a:ext uri="{FF2B5EF4-FFF2-40B4-BE49-F238E27FC236}">
                <a16:creationId xmlns:a16="http://schemas.microsoft.com/office/drawing/2014/main" id="{0A1166D8-9367-422F-A8E7-CC1DC062928B}"/>
              </a:ext>
            </a:extLst>
          </p:cNvPr>
          <p:cNvSpPr/>
          <p:nvPr/>
        </p:nvSpPr>
        <p:spPr>
          <a:xfrm>
            <a:off x="2267744" y="193046"/>
            <a:ext cx="6552728" cy="7398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PROGRAM (BÖLÜMLER) NE YAPMALI</a:t>
            </a:r>
          </a:p>
        </p:txBody>
      </p:sp>
      <p:pic>
        <p:nvPicPr>
          <p:cNvPr id="92" name="İçerik Yer Tutucusu 4">
            <a:extLst>
              <a:ext uri="{FF2B5EF4-FFF2-40B4-BE49-F238E27FC236}">
                <a16:creationId xmlns:a16="http://schemas.microsoft.com/office/drawing/2014/main" id="{120B202D-1C22-441B-8297-9E9E4C4211B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93" name="Veri Yer Tutucusu 92">
            <a:extLst>
              <a:ext uri="{FF2B5EF4-FFF2-40B4-BE49-F238E27FC236}">
                <a16:creationId xmlns:a16="http://schemas.microsoft.com/office/drawing/2014/main" id="{2AC2EB95-24F8-4839-A276-B2214F09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A225-582F-4BD8-8916-E66849FDA7EB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4" name="Slayt Numarası Yer Tutucusu 93">
            <a:extLst>
              <a:ext uri="{FF2B5EF4-FFF2-40B4-BE49-F238E27FC236}">
                <a16:creationId xmlns:a16="http://schemas.microsoft.com/office/drawing/2014/main" id="{96B6F8A2-D856-42E4-85B8-4F3F0E2A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B72CD99-460D-4272-A34E-0D53D0462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Öğrenme Çıktısı Nedir?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FD8DD410-E606-48D5-830E-0683AC9FBC44}"/>
              </a:ext>
            </a:extLst>
          </p:cNvPr>
          <p:cNvSpPr txBox="1"/>
          <p:nvPr/>
        </p:nvSpPr>
        <p:spPr>
          <a:xfrm>
            <a:off x="2555776" y="1458834"/>
            <a:ext cx="5381368" cy="1123374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237864" marR="12357" indent="-208517" algn="just">
              <a:lnSpc>
                <a:spcPct val="103699"/>
              </a:lnSpc>
              <a:spcBef>
                <a:spcPts val="219"/>
              </a:spcBef>
            </a:pPr>
            <a:r>
              <a:rPr sz="2189" spc="-511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311" b="1" spc="24" dirty="0">
                <a:solidFill>
                  <a:srgbClr val="0076A2"/>
                </a:solidFill>
                <a:latin typeface="Carlito"/>
                <a:cs typeface="Carlito"/>
              </a:rPr>
              <a:t>Öğrenme sürecinin </a:t>
            </a:r>
            <a:r>
              <a:rPr sz="2311" b="1" spc="36" dirty="0">
                <a:solidFill>
                  <a:srgbClr val="0076A2"/>
                </a:solidFill>
                <a:latin typeface="Carlito"/>
                <a:cs typeface="Carlito"/>
              </a:rPr>
              <a:t>sonunda </a:t>
            </a:r>
            <a:r>
              <a:rPr sz="2311" b="1" spc="-12" dirty="0">
                <a:solidFill>
                  <a:srgbClr val="0076A2"/>
                </a:solidFill>
                <a:latin typeface="Carlito"/>
                <a:cs typeface="Carlito"/>
              </a:rPr>
              <a:t>öğrencilerin  </a:t>
            </a:r>
            <a:r>
              <a:rPr sz="2311" b="1" spc="24" dirty="0">
                <a:solidFill>
                  <a:srgbClr val="0076A2"/>
                </a:solidFill>
                <a:latin typeface="Carlito"/>
                <a:cs typeface="Carlito"/>
              </a:rPr>
              <a:t>neleri bilecekleri </a:t>
            </a:r>
            <a:r>
              <a:rPr sz="2311" b="1" spc="12" dirty="0">
                <a:solidFill>
                  <a:srgbClr val="0076A2"/>
                </a:solidFill>
                <a:latin typeface="Carlito"/>
                <a:cs typeface="Carlito"/>
              </a:rPr>
              <a:t>ya </a:t>
            </a:r>
            <a:r>
              <a:rPr sz="2311" b="1" spc="36" dirty="0">
                <a:solidFill>
                  <a:srgbClr val="0076A2"/>
                </a:solidFill>
                <a:latin typeface="Carlito"/>
                <a:cs typeface="Carlito"/>
              </a:rPr>
              <a:t>da </a:t>
            </a:r>
            <a:r>
              <a:rPr sz="2311" b="1" spc="12" dirty="0">
                <a:solidFill>
                  <a:srgbClr val="0076A2"/>
                </a:solidFill>
                <a:latin typeface="Carlito"/>
                <a:cs typeface="Carlito"/>
              </a:rPr>
              <a:t>yapabileceklerini  açıklayan</a:t>
            </a:r>
            <a:r>
              <a:rPr sz="2311" b="1" spc="73" dirty="0">
                <a:solidFill>
                  <a:srgbClr val="0076A2"/>
                </a:solidFill>
                <a:latin typeface="Carlito"/>
                <a:cs typeface="Carlito"/>
              </a:rPr>
              <a:t> </a:t>
            </a:r>
            <a:r>
              <a:rPr sz="2311" b="1" dirty="0">
                <a:solidFill>
                  <a:srgbClr val="0076A2"/>
                </a:solidFill>
                <a:latin typeface="Carlito"/>
                <a:cs typeface="Carlito"/>
              </a:rPr>
              <a:t>ifadelerdir.</a:t>
            </a:r>
            <a:endParaRPr sz="2311" dirty="0">
              <a:latin typeface="Carlito"/>
              <a:cs typeface="Carlito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EE0774E2-C9DD-4EDD-ACF0-758BB3DBB4FF}"/>
              </a:ext>
            </a:extLst>
          </p:cNvPr>
          <p:cNvSpPr/>
          <p:nvPr/>
        </p:nvSpPr>
        <p:spPr>
          <a:xfrm>
            <a:off x="3040470" y="2977813"/>
            <a:ext cx="4411980" cy="1005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54881362-8B73-4FD6-9C7B-1B77898FA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9" name="Veri Yer Tutucusu 8">
            <a:extLst>
              <a:ext uri="{FF2B5EF4-FFF2-40B4-BE49-F238E27FC236}">
                <a16:creationId xmlns:a16="http://schemas.microsoft.com/office/drawing/2014/main" id="{89B25AD6-F48D-4E9E-9924-ECA09547B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77DB-A485-4DB3-B32E-820225D961E7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18F8DB80-C016-4234-9D11-0052A6C6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22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7744" y="237579"/>
            <a:ext cx="6480720" cy="603675"/>
          </a:xfrm>
          <a:prstGeom prst="rect">
            <a:avLst/>
          </a:prstGeom>
        </p:spPr>
        <p:txBody>
          <a:bodyPr vert="horz" wrap="square" lIns="0" tIns="41704" rIns="0" bIns="0" rtlCol="0" anchor="ctr">
            <a:spAutoFit/>
          </a:bodyPr>
          <a:lstStyle/>
          <a:p>
            <a:pPr marL="30891">
              <a:spcBef>
                <a:spcPts val="328"/>
              </a:spcBef>
            </a:pPr>
            <a:r>
              <a:rPr lang="tr-TR" sz="3649" b="1" spc="36" dirty="0"/>
              <a:t>Her </a:t>
            </a:r>
            <a:r>
              <a:rPr lang="tr-TR" sz="3649" b="1" spc="12" dirty="0"/>
              <a:t>Bir Ders İçin</a:t>
            </a:r>
            <a:r>
              <a:rPr lang="tr-TR" sz="3649" b="1" dirty="0"/>
              <a:t> </a:t>
            </a:r>
            <a:r>
              <a:rPr lang="tr-TR" sz="3649" b="1" spc="12" dirty="0"/>
              <a:t>Yapılacaklar</a:t>
            </a:r>
            <a:endParaRPr lang="tr-TR" sz="3649" b="1" dirty="0"/>
          </a:p>
        </p:txBody>
      </p:sp>
      <p:sp>
        <p:nvSpPr>
          <p:cNvPr id="4" name="object 4"/>
          <p:cNvSpPr txBox="1"/>
          <p:nvPr/>
        </p:nvSpPr>
        <p:spPr>
          <a:xfrm>
            <a:off x="2696737" y="1317378"/>
            <a:ext cx="5735080" cy="1361783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37864" indent="-208517">
              <a:spcBef>
                <a:spcPts val="900"/>
              </a:spcBef>
              <a:buClr>
                <a:srgbClr val="0AD0D9"/>
              </a:buClr>
              <a:buSzPct val="94736"/>
              <a:buFont typeface="Arial"/>
              <a:buChar char=""/>
              <a:tabLst>
                <a:tab pos="239409" algn="l"/>
              </a:tabLst>
            </a:pPr>
            <a:r>
              <a:rPr sz="2311" b="1" spc="61" dirty="0">
                <a:latin typeface="Arial"/>
                <a:cs typeface="Arial"/>
              </a:rPr>
              <a:t>Dersin </a:t>
            </a:r>
            <a:r>
              <a:rPr sz="2311" b="1" spc="24" dirty="0">
                <a:latin typeface="Arial"/>
                <a:cs typeface="Arial"/>
              </a:rPr>
              <a:t>Amacı </a:t>
            </a:r>
            <a:r>
              <a:rPr sz="2311" b="1" spc="61" dirty="0">
                <a:latin typeface="Times New Roman"/>
                <a:cs typeface="Times New Roman"/>
              </a:rPr>
              <a:t>-</a:t>
            </a:r>
            <a:r>
              <a:rPr sz="2311" b="1" spc="-292" dirty="0">
                <a:latin typeface="Times New Roman"/>
                <a:cs typeface="Times New Roman"/>
              </a:rPr>
              <a:t> </a:t>
            </a:r>
            <a:r>
              <a:rPr sz="2311" b="1" spc="61" dirty="0">
                <a:solidFill>
                  <a:srgbClr val="006FC0"/>
                </a:solidFill>
                <a:latin typeface="Arial"/>
                <a:cs typeface="Arial"/>
              </a:rPr>
              <a:t>Öğreten</a:t>
            </a:r>
            <a:endParaRPr sz="2311">
              <a:latin typeface="Arial"/>
              <a:cs typeface="Arial"/>
            </a:endParaRPr>
          </a:p>
          <a:p>
            <a:pPr marL="237864" indent="-208517">
              <a:spcBef>
                <a:spcPts val="669"/>
              </a:spcBef>
              <a:buClr>
                <a:srgbClr val="0AD0D9"/>
              </a:buClr>
              <a:buSzPct val="94736"/>
              <a:buFont typeface="Arial"/>
              <a:buChar char=""/>
              <a:tabLst>
                <a:tab pos="239409" algn="l"/>
              </a:tabLst>
            </a:pPr>
            <a:r>
              <a:rPr sz="2311" b="1" spc="170" dirty="0">
                <a:latin typeface="Times New Roman"/>
                <a:cs typeface="Times New Roman"/>
              </a:rPr>
              <a:t>Dersin </a:t>
            </a:r>
            <a:r>
              <a:rPr sz="2311" b="1" spc="182" dirty="0">
                <a:latin typeface="Times New Roman"/>
                <a:cs typeface="Times New Roman"/>
              </a:rPr>
              <a:t>hedefleri </a:t>
            </a:r>
            <a:r>
              <a:rPr sz="2311" b="1" spc="61" dirty="0">
                <a:latin typeface="Times New Roman"/>
                <a:cs typeface="Times New Roman"/>
              </a:rPr>
              <a:t>-</a:t>
            </a:r>
            <a:r>
              <a:rPr sz="2311" b="1" spc="-328" dirty="0">
                <a:latin typeface="Times New Roman"/>
                <a:cs typeface="Times New Roman"/>
              </a:rPr>
              <a:t> </a:t>
            </a:r>
            <a:r>
              <a:rPr sz="2311" b="1" spc="61" dirty="0">
                <a:solidFill>
                  <a:srgbClr val="006FC0"/>
                </a:solidFill>
                <a:latin typeface="Arial"/>
                <a:cs typeface="Arial"/>
              </a:rPr>
              <a:t>Öğreten</a:t>
            </a:r>
            <a:endParaRPr sz="2311">
              <a:latin typeface="Arial"/>
              <a:cs typeface="Arial"/>
            </a:endParaRPr>
          </a:p>
          <a:p>
            <a:pPr marL="312004" indent="-282657">
              <a:spcBef>
                <a:spcPts val="705"/>
              </a:spcBef>
              <a:buClr>
                <a:srgbClr val="0AD0D9"/>
              </a:buClr>
              <a:buSzPct val="94736"/>
              <a:buFont typeface="Arial"/>
              <a:buChar char=""/>
              <a:tabLst>
                <a:tab pos="313549" algn="l"/>
              </a:tabLst>
            </a:pPr>
            <a:r>
              <a:rPr sz="2311" b="1" spc="36" dirty="0">
                <a:latin typeface="Arial"/>
                <a:cs typeface="Arial"/>
              </a:rPr>
              <a:t>Ders </a:t>
            </a:r>
            <a:r>
              <a:rPr sz="2311" b="1" spc="97" dirty="0">
                <a:latin typeface="Arial"/>
                <a:cs typeface="Arial"/>
              </a:rPr>
              <a:t>çıktıları (kazanımları)</a:t>
            </a:r>
            <a:r>
              <a:rPr sz="2311" b="1" spc="-353" dirty="0">
                <a:latin typeface="Arial"/>
                <a:cs typeface="Arial"/>
              </a:rPr>
              <a:t> </a:t>
            </a:r>
            <a:r>
              <a:rPr sz="2311" b="1" spc="-97" dirty="0">
                <a:latin typeface="Arial"/>
                <a:cs typeface="Arial"/>
              </a:rPr>
              <a:t>– </a:t>
            </a:r>
            <a:r>
              <a:rPr sz="2311" b="1" spc="12" dirty="0">
                <a:solidFill>
                  <a:srgbClr val="006FC0"/>
                </a:solidFill>
                <a:latin typeface="Arial"/>
                <a:cs typeface="Arial"/>
              </a:rPr>
              <a:t>Öğrenci</a:t>
            </a:r>
            <a:endParaRPr sz="2311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6736" y="2634296"/>
            <a:ext cx="2514600" cy="91640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37864" indent="-208517">
              <a:spcBef>
                <a:spcPts val="900"/>
              </a:spcBef>
              <a:buClr>
                <a:srgbClr val="0AD0D9"/>
              </a:buClr>
              <a:buSzPct val="94736"/>
              <a:buFont typeface="Arial"/>
              <a:buChar char=""/>
              <a:tabLst>
                <a:tab pos="239409" algn="l"/>
              </a:tabLst>
            </a:pPr>
            <a:r>
              <a:rPr sz="2311" b="1" spc="36" dirty="0">
                <a:latin typeface="Arial"/>
                <a:cs typeface="Arial"/>
              </a:rPr>
              <a:t>Öğrenci </a:t>
            </a:r>
            <a:r>
              <a:rPr sz="2311" b="1" spc="-24" dirty="0">
                <a:latin typeface="Arial"/>
                <a:cs typeface="Arial"/>
              </a:rPr>
              <a:t>iş</a:t>
            </a:r>
            <a:r>
              <a:rPr sz="2311" b="1" spc="-365" dirty="0">
                <a:latin typeface="Arial"/>
                <a:cs typeface="Arial"/>
              </a:rPr>
              <a:t> </a:t>
            </a:r>
            <a:r>
              <a:rPr sz="2311" b="1" spc="-12" dirty="0">
                <a:latin typeface="Arial"/>
                <a:cs typeface="Arial"/>
              </a:rPr>
              <a:t>yükü</a:t>
            </a:r>
            <a:endParaRPr sz="2311">
              <a:latin typeface="Arial"/>
              <a:cs typeface="Arial"/>
            </a:endParaRPr>
          </a:p>
          <a:p>
            <a:pPr marL="237864" indent="-208517">
              <a:spcBef>
                <a:spcPts val="669"/>
              </a:spcBef>
              <a:buClr>
                <a:srgbClr val="0AD0D9"/>
              </a:buClr>
              <a:buSzPct val="94736"/>
              <a:buFont typeface="Arial"/>
              <a:buChar char=""/>
              <a:tabLst>
                <a:tab pos="239409" algn="l"/>
              </a:tabLst>
            </a:pPr>
            <a:r>
              <a:rPr sz="2311" b="1" spc="-61" dirty="0">
                <a:latin typeface="Times New Roman"/>
                <a:cs typeface="Times New Roman"/>
              </a:rPr>
              <a:t>AKTS</a:t>
            </a:r>
            <a:r>
              <a:rPr sz="2311" b="1" spc="-36" dirty="0">
                <a:latin typeface="Times New Roman"/>
                <a:cs typeface="Times New Roman"/>
              </a:rPr>
              <a:t> </a:t>
            </a:r>
            <a:r>
              <a:rPr sz="2311" b="1" spc="146" dirty="0">
                <a:latin typeface="Times New Roman"/>
                <a:cs typeface="Times New Roman"/>
              </a:rPr>
              <a:t>kredisi</a:t>
            </a:r>
            <a:endParaRPr sz="2311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86313" y="3198446"/>
            <a:ext cx="451022" cy="118934"/>
          </a:xfrm>
          <a:custGeom>
            <a:avLst/>
            <a:gdLst/>
            <a:ahLst/>
            <a:cxnLst/>
            <a:rect l="l" t="t" r="r" b="b"/>
            <a:pathLst>
              <a:path w="185419" h="48894">
                <a:moveTo>
                  <a:pt x="185293" y="48768"/>
                </a:moveTo>
                <a:lnTo>
                  <a:pt x="0" y="0"/>
                </a:lnTo>
              </a:path>
            </a:pathLst>
          </a:custGeom>
          <a:ln w="7814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8" name="object 8"/>
          <p:cNvSpPr txBox="1"/>
          <p:nvPr/>
        </p:nvSpPr>
        <p:spPr>
          <a:xfrm>
            <a:off x="5622200" y="3027734"/>
            <a:ext cx="2855955" cy="804876"/>
          </a:xfrm>
          <a:prstGeom prst="rect">
            <a:avLst/>
          </a:prstGeom>
          <a:solidFill>
            <a:srgbClr val="0E6EC5"/>
          </a:solidFill>
          <a:ln w="7814">
            <a:solidFill>
              <a:srgbClr val="085091"/>
            </a:solidFill>
          </a:ln>
        </p:spPr>
        <p:txBody>
          <a:bodyPr vert="horz" wrap="square" lIns="0" tIns="7723" rIns="0" bIns="0" rtlCol="0">
            <a:spAutoFit/>
          </a:bodyPr>
          <a:lstStyle/>
          <a:p>
            <a:pPr marL="69506" marR="117388">
              <a:lnSpc>
                <a:spcPct val="107500"/>
              </a:lnSpc>
            </a:pPr>
            <a:r>
              <a:rPr sz="973" dirty="0">
                <a:solidFill>
                  <a:srgbClr val="FFFFFF"/>
                </a:solidFill>
                <a:latin typeface="Georgia"/>
                <a:cs typeface="Georgia"/>
              </a:rPr>
              <a:t>Bir </a:t>
            </a: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dersin </a:t>
            </a:r>
            <a:r>
              <a:rPr sz="973" dirty="0">
                <a:solidFill>
                  <a:srgbClr val="FFFFFF"/>
                </a:solidFill>
                <a:latin typeface="Georgia"/>
                <a:cs typeface="Georgia"/>
              </a:rPr>
              <a:t>başarı </a:t>
            </a: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ile tamamlanması için </a:t>
            </a:r>
            <a:r>
              <a:rPr sz="973" dirty="0">
                <a:solidFill>
                  <a:srgbClr val="FFFFFF"/>
                </a:solidFill>
                <a:latin typeface="Georgia"/>
                <a:cs typeface="Georgia"/>
              </a:rPr>
              <a:t>gerekli  </a:t>
            </a: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olan </a:t>
            </a:r>
            <a:r>
              <a:rPr sz="973" spc="36" dirty="0">
                <a:solidFill>
                  <a:srgbClr val="FFFFFF"/>
                </a:solidFill>
                <a:latin typeface="Georgia"/>
                <a:cs typeface="Georgia"/>
              </a:rPr>
              <a:t>tüm </a:t>
            </a: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eğitim </a:t>
            </a:r>
            <a:r>
              <a:rPr sz="973" dirty="0">
                <a:solidFill>
                  <a:srgbClr val="FFFFFF"/>
                </a:solidFill>
                <a:latin typeface="Georgia"/>
                <a:cs typeface="Georgia"/>
              </a:rPr>
              <a:t>faaliyetlerini</a:t>
            </a:r>
            <a:r>
              <a:rPr sz="973" spc="49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(derse</a:t>
            </a:r>
            <a:endParaRPr sz="973" dirty="0">
              <a:latin typeface="Georgia"/>
              <a:cs typeface="Georgia"/>
            </a:endParaRPr>
          </a:p>
          <a:p>
            <a:pPr marL="69506" marR="194616">
              <a:lnSpc>
                <a:spcPct val="107500"/>
              </a:lnSpc>
            </a:pP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katılım, uygulamalara katılım, </a:t>
            </a:r>
            <a:r>
              <a:rPr sz="973" dirty="0">
                <a:solidFill>
                  <a:srgbClr val="FFFFFF"/>
                </a:solidFill>
                <a:latin typeface="Georgia"/>
                <a:cs typeface="Georgia"/>
              </a:rPr>
              <a:t>seminer, proje  </a:t>
            </a: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hazırlama, </a:t>
            </a:r>
            <a:r>
              <a:rPr sz="973" spc="-12" dirty="0">
                <a:solidFill>
                  <a:srgbClr val="FFFFFF"/>
                </a:solidFill>
                <a:latin typeface="Georgia"/>
                <a:cs typeface="Georgia"/>
              </a:rPr>
              <a:t>sınav, </a:t>
            </a:r>
            <a:r>
              <a:rPr sz="973" spc="36" dirty="0">
                <a:solidFill>
                  <a:srgbClr val="FFFFFF"/>
                </a:solidFill>
                <a:latin typeface="Georgia"/>
                <a:cs typeface="Georgia"/>
              </a:rPr>
              <a:t>tüm </a:t>
            </a:r>
            <a:r>
              <a:rPr sz="973" dirty="0">
                <a:solidFill>
                  <a:srgbClr val="FFFFFF"/>
                </a:solidFill>
                <a:latin typeface="Georgia"/>
                <a:cs typeface="Georgia"/>
              </a:rPr>
              <a:t>bireysel çalışmalar,  </a:t>
            </a: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staj) için </a:t>
            </a:r>
            <a:r>
              <a:rPr sz="973" dirty="0">
                <a:solidFill>
                  <a:srgbClr val="FFFFFF"/>
                </a:solidFill>
                <a:latin typeface="Georgia"/>
                <a:cs typeface="Georgia"/>
              </a:rPr>
              <a:t>gerekli </a:t>
            </a:r>
            <a:r>
              <a:rPr sz="973" spc="24" dirty="0">
                <a:solidFill>
                  <a:srgbClr val="FFFFFF"/>
                </a:solidFill>
                <a:latin typeface="Georgia"/>
                <a:cs typeface="Georgia"/>
              </a:rPr>
              <a:t>zamanı</a:t>
            </a:r>
            <a:r>
              <a:rPr sz="973" spc="73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973" spc="-12" dirty="0">
                <a:solidFill>
                  <a:srgbClr val="FFFFFF"/>
                </a:solidFill>
                <a:latin typeface="Georgia"/>
                <a:cs typeface="Georgia"/>
              </a:rPr>
              <a:t>kapsar.</a:t>
            </a:r>
            <a:endParaRPr sz="973" dirty="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07872" y="3735347"/>
            <a:ext cx="92676" cy="284203"/>
          </a:xfrm>
          <a:custGeom>
            <a:avLst/>
            <a:gdLst/>
            <a:ahLst/>
            <a:cxnLst/>
            <a:rect l="l" t="t" r="r" b="b"/>
            <a:pathLst>
              <a:path w="38100" h="116839">
                <a:moveTo>
                  <a:pt x="37503" y="0"/>
                </a:moveTo>
                <a:lnTo>
                  <a:pt x="0" y="116332"/>
                </a:lnTo>
              </a:path>
            </a:pathLst>
          </a:custGeom>
          <a:ln w="7814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0" name="object 10"/>
          <p:cNvSpPr txBox="1"/>
          <p:nvPr/>
        </p:nvSpPr>
        <p:spPr>
          <a:xfrm>
            <a:off x="2766366" y="4051680"/>
            <a:ext cx="2318436" cy="699148"/>
          </a:xfrm>
          <a:prstGeom prst="rect">
            <a:avLst/>
          </a:prstGeom>
          <a:solidFill>
            <a:srgbClr val="0E6EC5"/>
          </a:solidFill>
          <a:ln w="7814">
            <a:solidFill>
              <a:srgbClr val="085091"/>
            </a:solidFill>
          </a:ln>
        </p:spPr>
        <p:txBody>
          <a:bodyPr vert="horz" wrap="square" lIns="0" tIns="50972" rIns="0" bIns="0" rtlCol="0">
            <a:spAutoFit/>
          </a:bodyPr>
          <a:lstStyle/>
          <a:p>
            <a:pPr marL="67961" marR="64872" algn="just">
              <a:lnSpc>
                <a:spcPct val="107500"/>
              </a:lnSpc>
              <a:spcBef>
                <a:spcPts val="401"/>
              </a:spcBef>
            </a:pP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Derste </a:t>
            </a:r>
            <a:r>
              <a:rPr sz="973" spc="24" dirty="0">
                <a:solidFill>
                  <a:srgbClr val="FFFFFF"/>
                </a:solidFill>
                <a:latin typeface="Georgia"/>
                <a:cs typeface="Georgia"/>
              </a:rPr>
              <a:t>hedeflenen </a:t>
            </a: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öğrenim çıktılarını  edinebilmek için öğrenenin harcadığı  </a:t>
            </a:r>
            <a:r>
              <a:rPr sz="973" spc="24" dirty="0">
                <a:solidFill>
                  <a:srgbClr val="FFFFFF"/>
                </a:solidFill>
                <a:latin typeface="Georgia"/>
                <a:cs typeface="Georgia"/>
              </a:rPr>
              <a:t>zamanı</a:t>
            </a:r>
            <a:r>
              <a:rPr sz="973" spc="36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973" dirty="0">
                <a:solidFill>
                  <a:srgbClr val="FFFFFF"/>
                </a:solidFill>
                <a:latin typeface="Georgia"/>
                <a:cs typeface="Georgia"/>
              </a:rPr>
              <a:t>(</a:t>
            </a:r>
            <a:r>
              <a:rPr sz="973" dirty="0" err="1">
                <a:solidFill>
                  <a:srgbClr val="FFFFFF"/>
                </a:solidFill>
                <a:latin typeface="Georgia"/>
                <a:cs typeface="Georgia"/>
              </a:rPr>
              <a:t>iş</a:t>
            </a:r>
            <a:r>
              <a:rPr lang="tr-TR" sz="973" dirty="0">
                <a:latin typeface="Georgia"/>
                <a:cs typeface="Georgia"/>
              </a:rPr>
              <a:t> </a:t>
            </a:r>
            <a:r>
              <a:rPr sz="973" spc="36" dirty="0" err="1">
                <a:solidFill>
                  <a:srgbClr val="FFFFFF"/>
                </a:solidFill>
                <a:latin typeface="Georgia"/>
                <a:cs typeface="Georgia"/>
              </a:rPr>
              <a:t>yükünü</a:t>
            </a:r>
            <a:r>
              <a:rPr sz="973" spc="36" dirty="0">
                <a:solidFill>
                  <a:srgbClr val="FFFFFF"/>
                </a:solidFill>
                <a:latin typeface="Georgia"/>
                <a:cs typeface="Georgia"/>
              </a:rPr>
              <a:t>) </a:t>
            </a: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temel </a:t>
            </a:r>
            <a:r>
              <a:rPr sz="973" dirty="0">
                <a:solidFill>
                  <a:srgbClr val="FFFFFF"/>
                </a:solidFill>
                <a:latin typeface="Georgia"/>
                <a:cs typeface="Georgia"/>
              </a:rPr>
              <a:t>alarak </a:t>
            </a: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belirlenen</a:t>
            </a:r>
            <a:r>
              <a:rPr sz="973" spc="-2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kredi</a:t>
            </a:r>
            <a:endParaRPr sz="973" dirty="0">
              <a:latin typeface="Georgia"/>
              <a:cs typeface="Georgia"/>
            </a:endParaRPr>
          </a:p>
        </p:txBody>
      </p:sp>
      <p:pic>
        <p:nvPicPr>
          <p:cNvPr id="12" name="İçerik Yer Tutucusu 4">
            <a:extLst>
              <a:ext uri="{FF2B5EF4-FFF2-40B4-BE49-F238E27FC236}">
                <a16:creationId xmlns:a16="http://schemas.microsoft.com/office/drawing/2014/main" id="{5F9D690B-2014-4480-A2C6-3B26AB707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13" name="Veri Yer Tutucusu 12">
            <a:extLst>
              <a:ext uri="{FF2B5EF4-FFF2-40B4-BE49-F238E27FC236}">
                <a16:creationId xmlns:a16="http://schemas.microsoft.com/office/drawing/2014/main" id="{16590CD4-B8F9-45B0-A295-93939DDF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622F-3D08-47C3-9AC2-59F92CE57881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ayt Numarası Yer Tutucusu 13">
            <a:extLst>
              <a:ext uri="{FF2B5EF4-FFF2-40B4-BE49-F238E27FC236}">
                <a16:creationId xmlns:a16="http://schemas.microsoft.com/office/drawing/2014/main" id="{8D191930-CBD6-444C-AE80-1AEFB4F5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8271BD7-46F3-4F00-945C-57F38F8AC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303865-AF0E-41D7-B20D-1CF6F7051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0A91CF6-373E-46FD-AC16-F596B9405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470"/>
            <a:ext cx="907300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47405295-90A6-4BC7-AEC8-E417965C5F03}"/>
              </a:ext>
            </a:extLst>
          </p:cNvPr>
          <p:cNvSpPr txBox="1">
            <a:spLocks/>
          </p:cNvSpPr>
          <p:nvPr/>
        </p:nvSpPr>
        <p:spPr bwMode="auto">
          <a:xfrm>
            <a:off x="539552" y="37697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6600" b="1" i="1" u="sng" dirty="0">
                <a:solidFill>
                  <a:srgbClr val="C00000"/>
                </a:solidFill>
              </a:rPr>
              <a:t>TEŞEKKÜRLER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FA88137-6C4A-43EF-AE18-ACBD399B0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7FC8-87AF-433A-A789-E00310BC3AC7}" type="datetime1">
              <a:rPr lang="tr-TR" smtClean="0"/>
              <a:t>9.03.2020</a:t>
            </a:fld>
            <a:endParaRPr lang="en-US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560A1385-48DD-4934-8AC3-12121A58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1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6416343-A7C4-47F1-B4DF-1FA8A824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/>
              <a:t>PROGRAMLA  İLGİLİ BİLGİLERİN TAMAMLANMASI</a:t>
            </a: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4992E846-ABC5-4982-91AD-24F14071A0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872311"/>
              </p:ext>
            </p:extLst>
          </p:nvPr>
        </p:nvGraphicFramePr>
        <p:xfrm>
          <a:off x="2195513" y="1200150"/>
          <a:ext cx="6491287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C53DD49B-F59E-4FBB-837E-3E6551B7DB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71DFC6E-EBBB-4486-84C3-AEBE5AD63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2EB8-81CA-45F4-8049-F0F2BD7B21D4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970315-AC9B-4F31-9BD4-0E386975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4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0771B0-F9FB-4F08-A39A-5F309CF4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/>
              <a:t>PROGRAMLA  İLGİLİ BİLGİLERİN TAMAMLANMASI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2516F-F89D-412B-A1D0-C724A78D7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816" y="1200151"/>
            <a:ext cx="5770984" cy="3394472"/>
          </a:xfrm>
        </p:spPr>
        <p:txBody>
          <a:bodyPr>
            <a:normAutofit/>
          </a:bodyPr>
          <a:lstStyle/>
          <a:p>
            <a:pPr algn="just"/>
            <a:r>
              <a:rPr lang="tr-TR" sz="2400" dirty="0" err="1"/>
              <a:t>MYO’ları</a:t>
            </a:r>
            <a:r>
              <a:rPr lang="tr-TR" sz="2400" dirty="0"/>
              <a:t> öncelikle bölümleri ile ilgili kısa bir açıklama yapacak daha sonra bölümlerin altında yer alan programların bilgilerini paylaşacaklar.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Fakülteler ise  bölümleri ile  ilgili gerekli bilgileri paylaşacaklar.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DBB090DB-7B7D-4D3D-B3F4-EAAEF833B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9" name="Ok: Beşgen 8">
            <a:extLst>
              <a:ext uri="{FF2B5EF4-FFF2-40B4-BE49-F238E27FC236}">
                <a16:creationId xmlns:a16="http://schemas.microsoft.com/office/drawing/2014/main" id="{15EB6170-DDB1-4609-B39F-81A72E4A233D}"/>
              </a:ext>
            </a:extLst>
          </p:cNvPr>
          <p:cNvSpPr/>
          <p:nvPr/>
        </p:nvSpPr>
        <p:spPr>
          <a:xfrm>
            <a:off x="88892" y="915566"/>
            <a:ext cx="2826924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200" b="1" dirty="0"/>
              <a:t>Fakülteler ve Meslek Yüksekokulların kendi </a:t>
            </a:r>
            <a:r>
              <a:rPr lang="tr-TR" sz="1200" b="1" dirty="0" err="1"/>
              <a:t>wep</a:t>
            </a:r>
            <a:r>
              <a:rPr lang="tr-TR" sz="1200" b="1" dirty="0"/>
              <a:t>  sayfalarında bölüm/program ile ilgili  bilgileri paylaşması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5F85BF2-C67B-485E-8D90-A826FD47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6E-FAFF-49F9-87F7-355217B17066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E7A576F-3F09-4856-87BC-852568595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7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0771B0-F9FB-4F08-A39A-5F309CF4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/>
              <a:t>PROGRAMLA  İLGİLİ BİLGİLERİN TAMAMLANMASI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DBB090DB-7B7D-4D3D-B3F4-EAAEF833B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9" name="Ok: Beşgen 8">
            <a:extLst>
              <a:ext uri="{FF2B5EF4-FFF2-40B4-BE49-F238E27FC236}">
                <a16:creationId xmlns:a16="http://schemas.microsoft.com/office/drawing/2014/main" id="{15EB6170-DDB1-4609-B39F-81A72E4A233D}"/>
              </a:ext>
            </a:extLst>
          </p:cNvPr>
          <p:cNvSpPr/>
          <p:nvPr/>
        </p:nvSpPr>
        <p:spPr>
          <a:xfrm>
            <a:off x="88892" y="915566"/>
            <a:ext cx="2826924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200" b="1" dirty="0"/>
              <a:t>Fakülteler ve Meslek Yüksekokulların kendi </a:t>
            </a:r>
            <a:r>
              <a:rPr lang="tr-TR" sz="1200" b="1" dirty="0" err="1"/>
              <a:t>wep</a:t>
            </a:r>
            <a:r>
              <a:rPr lang="tr-TR" sz="1200" b="1" dirty="0"/>
              <a:t>  sayfalarında bölüm/program ile ilgili  bilgileri paylaşması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E680AB84-BD7A-449C-850C-EF93BB2E1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915566"/>
            <a:ext cx="5770984" cy="3939902"/>
          </a:xfrm>
          <a:prstGeom prst="rect">
            <a:avLst/>
          </a:prstGeo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37AFFD5-0A4C-4324-BBB0-ABB9A8937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F7FA-5449-4DC8-8250-D2977EA8E3AA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CD8E090-14DB-40DB-99C4-FD25911AD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8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0771B0-F9FB-4F08-A39A-5F309CF4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/>
              <a:t>PROGRAMLA  İLGİLİ BİLGİLERİN TAMAMLANMASI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2516F-F89D-412B-A1D0-C724A78D7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816" y="1200151"/>
            <a:ext cx="5770984" cy="33944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tr-TR" u="sng" dirty="0"/>
              <a:t>Meslek Yüksekokulları</a:t>
            </a:r>
          </a:p>
          <a:p>
            <a:pPr marL="0" indent="0">
              <a:buNone/>
            </a:pPr>
            <a:r>
              <a:rPr lang="tr-TR" dirty="0"/>
              <a:t>Bölüm ile ilgili açıklamada;</a:t>
            </a:r>
          </a:p>
          <a:p>
            <a:r>
              <a:rPr lang="tr-TR" dirty="0"/>
              <a:t>Kuruluş tarihçesi</a:t>
            </a:r>
          </a:p>
          <a:p>
            <a:r>
              <a:rPr lang="tr-TR" dirty="0"/>
              <a:t>Bölümün altında yer alan programlar</a:t>
            </a:r>
          </a:p>
          <a:p>
            <a:r>
              <a:rPr lang="tr-TR" dirty="0"/>
              <a:t>Programlar ilk ne zaman öğrenci aldı ve açılmayan programlar için çalışmaların devam ettiği ile ilgili bilgi</a:t>
            </a:r>
          </a:p>
          <a:p>
            <a:r>
              <a:rPr lang="tr-TR" dirty="0"/>
              <a:t>Bölümle ilgili fotoğraf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DBB090DB-7B7D-4D3D-B3F4-EAAEF833B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9" name="Ok: Beşgen 8">
            <a:extLst>
              <a:ext uri="{FF2B5EF4-FFF2-40B4-BE49-F238E27FC236}">
                <a16:creationId xmlns:a16="http://schemas.microsoft.com/office/drawing/2014/main" id="{15EB6170-DDB1-4609-B39F-81A72E4A233D}"/>
              </a:ext>
            </a:extLst>
          </p:cNvPr>
          <p:cNvSpPr/>
          <p:nvPr/>
        </p:nvSpPr>
        <p:spPr>
          <a:xfrm>
            <a:off x="88892" y="915566"/>
            <a:ext cx="2826924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200" b="1" dirty="0"/>
              <a:t>Fakülteler ve Meslek Yüksekokulların kendi </a:t>
            </a:r>
            <a:r>
              <a:rPr lang="tr-TR" sz="1200" b="1" dirty="0" err="1"/>
              <a:t>wep</a:t>
            </a:r>
            <a:r>
              <a:rPr lang="tr-TR" sz="1200" b="1" dirty="0"/>
              <a:t>  sayfalarında bölüm/program ile ilgili  bilgileri paylaşması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2AE5EB8-619A-4FDD-9072-207BD504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A848-E83A-4F16-99C1-030796E59FD4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13F978E-CBAE-441B-90CD-10D23C41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87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0771B0-F9FB-4F08-A39A-5F309CF4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/>
              <a:t>PROGRAMLA  İLGİLİ BİLGİLERİN TAMAMLANMASI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2516F-F89D-412B-A1D0-C724A78D7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816" y="1200151"/>
            <a:ext cx="5770984" cy="3394472"/>
          </a:xfrm>
        </p:spPr>
        <p:txBody>
          <a:bodyPr/>
          <a:lstStyle/>
          <a:p>
            <a:pPr marL="0" indent="0" algn="ctr">
              <a:buNone/>
            </a:pPr>
            <a:r>
              <a:rPr lang="tr-TR" sz="2800" u="sng" dirty="0"/>
              <a:t>Fakülteler ve Meslek Yüksekokulları</a:t>
            </a:r>
          </a:p>
          <a:p>
            <a:endParaRPr lang="tr-TR" sz="2800" dirty="0"/>
          </a:p>
          <a:p>
            <a:r>
              <a:rPr lang="tr-TR" sz="2800" dirty="0"/>
              <a:t>Fakülteler bünyesindeki bölümlerin, </a:t>
            </a:r>
          </a:p>
          <a:p>
            <a:r>
              <a:rPr lang="tr-TR" sz="2800" dirty="0" err="1"/>
              <a:t>MYO’lar</a:t>
            </a:r>
            <a:r>
              <a:rPr lang="tr-TR" sz="2800" dirty="0"/>
              <a:t> ise bölümlerin altında yer alan Programlar ile ilgili bilgileri paylaşacaklar.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DBB090DB-7B7D-4D3D-B3F4-EAAEF833B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9" name="Ok: Beşgen 8">
            <a:extLst>
              <a:ext uri="{FF2B5EF4-FFF2-40B4-BE49-F238E27FC236}">
                <a16:creationId xmlns:a16="http://schemas.microsoft.com/office/drawing/2014/main" id="{15EB6170-DDB1-4609-B39F-81A72E4A233D}"/>
              </a:ext>
            </a:extLst>
          </p:cNvPr>
          <p:cNvSpPr/>
          <p:nvPr/>
        </p:nvSpPr>
        <p:spPr>
          <a:xfrm>
            <a:off x="88892" y="915566"/>
            <a:ext cx="2826924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200" b="1" dirty="0"/>
              <a:t>Fakülteler ve Meslek Yüksekokulların kendi </a:t>
            </a:r>
            <a:r>
              <a:rPr lang="tr-TR" sz="1200" b="1" dirty="0" err="1"/>
              <a:t>wep</a:t>
            </a:r>
            <a:r>
              <a:rPr lang="tr-TR" sz="1200" b="1" dirty="0"/>
              <a:t>  sayfalarında bölüm/program ile ilgili  bilgileri paylaşması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E4E5B7C-9813-48AA-A991-74E04486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F476-5855-48B8-A48D-6A1C81E99A34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5F303E5-AEE9-4F57-8D93-5B861FEC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3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0771B0-F9FB-4F08-A39A-5F309CF4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/>
              <a:t>PROGRAMLA  İLGİLİ BİLGİLERİN TAMAMLANMASI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DBB090DB-7B7D-4D3D-B3F4-EAAEF833B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9" name="Ok: Beşgen 8">
            <a:extLst>
              <a:ext uri="{FF2B5EF4-FFF2-40B4-BE49-F238E27FC236}">
                <a16:creationId xmlns:a16="http://schemas.microsoft.com/office/drawing/2014/main" id="{15EB6170-DDB1-4609-B39F-81A72E4A233D}"/>
              </a:ext>
            </a:extLst>
          </p:cNvPr>
          <p:cNvSpPr/>
          <p:nvPr/>
        </p:nvSpPr>
        <p:spPr>
          <a:xfrm>
            <a:off x="88892" y="915566"/>
            <a:ext cx="2826924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200" b="1" dirty="0"/>
              <a:t>Fakülteler ve Meslek Yüksekokulların kendi </a:t>
            </a:r>
            <a:r>
              <a:rPr lang="tr-TR" sz="1200" b="1" dirty="0" err="1"/>
              <a:t>wep</a:t>
            </a:r>
            <a:r>
              <a:rPr lang="tr-TR" sz="1200" b="1" dirty="0"/>
              <a:t>  sayfalarında bölüm/program ile ilgili  bilgileri paylaşması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4D021EA-83A7-46CB-8E9F-B7A4E8112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915566"/>
            <a:ext cx="5770984" cy="4021955"/>
          </a:xfrm>
          <a:prstGeom prst="rect">
            <a:avLst/>
          </a:prstGeo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783C4BE-5A97-4079-A11E-A4A02A58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8E10-F074-4921-9288-E0917DE913A6}" type="datetime1">
              <a:rPr lang="tr-TR" smtClean="0">
                <a:solidFill>
                  <a:schemeClr val="bg1"/>
                </a:solidFill>
              </a:rPr>
              <a:t>9.03.2020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02C802-460D-46F5-A8F3-422681DFD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71506"/>
      </p:ext>
    </p:extLst>
  </p:cSld>
  <p:clrMapOvr>
    <a:masterClrMapping/>
  </p:clrMapOvr>
</p:sld>
</file>

<file path=ppt/theme/theme1.xml><?xml version="1.0" encoding="utf-8"?>
<a:theme xmlns:a="http://schemas.openxmlformats.org/drawingml/2006/main" name="22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226</Template>
  <TotalTime>497</TotalTime>
  <Words>1142</Words>
  <Application>Microsoft Office PowerPoint</Application>
  <PresentationFormat>Ekran Gösterisi (16:9)</PresentationFormat>
  <Paragraphs>289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0" baseType="lpstr">
      <vt:lpstr>Arial</vt:lpstr>
      <vt:lpstr>Calibri</vt:lpstr>
      <vt:lpstr>Carlito</vt:lpstr>
      <vt:lpstr>Georgia</vt:lpstr>
      <vt:lpstr>Times New Roman</vt:lpstr>
      <vt:lpstr>226</vt:lpstr>
      <vt:lpstr>PROGRAM GELİŞTİRME VE İYİLEŞTİRME GRUP TOPLANTISI</vt:lpstr>
      <vt:lpstr>PowerPoint Sunusu</vt:lpstr>
      <vt:lpstr>GİRİŞ</vt:lpstr>
      <vt:lpstr>PROGRAMLA  İLGİLİ BİLGİLERİN TAMAMLANMASI</vt:lpstr>
      <vt:lpstr>PROGRAMLA  İLGİLİ BİLGİLERİN TAMAMLANMASI</vt:lpstr>
      <vt:lpstr>PROGRAMLA  İLGİLİ BİLGİLERİN TAMAMLANMASI</vt:lpstr>
      <vt:lpstr>PROGRAMLA  İLGİLİ BİLGİLERİN TAMAMLANMASI</vt:lpstr>
      <vt:lpstr>PROGRAMLA  İLGİLİ BİLGİLERİN TAMAMLANMASI</vt:lpstr>
      <vt:lpstr>PROGRAMLA  İLGİLİ BİLGİLERİN TAMAMLANMASI</vt:lpstr>
      <vt:lpstr>PROGRAMLA  İLGİLİ BİLGİLERİN TAMAMLANMASI</vt:lpstr>
      <vt:lpstr>PROGRAMLA  İLGİLİ BİLGİLERİN TAMAMLANMASI</vt:lpstr>
      <vt:lpstr>PROGRAMLA  İLGİLİ BİLGİLERİN TAMAMLANMASI</vt:lpstr>
      <vt:lpstr>PROGRAMLA  İLGİLİ BİLGİLERİN TAMAMLANMASI</vt:lpstr>
      <vt:lpstr>PROGRAMLA  İLGİLİ BİLGİLERİN TAMAMLANMASI</vt:lpstr>
      <vt:lpstr>PROGRAMLA  İLGİLİ BİLGİLERİN TAMAMLANMASI</vt:lpstr>
      <vt:lpstr>PROGRAMLA  İLGİLİ BİLGİLERİN TAMAMLANMASI</vt:lpstr>
      <vt:lpstr>PROGRAMLA  İLGİLİ BİLGİLERİN TAMAMLANMASI</vt:lpstr>
      <vt:lpstr>PROGRAM ÇIKTILARININ HAZIRLANMASI</vt:lpstr>
      <vt:lpstr>PROGRAM ÇIKTILARININ HAZIRLANMASI</vt:lpstr>
      <vt:lpstr>PROGRAM ÇIKTILARININ HAZIRLANMASI</vt:lpstr>
      <vt:lpstr>PowerPoint Sunusu</vt:lpstr>
      <vt:lpstr>Ulusal Yeterlilikler Çerçevelerinin ilgi  tutulabileceği ve bu sayede farklı ülkelerin  yeterliliklerini birbirleriyle  ilişkilendirilebileceği şemsiye (üst)  çerçevelerdir.</vt:lpstr>
      <vt:lpstr>Ulusal düzeyde yükseköğretim yeterlilikleri  arasındaki ilişkiyi açıklayan, ulusal ve  uluslararası paydaşlarca tanınan ve  ilişkilendirilebilen, yeterliliklerin belirli bir  düzen içerisinde yapılandırıldığı bir sistemdir.</vt:lpstr>
      <vt:lpstr>PowerPoint Sunusu</vt:lpstr>
      <vt:lpstr>Ulusal düzeyde yükseköğretim yeterlilikleri  göz önünde bulundurularak herhangi bir  meslek alanındaki yeterliliklerin ilgili paydaşların görüşleri alınarak belirli bir düzen  içerisinde yapılandırıldığı bir sistemdir.</vt:lpstr>
      <vt:lpstr>PowerPoint Sunusu</vt:lpstr>
      <vt:lpstr>YETERLİLİKLER ÇERÇEVESİ – PROGRAM İLİŞKİSİ</vt:lpstr>
      <vt:lpstr>YETERLİLİKLER ÇERÇEVESİ – PROGRAM İLİŞKİSİ</vt:lpstr>
      <vt:lpstr>YETERLİLİKLER ÇERÇEVESİ – PROGRAM İLİŞKİSİ</vt:lpstr>
      <vt:lpstr>YETERLİLİKLER ÇERÇEVESİ – PROGRAM İLİŞKİSİ</vt:lpstr>
      <vt:lpstr>Örnek Program: A Üniversitesi B Okulu İlk ve Acil Yardım Programı</vt:lpstr>
      <vt:lpstr>Öğrenme Çıktısı Nedir?</vt:lpstr>
      <vt:lpstr>Her Bir Ders İçin Yapılacaklar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ALİ KAPLAN</dc:creator>
  <cp:lastModifiedBy>ALİ KAPLAN</cp:lastModifiedBy>
  <cp:revision>74</cp:revision>
  <dcterms:created xsi:type="dcterms:W3CDTF">2016-07-18T10:10:40Z</dcterms:created>
  <dcterms:modified xsi:type="dcterms:W3CDTF">2020-03-09T12:47:14Z</dcterms:modified>
</cp:coreProperties>
</file>