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5" r:id="rId3"/>
    <p:sldId id="259" r:id="rId4"/>
    <p:sldId id="305" r:id="rId5"/>
    <p:sldId id="260" r:id="rId6"/>
    <p:sldId id="306" r:id="rId7"/>
    <p:sldId id="307" r:id="rId8"/>
    <p:sldId id="296" r:id="rId9"/>
    <p:sldId id="298" r:id="rId10"/>
    <p:sldId id="299" r:id="rId11"/>
    <p:sldId id="280" r:id="rId12"/>
    <p:sldId id="300" r:id="rId13"/>
    <p:sldId id="301" r:id="rId14"/>
    <p:sldId id="288" r:id="rId15"/>
    <p:sldId id="289" r:id="rId16"/>
    <p:sldId id="290" r:id="rId17"/>
    <p:sldId id="312" r:id="rId18"/>
    <p:sldId id="313" r:id="rId19"/>
    <p:sldId id="304" r:id="rId20"/>
    <p:sldId id="314" r:id="rId21"/>
    <p:sldId id="308" r:id="rId22"/>
    <p:sldId id="309" r:id="rId23"/>
    <p:sldId id="292" r:id="rId24"/>
    <p:sldId id="310" r:id="rId25"/>
    <p:sldId id="311" r:id="rId26"/>
    <p:sldId id="293" r:id="rId27"/>
    <p:sldId id="294" r:id="rId28"/>
    <p:sldId id="295"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8F00"/>
    <a:srgbClr val="75BA1E"/>
    <a:srgbClr val="006D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279161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52680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252444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184127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339187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103475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22523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53245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162528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740930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06E1E94-EE6E-431D-9CCD-26824E692C31}" type="datetimeFigureOut">
              <a:rPr lang="tr-TR" smtClean="0"/>
              <a:pPr/>
              <a:t>06.01.2020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247551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E1E94-EE6E-431D-9CCD-26824E692C31}" type="datetimeFigureOut">
              <a:rPr lang="tr-TR" smtClean="0"/>
              <a:pPr/>
              <a:t>06.01.2020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B2F2F-59CA-4E46-8981-998F628C757A}" type="slidenum">
              <a:rPr lang="tr-TR" smtClean="0"/>
              <a:pPr/>
              <a:t>‹#›</a:t>
            </a:fld>
            <a:endParaRPr lang="tr-TR"/>
          </a:p>
        </p:txBody>
      </p:sp>
    </p:spTree>
    <p:extLst>
      <p:ext uri="{BB962C8B-B14F-4D97-AF65-F5344CB8AC3E}">
        <p14:creationId xmlns:p14="http://schemas.microsoft.com/office/powerpoint/2010/main" xmlns="" val="138955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kalite@kayseri.edu.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9"/>
          <p:cNvSpPr/>
          <p:nvPr/>
        </p:nvSpPr>
        <p:spPr>
          <a:xfrm>
            <a:off x="0" y="216024"/>
            <a:ext cx="12192000" cy="1484784"/>
          </a:xfrm>
          <a:prstGeom prst="roundRect">
            <a:avLst/>
          </a:prstGeom>
          <a:solidFill>
            <a:schemeClr val="accent6">
              <a:lumMod val="60000"/>
              <a:lumOff val="40000"/>
            </a:schemeClr>
          </a:solidFill>
          <a:ln w="44450">
            <a:no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tr-TR" sz="4000" b="1" dirty="0" smtClean="0">
                <a:solidFill>
                  <a:schemeClr val="accent5">
                    <a:lumMod val="50000"/>
                  </a:schemeClr>
                </a:solidFill>
              </a:rPr>
              <a:t>YÜKSEKÖĞRETİMDE KALİTE</a:t>
            </a:r>
          </a:p>
          <a:p>
            <a:pPr algn="r"/>
            <a:endParaRPr lang="tr-TR" dirty="0" smtClean="0">
              <a:solidFill>
                <a:schemeClr val="accent5">
                  <a:lumMod val="50000"/>
                </a:schemeClr>
              </a:solidFill>
            </a:endParaRPr>
          </a:p>
        </p:txBody>
      </p:sp>
      <p:sp>
        <p:nvSpPr>
          <p:cNvPr id="5" name="Metin kutusu 12"/>
          <p:cNvSpPr txBox="1"/>
          <p:nvPr/>
        </p:nvSpPr>
        <p:spPr>
          <a:xfrm>
            <a:off x="548465" y="2413548"/>
            <a:ext cx="4238171" cy="762000"/>
          </a:xfrm>
          <a:prstGeom prst="rect">
            <a:avLst/>
          </a:prstGeom>
          <a:noFill/>
        </p:spPr>
        <p:txBody>
          <a:bodyPr wrap="square" rtlCol="0">
            <a:spAutoFit/>
          </a:bodyPr>
          <a:lstStyle/>
          <a:p>
            <a:r>
              <a:rPr lang="tr-TR" sz="4400" dirty="0" smtClean="0">
                <a:solidFill>
                  <a:schemeClr val="accent5">
                    <a:lumMod val="50000"/>
                  </a:schemeClr>
                </a:solidFill>
              </a:rPr>
              <a:t>Nedir?</a:t>
            </a:r>
            <a:endParaRPr lang="tr-TR" sz="4400" dirty="0">
              <a:solidFill>
                <a:schemeClr val="accent5">
                  <a:lumMod val="50000"/>
                </a:schemeClr>
              </a:solidFill>
            </a:endParaRPr>
          </a:p>
        </p:txBody>
      </p:sp>
      <p:sp>
        <p:nvSpPr>
          <p:cNvPr id="6" name="Metin kutusu 13"/>
          <p:cNvSpPr txBox="1"/>
          <p:nvPr/>
        </p:nvSpPr>
        <p:spPr>
          <a:xfrm>
            <a:off x="3599544" y="3183117"/>
            <a:ext cx="5486400" cy="769441"/>
          </a:xfrm>
          <a:prstGeom prst="rect">
            <a:avLst/>
          </a:prstGeom>
          <a:noFill/>
        </p:spPr>
        <p:txBody>
          <a:bodyPr wrap="square" rtlCol="0">
            <a:spAutoFit/>
          </a:bodyPr>
          <a:lstStyle/>
          <a:p>
            <a:r>
              <a:rPr lang="tr-TR" sz="4400" dirty="0" smtClean="0">
                <a:solidFill>
                  <a:schemeClr val="accent5">
                    <a:lumMod val="50000"/>
                  </a:schemeClr>
                </a:solidFill>
              </a:rPr>
              <a:t>Neden Önemli?</a:t>
            </a:r>
            <a:endParaRPr lang="tr-TR" sz="4400" dirty="0">
              <a:solidFill>
                <a:schemeClr val="accent5">
                  <a:lumMod val="50000"/>
                </a:schemeClr>
              </a:solidFill>
            </a:endParaRPr>
          </a:p>
        </p:txBody>
      </p:sp>
      <p:sp>
        <p:nvSpPr>
          <p:cNvPr id="7" name="Metin kutusu 14"/>
          <p:cNvSpPr txBox="1"/>
          <p:nvPr/>
        </p:nvSpPr>
        <p:spPr>
          <a:xfrm>
            <a:off x="6672064" y="4509120"/>
            <a:ext cx="6807200" cy="762000"/>
          </a:xfrm>
          <a:prstGeom prst="rect">
            <a:avLst/>
          </a:prstGeom>
          <a:noFill/>
        </p:spPr>
        <p:txBody>
          <a:bodyPr wrap="square" rtlCol="0">
            <a:spAutoFit/>
          </a:bodyPr>
          <a:lstStyle/>
          <a:p>
            <a:r>
              <a:rPr lang="tr-TR" sz="4400" dirty="0" smtClean="0">
                <a:solidFill>
                  <a:schemeClr val="accent5">
                    <a:lumMod val="50000"/>
                  </a:schemeClr>
                </a:solidFill>
              </a:rPr>
              <a:t>Neler Yapılmalı?</a:t>
            </a:r>
            <a:endParaRPr lang="tr-TR" sz="44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6"/>
          <p:cNvSpPr/>
          <p:nvPr/>
        </p:nvSpPr>
        <p:spPr>
          <a:xfrm>
            <a:off x="76201" y="1066800"/>
            <a:ext cx="12115800" cy="56170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tr-TR" sz="3600" dirty="0" smtClean="0">
                <a:solidFill>
                  <a:srgbClr val="C00000"/>
                </a:solidFill>
              </a:rPr>
              <a:t>Kurumsal Dış Değerlendirme Programı: </a:t>
            </a:r>
            <a:r>
              <a:rPr lang="tr-TR" sz="3600" dirty="0" smtClean="0">
                <a:solidFill>
                  <a:schemeClr val="tx1"/>
                </a:solidFill>
              </a:rPr>
              <a:t>Yükseköğretim kurumlarının eğitim-öğretim, araştırma ve toplumsal katkı faaliyetleri ile idarî hizmetlerinin kalitesinin, beş yılda en az bir defa olmak üzere Yükseköğretim Kalite Kurulu tarafından periyodik olarak gerçekleştirilecek dış değerlendirme süreci</a:t>
            </a:r>
          </a:p>
          <a:p>
            <a:endParaRPr lang="tr-TR" sz="3600" dirty="0" smtClean="0"/>
          </a:p>
          <a:p>
            <a:pPr>
              <a:buFont typeface="Arial" pitchFamily="34" charset="0"/>
              <a:buChar char="•"/>
            </a:pPr>
            <a:endParaRPr lang="tr-TR" sz="3600" dirty="0">
              <a:solidFill>
                <a:schemeClr val="tx1"/>
              </a:solidFill>
            </a:endParaRPr>
          </a:p>
        </p:txBody>
      </p:sp>
      <p:pic>
        <p:nvPicPr>
          <p:cNvPr id="3" name="Resim 3"/>
          <p:cNvPicPr>
            <a:picLocks noChangeAspect="1"/>
          </p:cNvPicPr>
          <p:nvPr/>
        </p:nvPicPr>
        <p:blipFill>
          <a:blip r:embed="rId2" cstate="print"/>
          <a:stretch>
            <a:fillRect/>
          </a:stretch>
        </p:blipFill>
        <p:spPr>
          <a:xfrm>
            <a:off x="0" y="0"/>
            <a:ext cx="4067175" cy="11239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6000" dirty="0" smtClean="0">
                <a:solidFill>
                  <a:srgbClr val="C00000"/>
                </a:solidFill>
              </a:rPr>
              <a:t>KALİTEDEN ÜNİVERSİTELER SORUMLUDUR!!!</a:t>
            </a:r>
          </a:p>
          <a:p>
            <a:pPr algn="ctr">
              <a:buNone/>
            </a:pPr>
            <a:endParaRPr lang="tr-TR" sz="6000" dirty="0" smtClean="0">
              <a:solidFill>
                <a:srgbClr val="C00000"/>
              </a:solidFill>
            </a:endParaRPr>
          </a:p>
          <a:p>
            <a:pPr algn="ctr">
              <a:buNone/>
            </a:pPr>
            <a:r>
              <a:rPr lang="tr-TR" sz="4000" dirty="0" smtClean="0">
                <a:solidFill>
                  <a:schemeClr val="accent5">
                    <a:lumMod val="75000"/>
                  </a:schemeClr>
                </a:solidFill>
              </a:rPr>
              <a:t>Ne yapmalıyız?</a:t>
            </a:r>
            <a:endParaRPr lang="tr-TR" sz="40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207596" y="627017"/>
            <a:ext cx="9184278" cy="52643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AYNI DİLİ KONUŞMALI</a:t>
            </a:r>
            <a:endParaRPr lang="tr-TR" b="1" dirty="0">
              <a:solidFill>
                <a:srgbClr val="C0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3655288" y="2050188"/>
            <a:ext cx="5296983" cy="38019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srcRect/>
          <a:stretch>
            <a:fillRect/>
          </a:stretch>
        </p:blipFill>
        <p:spPr bwMode="auto">
          <a:xfrm>
            <a:off x="31447" y="378823"/>
            <a:ext cx="12077162" cy="6074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319273" y="744584"/>
            <a:ext cx="9627402" cy="532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493733" y="705393"/>
            <a:ext cx="10935842" cy="53165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Sorumluluklarımız?</a:t>
            </a:r>
            <a:endParaRPr lang="tr-TR" b="1" dirty="0">
              <a:solidFill>
                <a:srgbClr val="C00000"/>
              </a:solidFill>
            </a:endParaRPr>
          </a:p>
        </p:txBody>
      </p:sp>
      <p:sp>
        <p:nvSpPr>
          <p:cNvPr id="3" name="2 İçerik Yer Tutucusu"/>
          <p:cNvSpPr>
            <a:spLocks noGrp="1"/>
          </p:cNvSpPr>
          <p:nvPr>
            <p:ph idx="1"/>
          </p:nvPr>
        </p:nvSpPr>
        <p:spPr/>
        <p:txBody>
          <a:bodyPr>
            <a:normAutofit/>
          </a:bodyPr>
          <a:lstStyle/>
          <a:p>
            <a:r>
              <a:rPr lang="tr-TR" sz="3200" dirty="0" smtClean="0"/>
              <a:t>Üniversitemizde uygulanacak iç ve dış kalite güvence sistemini oluşturmak ve işletmek</a:t>
            </a:r>
          </a:p>
          <a:p>
            <a:pPr>
              <a:buNone/>
            </a:pPr>
            <a:endParaRPr lang="tr-TR" sz="3200" dirty="0" smtClean="0"/>
          </a:p>
          <a:p>
            <a:r>
              <a:rPr lang="tr-TR" sz="3200" dirty="0" smtClean="0"/>
              <a:t>Kurumsal ve program iç ve dış değerlendirme süreçlerinin yürütülmesini sağlamakla yükümlüyüz. </a:t>
            </a:r>
            <a:endParaRPr lang="tr-T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808875" y="966651"/>
            <a:ext cx="8001875" cy="459594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Kurum İç Değerlendirme Raporu (KİDR)</a:t>
            </a:r>
            <a:endParaRPr lang="tr-TR" b="1" dirty="0">
              <a:solidFill>
                <a:srgbClr val="C00000"/>
              </a:solidFill>
            </a:endParaRPr>
          </a:p>
        </p:txBody>
      </p:sp>
      <p:sp>
        <p:nvSpPr>
          <p:cNvPr id="3" name="2 İçerik Yer Tutucusu"/>
          <p:cNvSpPr>
            <a:spLocks noGrp="1"/>
          </p:cNvSpPr>
          <p:nvPr>
            <p:ph idx="1"/>
          </p:nvPr>
        </p:nvSpPr>
        <p:spPr/>
        <p:txBody>
          <a:bodyPr/>
          <a:lstStyle/>
          <a:p>
            <a:r>
              <a:rPr lang="tr-TR" dirty="0" err="1" smtClean="0"/>
              <a:t>KİDR’nin</a:t>
            </a:r>
            <a:r>
              <a:rPr lang="tr-TR" dirty="0" smtClean="0"/>
              <a:t> amacı, kurumun kendi güçlü ve gelişmeye açık yönlerini tanımasına ve iyileştirme süreçlerine katkı sağlamaktır.</a:t>
            </a:r>
          </a:p>
          <a:p>
            <a:r>
              <a:rPr lang="tr-TR" dirty="0" smtClean="0"/>
              <a:t>İç değerlendirme raporunun hazırlama sürecinin kuruma katkısının arttırılması amacıyla çalışmalarda </a:t>
            </a:r>
            <a:r>
              <a:rPr lang="tr-TR" dirty="0" smtClean="0">
                <a:solidFill>
                  <a:srgbClr val="C00000"/>
                </a:solidFill>
              </a:rPr>
              <a:t>kapsayıcılık ve katılımcılığın sağlanması</a:t>
            </a:r>
            <a:r>
              <a:rPr lang="tr-TR" dirty="0" smtClean="0"/>
              <a:t>, bürokratik veri yönetiminden daha </a:t>
            </a:r>
            <a:r>
              <a:rPr lang="tr-TR" dirty="0" smtClean="0">
                <a:solidFill>
                  <a:srgbClr val="C00000"/>
                </a:solidFill>
              </a:rPr>
              <a:t>ziyade süreç yönetimi yaklaşımının benimsenmesi</a:t>
            </a:r>
            <a:r>
              <a:rPr lang="tr-TR" dirty="0" smtClean="0"/>
              <a:t>, kalite çalışmalarında </a:t>
            </a:r>
            <a:r>
              <a:rPr lang="tr-TR" dirty="0" smtClean="0">
                <a:solidFill>
                  <a:srgbClr val="C00000"/>
                </a:solidFill>
              </a:rPr>
              <a:t>şeffaflığın sağlanması </a:t>
            </a:r>
            <a:r>
              <a:rPr lang="tr-TR" dirty="0" smtClean="0"/>
              <a:t>ve </a:t>
            </a:r>
            <a:r>
              <a:rPr lang="tr-TR" dirty="0" smtClean="0">
                <a:solidFill>
                  <a:srgbClr val="C00000"/>
                </a:solidFill>
              </a:rPr>
              <a:t>sürekli eğitim </a:t>
            </a:r>
            <a:r>
              <a:rPr lang="tr-TR" dirty="0" smtClean="0"/>
              <a:t>çalışmalarıyla desteklenmesi beklenmektedir.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510628" y="483325"/>
            <a:ext cx="11152662" cy="5773783"/>
          </a:xfrm>
          <a:prstGeom prst="rect">
            <a:avLst/>
          </a:prstGeom>
          <a:noFill/>
          <a:ln w="9525">
            <a:noFill/>
            <a:miter lim="800000"/>
            <a:headEnd/>
            <a:tailEnd/>
          </a:ln>
        </p:spPr>
      </p:pic>
      <p:sp>
        <p:nvSpPr>
          <p:cNvPr id="5" name="4 Oval"/>
          <p:cNvSpPr/>
          <p:nvPr/>
        </p:nvSpPr>
        <p:spPr>
          <a:xfrm>
            <a:off x="574766" y="1867989"/>
            <a:ext cx="888274" cy="613954"/>
          </a:xfrm>
          <a:prstGeom prst="ellipse">
            <a:avLst/>
          </a:prstGeom>
          <a:solidFill>
            <a:srgbClr val="C00000">
              <a:alpha val="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Oval"/>
          <p:cNvSpPr/>
          <p:nvPr/>
        </p:nvSpPr>
        <p:spPr>
          <a:xfrm>
            <a:off x="583475" y="5011783"/>
            <a:ext cx="1297576" cy="592183"/>
          </a:xfrm>
          <a:prstGeom prst="ellipse">
            <a:avLst/>
          </a:prstGeom>
          <a:solidFill>
            <a:srgbClr val="C00000">
              <a:alpha val="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Oval"/>
          <p:cNvSpPr/>
          <p:nvPr/>
        </p:nvSpPr>
        <p:spPr>
          <a:xfrm>
            <a:off x="605247" y="5725886"/>
            <a:ext cx="1297576" cy="592183"/>
          </a:xfrm>
          <a:prstGeom prst="ellipse">
            <a:avLst/>
          </a:prstGeom>
          <a:solidFill>
            <a:srgbClr val="C00000">
              <a:alpha val="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008471" y="248195"/>
            <a:ext cx="10578283" cy="595028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Sizleri neden davet ettik?</a:t>
            </a:r>
            <a:endParaRPr lang="tr-TR" b="1" dirty="0">
              <a:solidFill>
                <a:srgbClr val="C00000"/>
              </a:solidFill>
            </a:endParaRPr>
          </a:p>
        </p:txBody>
      </p:sp>
      <p:sp>
        <p:nvSpPr>
          <p:cNvPr id="3" name="2 İçerik Yer Tutucusu"/>
          <p:cNvSpPr>
            <a:spLocks noGrp="1"/>
          </p:cNvSpPr>
          <p:nvPr>
            <p:ph idx="1"/>
          </p:nvPr>
        </p:nvSpPr>
        <p:spPr/>
        <p:txBody>
          <a:bodyPr/>
          <a:lstStyle/>
          <a:p>
            <a:pPr lvl="0"/>
            <a:r>
              <a:rPr lang="tr-TR" sz="3600" dirty="0" err="1" smtClean="0"/>
              <a:t>KİDR’nin</a:t>
            </a:r>
            <a:r>
              <a:rPr lang="tr-TR" sz="3600" dirty="0" smtClean="0"/>
              <a:t> hazırlanmasında temel teşkil edecek </a:t>
            </a:r>
            <a:r>
              <a:rPr lang="tr-TR" sz="3600" dirty="0" smtClean="0">
                <a:solidFill>
                  <a:schemeClr val="accent5">
                    <a:lumMod val="75000"/>
                  </a:schemeClr>
                </a:solidFill>
              </a:rPr>
              <a:t>Birim İç Değerlendirme Raporlarının (BİDR)</a:t>
            </a:r>
            <a:r>
              <a:rPr lang="tr-TR" sz="3600" dirty="0" smtClean="0"/>
              <a:t> hazırlanması gerekmektedir. </a:t>
            </a:r>
          </a:p>
          <a:p>
            <a:pPr lvl="0">
              <a:buNone/>
            </a:pPr>
            <a:endParaRPr lang="tr-TR" sz="3000"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Sizleri neden davet ettik?</a:t>
            </a:r>
            <a:endParaRPr lang="tr-TR" b="1" dirty="0">
              <a:solidFill>
                <a:srgbClr val="C00000"/>
              </a:solidFill>
            </a:endParaRPr>
          </a:p>
        </p:txBody>
      </p:sp>
      <p:sp>
        <p:nvSpPr>
          <p:cNvPr id="3" name="2 İçerik Yer Tutucusu"/>
          <p:cNvSpPr>
            <a:spLocks noGrp="1"/>
          </p:cNvSpPr>
          <p:nvPr>
            <p:ph idx="1"/>
          </p:nvPr>
        </p:nvSpPr>
        <p:spPr>
          <a:xfrm>
            <a:off x="838200" y="1838688"/>
            <a:ext cx="10866120" cy="4351338"/>
          </a:xfrm>
        </p:spPr>
        <p:txBody>
          <a:bodyPr/>
          <a:lstStyle/>
          <a:p>
            <a:pPr lvl="0"/>
            <a:r>
              <a:rPr lang="tr-TR" sz="3600" dirty="0" smtClean="0"/>
              <a:t>Yükseköğretim Kalite Kurulu tarafından her yıl yayımlanmaya başlayan üniversitelerin </a:t>
            </a:r>
            <a:r>
              <a:rPr lang="tr-TR" sz="3600" dirty="0" smtClean="0">
                <a:solidFill>
                  <a:schemeClr val="accent5">
                    <a:lumMod val="75000"/>
                  </a:schemeClr>
                </a:solidFill>
              </a:rPr>
              <a:t>Kurum Gösterge Raporu’na</a:t>
            </a:r>
            <a:r>
              <a:rPr lang="tr-TR" sz="3600" dirty="0" smtClean="0"/>
              <a:t> temel teşkil edecek </a:t>
            </a:r>
            <a:r>
              <a:rPr lang="tr-TR" sz="3600" dirty="0" smtClean="0">
                <a:solidFill>
                  <a:schemeClr val="accent5">
                    <a:lumMod val="75000"/>
                  </a:schemeClr>
                </a:solidFill>
              </a:rPr>
              <a:t>Birim Gösterge Raporları’nın </a:t>
            </a:r>
            <a:r>
              <a:rPr lang="tr-TR" sz="3600" dirty="0" smtClean="0"/>
              <a:t>hazırlanması gerekmektedir. </a:t>
            </a:r>
            <a:endParaRPr lang="tr-TR" sz="3000" dirty="0" smtClean="0"/>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Sizleri neden davet ettik?</a:t>
            </a:r>
            <a:endParaRPr lang="tr-TR" b="1" dirty="0">
              <a:solidFill>
                <a:srgbClr val="C00000"/>
              </a:solidFill>
            </a:endParaRPr>
          </a:p>
        </p:txBody>
      </p:sp>
      <p:sp>
        <p:nvSpPr>
          <p:cNvPr id="3" name="2 İçerik Yer Tutucusu"/>
          <p:cNvSpPr>
            <a:spLocks noGrp="1"/>
          </p:cNvSpPr>
          <p:nvPr>
            <p:ph idx="1"/>
          </p:nvPr>
        </p:nvSpPr>
        <p:spPr/>
        <p:txBody>
          <a:bodyPr/>
          <a:lstStyle/>
          <a:p>
            <a:pPr lvl="0"/>
            <a:r>
              <a:rPr lang="tr-TR" sz="3600" dirty="0" smtClean="0"/>
              <a:t>Birim Kalite Komisyonlarının ivedilikle oluşturulması gerekmektedir. </a:t>
            </a:r>
          </a:p>
          <a:p>
            <a:pPr lvl="0">
              <a:buNone/>
            </a:pPr>
            <a:endParaRPr lang="tr-TR" sz="3000"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966652" y="217695"/>
            <a:ext cx="10476410" cy="6389745"/>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66205" y="210344"/>
            <a:ext cx="10776857" cy="6476155"/>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Sizleri neden davet ettik?</a:t>
            </a:r>
            <a:endParaRPr lang="tr-TR" b="1" dirty="0">
              <a:solidFill>
                <a:srgbClr val="C00000"/>
              </a:solidFill>
            </a:endParaRPr>
          </a:p>
        </p:txBody>
      </p:sp>
      <p:sp>
        <p:nvSpPr>
          <p:cNvPr id="3" name="2 İçerik Yer Tutucusu"/>
          <p:cNvSpPr>
            <a:spLocks noGrp="1"/>
          </p:cNvSpPr>
          <p:nvPr>
            <p:ph idx="1"/>
          </p:nvPr>
        </p:nvSpPr>
        <p:spPr/>
        <p:txBody>
          <a:bodyPr/>
          <a:lstStyle/>
          <a:p>
            <a:pPr lvl="0"/>
            <a:r>
              <a:rPr lang="tr-TR" sz="3600" dirty="0" smtClean="0"/>
              <a:t>2019 yılı </a:t>
            </a:r>
            <a:r>
              <a:rPr lang="tr-TR" sz="3600" dirty="0" smtClean="0">
                <a:solidFill>
                  <a:schemeClr val="accent5">
                    <a:lumMod val="75000"/>
                  </a:schemeClr>
                </a:solidFill>
              </a:rPr>
              <a:t>“Birim İç değerlendirme Raporları”</a:t>
            </a:r>
            <a:r>
              <a:rPr lang="tr-TR" sz="3600" dirty="0" smtClean="0"/>
              <a:t> ile </a:t>
            </a:r>
            <a:r>
              <a:rPr lang="tr-TR" sz="3600" dirty="0" smtClean="0">
                <a:solidFill>
                  <a:schemeClr val="accent5">
                    <a:lumMod val="75000"/>
                  </a:schemeClr>
                </a:solidFill>
              </a:rPr>
              <a:t>“Birim Gösterge Raporlarının” </a:t>
            </a:r>
            <a:r>
              <a:rPr lang="tr-TR" sz="3600" dirty="0" smtClean="0"/>
              <a:t>en geç </a:t>
            </a:r>
            <a:r>
              <a:rPr lang="tr-TR" sz="3600" dirty="0" smtClean="0">
                <a:solidFill>
                  <a:srgbClr val="C00000"/>
                </a:solidFill>
              </a:rPr>
              <a:t>31. 01.2020 </a:t>
            </a:r>
            <a:r>
              <a:rPr lang="tr-TR" sz="3600" dirty="0" smtClean="0"/>
              <a:t>tarihine kadar hazırlanarak merkezimize gönderilmesi gerekmektedir. </a:t>
            </a:r>
          </a:p>
          <a:p>
            <a:pPr lvl="0">
              <a:buNone/>
            </a:pPr>
            <a:endParaRPr lang="tr-TR" sz="3000"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Sizleri neden davet ettik?</a:t>
            </a:r>
            <a:endParaRPr lang="tr-TR" dirty="0"/>
          </a:p>
        </p:txBody>
      </p:sp>
      <p:sp>
        <p:nvSpPr>
          <p:cNvPr id="3" name="2 İçerik Yer Tutucusu"/>
          <p:cNvSpPr>
            <a:spLocks noGrp="1"/>
          </p:cNvSpPr>
          <p:nvPr>
            <p:ph idx="1"/>
          </p:nvPr>
        </p:nvSpPr>
        <p:spPr/>
        <p:txBody>
          <a:bodyPr/>
          <a:lstStyle/>
          <a:p>
            <a:pPr lvl="0"/>
            <a:r>
              <a:rPr lang="tr-TR" sz="3600" dirty="0" smtClean="0"/>
              <a:t>Birimler web sayfalarına “Kalite” adıyla yeni bir sekme açacaktır. “Kalite” sekmesi altında </a:t>
            </a:r>
            <a:r>
              <a:rPr lang="tr-TR" sz="3600" dirty="0" smtClean="0">
                <a:solidFill>
                  <a:srgbClr val="0070C0"/>
                </a:solidFill>
              </a:rPr>
              <a:t>“Birim Kalite Komisyonu”</a:t>
            </a:r>
            <a:r>
              <a:rPr lang="tr-TR" sz="3600" dirty="0" smtClean="0"/>
              <a:t> ve geçen yıl hazırlanan </a:t>
            </a:r>
            <a:r>
              <a:rPr lang="tr-TR" sz="3600" dirty="0" smtClean="0">
                <a:solidFill>
                  <a:srgbClr val="0070C0"/>
                </a:solidFill>
              </a:rPr>
              <a:t>“2018 Yılı Birim İç Değerlendirme Raporu”</a:t>
            </a:r>
            <a:r>
              <a:rPr lang="tr-TR" sz="3600" dirty="0" smtClean="0"/>
              <a:t> ile hazırlanacak olan </a:t>
            </a:r>
            <a:r>
              <a:rPr lang="tr-TR" sz="3600" dirty="0" smtClean="0">
                <a:solidFill>
                  <a:srgbClr val="0070C0"/>
                </a:solidFill>
              </a:rPr>
              <a:t>“2019 Yılı Birim İç Değerlendirme Raporu”</a:t>
            </a:r>
            <a:r>
              <a:rPr lang="tr-TR" sz="3600" dirty="0" smtClean="0"/>
              <a:t>  yer almalıdır.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9012" y="4062549"/>
            <a:ext cx="10515600" cy="2539773"/>
          </a:xfrm>
        </p:spPr>
        <p:txBody>
          <a:bodyPr>
            <a:normAutofit/>
          </a:bodyPr>
          <a:lstStyle/>
          <a:p>
            <a:pPr algn="ctr">
              <a:lnSpc>
                <a:spcPct val="100000"/>
              </a:lnSpc>
            </a:pPr>
            <a:r>
              <a:rPr lang="tr-TR" sz="3300" b="1" dirty="0" smtClean="0">
                <a:solidFill>
                  <a:srgbClr val="C00000"/>
                </a:solidFill>
              </a:rPr>
              <a:t>Kalite ve Strateji Geliştirme, Uygulama ve Araştırma Merkezi</a:t>
            </a:r>
            <a:r>
              <a:rPr lang="tr-TR" sz="3000" b="1" dirty="0" smtClean="0">
                <a:solidFill>
                  <a:srgbClr val="C00000"/>
                </a:solidFill>
              </a:rPr>
              <a:t/>
            </a:r>
            <a:br>
              <a:rPr lang="tr-TR" sz="3000" b="1" dirty="0" smtClean="0">
                <a:solidFill>
                  <a:srgbClr val="C00000"/>
                </a:solidFill>
              </a:rPr>
            </a:br>
            <a:r>
              <a:rPr lang="tr-TR" sz="3000" b="1" dirty="0" smtClean="0">
                <a:hlinkClick r:id="rId2"/>
              </a:rPr>
              <a:t>kalite@kayseri.edu.tr</a:t>
            </a:r>
            <a:r>
              <a:rPr lang="tr-TR" sz="3000" b="1" dirty="0" smtClean="0"/>
              <a:t/>
            </a:r>
            <a:br>
              <a:rPr lang="tr-TR" sz="3000" b="1" dirty="0" smtClean="0"/>
            </a:br>
            <a:r>
              <a:rPr lang="tr-TR" sz="3000" b="1" dirty="0" smtClean="0"/>
              <a:t/>
            </a:r>
            <a:br>
              <a:rPr lang="tr-TR" sz="3000" b="1" dirty="0" smtClean="0"/>
            </a:br>
            <a:r>
              <a:rPr lang="tr-TR" sz="3200" b="1" dirty="0" smtClean="0"/>
              <a:t> </a:t>
            </a:r>
            <a:r>
              <a:rPr lang="tr-TR" sz="2600" b="1" dirty="0" smtClean="0"/>
              <a:t>Doç. Dr. Neslihan DEMİREL  </a:t>
            </a:r>
            <a:r>
              <a:rPr lang="tr-TR" sz="3000" dirty="0" smtClean="0"/>
              <a:t/>
            </a:r>
            <a:br>
              <a:rPr lang="tr-TR" sz="3000" dirty="0" smtClean="0"/>
            </a:br>
            <a:endParaRPr lang="tr-TR" sz="3000" dirty="0"/>
          </a:p>
        </p:txBody>
      </p:sp>
      <p:pic>
        <p:nvPicPr>
          <p:cNvPr id="1026" name="Picture 2"/>
          <p:cNvPicPr>
            <a:picLocks noChangeAspect="1" noChangeArrowheads="1"/>
          </p:cNvPicPr>
          <p:nvPr/>
        </p:nvPicPr>
        <p:blipFill>
          <a:blip r:embed="rId3" cstate="print"/>
          <a:srcRect/>
          <a:stretch>
            <a:fillRect/>
          </a:stretch>
        </p:blipFill>
        <p:spPr bwMode="auto">
          <a:xfrm>
            <a:off x="3540443" y="388874"/>
            <a:ext cx="4950414" cy="3346273"/>
          </a:xfrm>
          <a:prstGeom prst="rect">
            <a:avLst/>
          </a:prstGeom>
          <a:noFill/>
          <a:ln w="9525">
            <a:noFill/>
            <a:miter lim="800000"/>
            <a:headEnd/>
            <a:tailEnd/>
          </a:ln>
        </p:spPr>
      </p:pic>
      <p:sp>
        <p:nvSpPr>
          <p:cNvPr id="5" name="4 Metin kutusu"/>
          <p:cNvSpPr txBox="1"/>
          <p:nvPr/>
        </p:nvSpPr>
        <p:spPr>
          <a:xfrm>
            <a:off x="4833256" y="3461656"/>
            <a:ext cx="2730138" cy="646331"/>
          </a:xfrm>
          <a:prstGeom prst="rect">
            <a:avLst/>
          </a:prstGeom>
          <a:noFill/>
        </p:spPr>
        <p:txBody>
          <a:bodyPr wrap="square" rtlCol="0">
            <a:spAutoFit/>
          </a:bodyPr>
          <a:lstStyle/>
          <a:p>
            <a:r>
              <a:rPr lang="tr-TR" sz="3600" b="1" dirty="0" smtClean="0">
                <a:solidFill>
                  <a:srgbClr val="0070C0"/>
                </a:solidFill>
              </a:rPr>
              <a:t>Sorularınız?</a:t>
            </a:r>
            <a:endParaRPr lang="tr-TR" sz="36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cstate="print"/>
          <a:stretch>
            <a:fillRect/>
          </a:stretch>
        </p:blipFill>
        <p:spPr>
          <a:xfrm>
            <a:off x="0" y="0"/>
            <a:ext cx="4067175" cy="1123950"/>
          </a:xfrm>
          <a:prstGeom prst="rect">
            <a:avLst/>
          </a:prstGeom>
        </p:spPr>
      </p:pic>
      <p:sp>
        <p:nvSpPr>
          <p:cNvPr id="7" name="Yuvarlatılmış Dikdörtgen 6"/>
          <p:cNvSpPr/>
          <p:nvPr/>
        </p:nvSpPr>
        <p:spPr>
          <a:xfrm>
            <a:off x="76201" y="1055914"/>
            <a:ext cx="12115800" cy="562791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3600" dirty="0" smtClean="0">
              <a:solidFill>
                <a:srgbClr val="FF0000"/>
              </a:solidFill>
            </a:endParaRPr>
          </a:p>
          <a:p>
            <a:r>
              <a:rPr lang="tr-TR" sz="3600" dirty="0" smtClean="0">
                <a:solidFill>
                  <a:srgbClr val="C00000"/>
                </a:solidFill>
              </a:rPr>
              <a:t>YÖKAK; </a:t>
            </a:r>
            <a:r>
              <a:rPr lang="tr-TR" sz="3600" dirty="0" smtClean="0">
                <a:solidFill>
                  <a:schemeClr val="tx1"/>
                </a:solidFill>
              </a:rPr>
              <a:t>23 Temmuz 2015 tarih ve 29423 sayılı Resmi Gazetede yayımlanarak yürürlüğe giren “Yükseköğretim Kalite Güvencesi Yönetmeliği” kapsamında oluşturulmuş daha sonra 1 Temmuz 2017 tarihli 7033 sayılı 'Sanayinin Geliştirilmesi ve Üretimin Desteklenmesi Amacıyla Bazı Kanun ve Kanun Hükmünde Kararnamelerde Değişiklik Yapılmasına Dair Kanun' ile 2547 sayılı Yükseköğretim Kanunu'na eklenen Ek Madde 35 hükümlerine göre yeniden düzenlenmiştir.</a:t>
            </a:r>
          </a:p>
          <a:p>
            <a:endParaRPr lang="tr-TR" sz="2800" dirty="0">
              <a:solidFill>
                <a:srgbClr val="FF0000"/>
              </a:solidFill>
            </a:endParaRPr>
          </a:p>
        </p:txBody>
      </p:sp>
    </p:spTree>
    <p:extLst>
      <p:ext uri="{BB962C8B-B14F-4D97-AF65-F5344CB8AC3E}">
        <p14:creationId xmlns:p14="http://schemas.microsoft.com/office/powerpoint/2010/main" xmlns="" val="41122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stretch>
            <a:fillRect/>
          </a:stretch>
        </p:blipFill>
        <p:spPr>
          <a:xfrm>
            <a:off x="0" y="0"/>
            <a:ext cx="4067175" cy="1123950"/>
          </a:xfrm>
          <a:prstGeom prst="rect">
            <a:avLst/>
          </a:prstGeom>
        </p:spPr>
      </p:pic>
      <p:sp>
        <p:nvSpPr>
          <p:cNvPr id="7" name="Yuvarlatılmış Dikdörtgen 6"/>
          <p:cNvSpPr/>
          <p:nvPr/>
        </p:nvSpPr>
        <p:spPr>
          <a:xfrm>
            <a:off x="0" y="1079863"/>
            <a:ext cx="12115800" cy="56170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dirty="0" err="1" smtClean="0">
                <a:solidFill>
                  <a:schemeClr val="tx1"/>
                </a:solidFill>
              </a:rPr>
              <a:t>YÖKAK’ın</a:t>
            </a:r>
            <a:r>
              <a:rPr lang="tr-TR" sz="3600" dirty="0" smtClean="0">
                <a:solidFill>
                  <a:schemeClr val="tx1"/>
                </a:solidFill>
              </a:rPr>
              <a:t> kurumsal hedefi; ülkemize özgü ve tüm dünya ile konuşabilen bir Yükseköğretim Kalite Güvence Sistemi kurmaktır.</a:t>
            </a:r>
          </a:p>
          <a:p>
            <a:endParaRPr lang="tr-TR" sz="3600" dirty="0" smtClean="0">
              <a:solidFill>
                <a:schemeClr val="tx1"/>
              </a:solidFill>
            </a:endParaRPr>
          </a:p>
          <a:p>
            <a:endParaRPr lang="tr-TR" sz="3600" dirty="0">
              <a:solidFill>
                <a:schemeClr val="tx1"/>
              </a:solidFill>
            </a:endParaRPr>
          </a:p>
        </p:txBody>
      </p:sp>
    </p:spTree>
    <p:extLst>
      <p:ext uri="{BB962C8B-B14F-4D97-AF65-F5344CB8AC3E}">
        <p14:creationId xmlns:p14="http://schemas.microsoft.com/office/powerpoint/2010/main" xmlns="" val="354652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stretch>
            <a:fillRect/>
          </a:stretch>
        </p:blipFill>
        <p:spPr>
          <a:xfrm>
            <a:off x="0" y="0"/>
            <a:ext cx="4067175" cy="1123950"/>
          </a:xfrm>
          <a:prstGeom prst="rect">
            <a:avLst/>
          </a:prstGeom>
        </p:spPr>
      </p:pic>
      <p:sp>
        <p:nvSpPr>
          <p:cNvPr id="7" name="Yuvarlatılmış Dikdörtgen 6"/>
          <p:cNvSpPr/>
          <p:nvPr/>
        </p:nvSpPr>
        <p:spPr>
          <a:xfrm>
            <a:off x="76201" y="1066800"/>
            <a:ext cx="12115800" cy="56170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3600" dirty="0" err="1" smtClean="0">
                <a:solidFill>
                  <a:schemeClr val="tx1"/>
                </a:solidFill>
              </a:rPr>
              <a:t>YÖKAK’ın</a:t>
            </a:r>
            <a:r>
              <a:rPr lang="tr-TR" sz="3600" dirty="0" smtClean="0">
                <a:solidFill>
                  <a:schemeClr val="tx1"/>
                </a:solidFill>
              </a:rPr>
              <a:t> temel görevleri şunlardır;</a:t>
            </a:r>
          </a:p>
          <a:p>
            <a:endParaRPr lang="tr-TR" sz="3600" dirty="0" smtClean="0">
              <a:solidFill>
                <a:schemeClr val="tx1"/>
              </a:solidFill>
            </a:endParaRPr>
          </a:p>
          <a:p>
            <a:pPr>
              <a:buFont typeface="Arial" pitchFamily="34" charset="0"/>
              <a:buChar char="•"/>
            </a:pPr>
            <a:r>
              <a:rPr lang="tr-TR" sz="3600" dirty="0" smtClean="0">
                <a:solidFill>
                  <a:schemeClr val="tx1"/>
                </a:solidFill>
              </a:rPr>
              <a:t>Yükseköğretim kurumlarının dış değerlendirmesini yapmak,</a:t>
            </a:r>
          </a:p>
          <a:p>
            <a:pPr>
              <a:buFont typeface="Arial" pitchFamily="34" charset="0"/>
              <a:buChar char="•"/>
            </a:pPr>
            <a:r>
              <a:rPr lang="tr-TR" sz="3600" dirty="0" smtClean="0">
                <a:solidFill>
                  <a:schemeClr val="tx1"/>
                </a:solidFill>
              </a:rPr>
              <a:t>Akreditasyon kuruluşlarının yetkilendirilmesi ve tanınması süreçlerini yürütmek,</a:t>
            </a:r>
          </a:p>
          <a:p>
            <a:pPr>
              <a:buFont typeface="Arial" pitchFamily="34" charset="0"/>
              <a:buChar char="•"/>
            </a:pPr>
            <a:r>
              <a:rPr lang="tr-TR" sz="3600" dirty="0" smtClean="0">
                <a:solidFill>
                  <a:schemeClr val="tx1"/>
                </a:solidFill>
              </a:rPr>
              <a:t>Yükseköğretim kurumlarında kalite güvencesi kültürünün içselleştirilmesi ve yaygınlaştırılmasını sağlamak.</a:t>
            </a:r>
          </a:p>
          <a:p>
            <a:endParaRPr lang="tr-TR" sz="3600" dirty="0">
              <a:solidFill>
                <a:schemeClr val="tx1"/>
              </a:solidFill>
            </a:endParaRPr>
          </a:p>
        </p:txBody>
      </p:sp>
    </p:spTree>
    <p:extLst>
      <p:ext uri="{BB962C8B-B14F-4D97-AF65-F5344CB8AC3E}">
        <p14:creationId xmlns:p14="http://schemas.microsoft.com/office/powerpoint/2010/main" xmlns="" val="354652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80605" y="174057"/>
            <a:ext cx="9196251" cy="6131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49066" y="1082835"/>
            <a:ext cx="5418870" cy="456032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6472101" y="1399630"/>
            <a:ext cx="5391324" cy="39692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6"/>
          <p:cNvSpPr/>
          <p:nvPr/>
        </p:nvSpPr>
        <p:spPr>
          <a:xfrm>
            <a:off x="76201" y="1066800"/>
            <a:ext cx="12115800" cy="56170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3600" dirty="0" smtClean="0">
              <a:solidFill>
                <a:schemeClr val="tx1"/>
              </a:solidFill>
            </a:endParaRPr>
          </a:p>
          <a:p>
            <a:pPr>
              <a:buFont typeface="Arial" pitchFamily="34" charset="0"/>
              <a:buChar char="•"/>
            </a:pPr>
            <a:r>
              <a:rPr lang="tr-TR" sz="3600" dirty="0" smtClean="0">
                <a:solidFill>
                  <a:schemeClr val="accent5">
                    <a:lumMod val="75000"/>
                  </a:schemeClr>
                </a:solidFill>
              </a:rPr>
              <a:t>Yükseköğretim Kalite Güvencesi ve Yükseköğretim</a:t>
            </a:r>
          </a:p>
          <a:p>
            <a:r>
              <a:rPr lang="tr-TR" sz="3600" dirty="0" smtClean="0">
                <a:solidFill>
                  <a:schemeClr val="accent5">
                    <a:lumMod val="75000"/>
                  </a:schemeClr>
                </a:solidFill>
              </a:rPr>
              <a:t>Kalite Kurulu Yönetmeliği </a:t>
            </a:r>
            <a:r>
              <a:rPr lang="tr-TR" sz="3600" dirty="0" smtClean="0">
                <a:solidFill>
                  <a:schemeClr val="tx1"/>
                </a:solidFill>
              </a:rPr>
              <a:t>(23 Kasım 2018)</a:t>
            </a:r>
          </a:p>
          <a:p>
            <a:endParaRPr lang="tr-TR" sz="3600" dirty="0" smtClean="0">
              <a:solidFill>
                <a:schemeClr val="tx1"/>
              </a:solidFill>
            </a:endParaRPr>
          </a:p>
          <a:p>
            <a:pPr>
              <a:buFont typeface="Arial" pitchFamily="34" charset="0"/>
              <a:buChar char="•"/>
            </a:pPr>
            <a:r>
              <a:rPr lang="tr-TR" sz="3600" dirty="0" smtClean="0">
                <a:solidFill>
                  <a:srgbClr val="C00000"/>
                </a:solidFill>
              </a:rPr>
              <a:t>Dış Değerlendirme: </a:t>
            </a:r>
            <a:r>
              <a:rPr lang="tr-TR" sz="3600" dirty="0" smtClean="0">
                <a:solidFill>
                  <a:schemeClr val="tx1"/>
                </a:solidFill>
              </a:rPr>
              <a:t>Bir yükseköğretim kurumunun veya programının kalitesinin bağımsız dış değerlendirme ve akreditasyon kuruluşları tarafından değerlendirilme süreci</a:t>
            </a:r>
          </a:p>
          <a:p>
            <a:pPr>
              <a:buFont typeface="Arial" pitchFamily="34" charset="0"/>
              <a:buChar char="•"/>
            </a:pPr>
            <a:r>
              <a:rPr lang="tr-TR" sz="3600" dirty="0" smtClean="0">
                <a:solidFill>
                  <a:srgbClr val="C00000"/>
                </a:solidFill>
              </a:rPr>
              <a:t>İç Değerlendirme: </a:t>
            </a:r>
            <a:r>
              <a:rPr lang="tr-TR" sz="3600" dirty="0" smtClean="0">
                <a:solidFill>
                  <a:schemeClr val="tx1"/>
                </a:solidFill>
              </a:rPr>
              <a:t>Bir yükseköğretim kurumunun veya programının kalitesini kendi içinde değerlendirmesi</a:t>
            </a:r>
          </a:p>
          <a:p>
            <a:endParaRPr lang="tr-TR" sz="3600" dirty="0" smtClean="0">
              <a:solidFill>
                <a:schemeClr val="tx1"/>
              </a:solidFill>
            </a:endParaRPr>
          </a:p>
          <a:p>
            <a:endParaRPr lang="tr-TR" sz="3600" dirty="0" smtClean="0"/>
          </a:p>
          <a:p>
            <a:pPr>
              <a:buFont typeface="Arial" pitchFamily="34" charset="0"/>
              <a:buChar char="•"/>
            </a:pPr>
            <a:endParaRPr lang="tr-TR" sz="3600" dirty="0">
              <a:solidFill>
                <a:schemeClr val="tx1"/>
              </a:solidFill>
            </a:endParaRPr>
          </a:p>
        </p:txBody>
      </p:sp>
      <p:pic>
        <p:nvPicPr>
          <p:cNvPr id="5" name="Resim 3"/>
          <p:cNvPicPr>
            <a:picLocks noChangeAspect="1"/>
          </p:cNvPicPr>
          <p:nvPr/>
        </p:nvPicPr>
        <p:blipFill>
          <a:blip r:embed="rId2" cstate="print"/>
          <a:stretch>
            <a:fillRect/>
          </a:stretch>
        </p:blipFill>
        <p:spPr>
          <a:xfrm>
            <a:off x="0" y="0"/>
            <a:ext cx="4067175" cy="11239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6"/>
          <p:cNvSpPr/>
          <p:nvPr/>
        </p:nvSpPr>
        <p:spPr>
          <a:xfrm>
            <a:off x="76201" y="1066800"/>
            <a:ext cx="12115800" cy="561703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tr-TR" sz="3600" dirty="0" smtClean="0">
                <a:solidFill>
                  <a:srgbClr val="C00000"/>
                </a:solidFill>
              </a:rPr>
              <a:t>Kurum İç Değerlendirme Raporu (KİDR): </a:t>
            </a:r>
            <a:r>
              <a:rPr lang="tr-TR" sz="3600" dirty="0" smtClean="0">
                <a:solidFill>
                  <a:schemeClr val="tx1"/>
                </a:solidFill>
              </a:rPr>
              <a:t>Yükseköğretim kurumunun; eğitim-öğretim, araştırma ve toplumsal katkı faaliyetleri ile idari hizmetlerine ilişkin kalite güvencesi süreçlerini izlemek amacıyla yükseköğretim kurumu tarafından her yıl hazırlanan rapor</a:t>
            </a:r>
          </a:p>
          <a:p>
            <a:endParaRPr lang="tr-TR" sz="3600" dirty="0" smtClean="0">
              <a:solidFill>
                <a:schemeClr val="tx1"/>
              </a:solidFill>
            </a:endParaRPr>
          </a:p>
          <a:p>
            <a:endParaRPr lang="tr-TR" sz="3600" dirty="0" smtClean="0"/>
          </a:p>
          <a:p>
            <a:pPr>
              <a:buFont typeface="Arial" pitchFamily="34" charset="0"/>
              <a:buChar char="•"/>
            </a:pPr>
            <a:endParaRPr lang="tr-TR" sz="3600" dirty="0">
              <a:solidFill>
                <a:schemeClr val="tx1"/>
              </a:solidFill>
            </a:endParaRPr>
          </a:p>
        </p:txBody>
      </p:sp>
      <p:pic>
        <p:nvPicPr>
          <p:cNvPr id="3" name="Resim 3"/>
          <p:cNvPicPr>
            <a:picLocks noChangeAspect="1"/>
          </p:cNvPicPr>
          <p:nvPr/>
        </p:nvPicPr>
        <p:blipFill>
          <a:blip r:embed="rId2" cstate="print"/>
          <a:stretch>
            <a:fillRect/>
          </a:stretch>
        </p:blipFill>
        <p:spPr>
          <a:xfrm>
            <a:off x="0" y="0"/>
            <a:ext cx="4067175" cy="11239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479</Words>
  <Application>Microsoft Office PowerPoint</Application>
  <PresentationFormat>Özel</PresentationFormat>
  <Paragraphs>45</Paragraphs>
  <Slides>28</Slides>
  <Notes>0</Notes>
  <HiddenSlides>3</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Office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AYNI DİLİ KONUŞMALI</vt:lpstr>
      <vt:lpstr>Slayt 14</vt:lpstr>
      <vt:lpstr>Slayt 15</vt:lpstr>
      <vt:lpstr>Slayt 16</vt:lpstr>
      <vt:lpstr>Sorumluluklarımız?</vt:lpstr>
      <vt:lpstr>Slayt 18</vt:lpstr>
      <vt:lpstr>Kurum İç Değerlendirme Raporu (KİDR)</vt:lpstr>
      <vt:lpstr>Slayt 20</vt:lpstr>
      <vt:lpstr>Sizleri neden davet ettik?</vt:lpstr>
      <vt:lpstr>Sizleri neden davet ettik?</vt:lpstr>
      <vt:lpstr>Sizleri neden davet ettik?</vt:lpstr>
      <vt:lpstr>Slayt 24</vt:lpstr>
      <vt:lpstr>Slayt 25</vt:lpstr>
      <vt:lpstr>Sizleri neden davet ettik?</vt:lpstr>
      <vt:lpstr>Sizleri neden davet ettik?</vt:lpstr>
      <vt:lpstr>Kalite ve Strateji Geliştirme, Uygulama ve Araştırma Merkezi kalite@kayseri.edu.tr   Doç. Dr. Neslihan DEMİREL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Şen</dc:creator>
  <cp:lastModifiedBy>Kullanıcı</cp:lastModifiedBy>
  <cp:revision>81</cp:revision>
  <dcterms:created xsi:type="dcterms:W3CDTF">2019-11-04T04:09:15Z</dcterms:created>
  <dcterms:modified xsi:type="dcterms:W3CDTF">2020-01-06T10:07:09Z</dcterms:modified>
</cp:coreProperties>
</file>