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5" r:id="rId3"/>
    <p:sldId id="296" r:id="rId4"/>
    <p:sldId id="298" r:id="rId5"/>
    <p:sldId id="316" r:id="rId6"/>
    <p:sldId id="317" r:id="rId7"/>
    <p:sldId id="318" r:id="rId8"/>
    <p:sldId id="304" r:id="rId9"/>
    <p:sldId id="306" r:id="rId10"/>
    <p:sldId id="307" r:id="rId11"/>
    <p:sldId id="308" r:id="rId12"/>
    <p:sldId id="321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1" r:id="rId23"/>
    <p:sldId id="309" r:id="rId24"/>
    <p:sldId id="329" r:id="rId25"/>
    <p:sldId id="330" r:id="rId26"/>
    <p:sldId id="292" r:id="rId27"/>
    <p:sldId id="293" r:id="rId28"/>
    <p:sldId id="294" r:id="rId29"/>
    <p:sldId id="295" r:id="rId30"/>
    <p:sldId id="332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8F00"/>
    <a:srgbClr val="75BA1E"/>
    <a:srgbClr val="006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16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80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4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27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87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75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30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24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2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93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51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1E94-EE6E-431D-9CCD-26824E692C31}" type="datetimeFigureOut">
              <a:rPr lang="tr-TR" smtClean="0"/>
              <a:pPr/>
              <a:t>11.02.2021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2F2F-59CA-4E46-8981-998F628C75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95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kalite@kayseri.edu.t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06398941-E8DA-408B-9659-CB7A187E0941}"/>
              </a:ext>
            </a:extLst>
          </p:cNvPr>
          <p:cNvSpPr txBox="1"/>
          <p:nvPr/>
        </p:nvSpPr>
        <p:spPr>
          <a:xfrm>
            <a:off x="5428695" y="5832769"/>
            <a:ext cx="18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rgbClr val="002060"/>
              </a:solidFill>
            </a:endParaRPr>
          </a:p>
          <a:p>
            <a:pPr algn="ctr"/>
            <a:r>
              <a:rPr lang="tr-TR" b="1">
                <a:solidFill>
                  <a:srgbClr val="002060"/>
                </a:solidFill>
              </a:rPr>
              <a:t>12 </a:t>
            </a:r>
            <a:r>
              <a:rPr lang="tr-TR" b="1" dirty="0">
                <a:solidFill>
                  <a:srgbClr val="002060"/>
                </a:solidFill>
              </a:rPr>
              <a:t>Şubat 2021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49000A8B-B7D2-432E-95C9-07621BF58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437" y="175843"/>
            <a:ext cx="1318056" cy="130208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C7E0493-41C5-44C6-9E3D-3C3079042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393495"/>
            <a:ext cx="2638425" cy="866775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3E37978-EFE8-4138-B661-2B45F00C6AD7}"/>
              </a:ext>
            </a:extLst>
          </p:cNvPr>
          <p:cNvSpPr/>
          <p:nvPr/>
        </p:nvSpPr>
        <p:spPr>
          <a:xfrm>
            <a:off x="2272682" y="1906601"/>
            <a:ext cx="8194090" cy="2059619"/>
          </a:xfrm>
          <a:prstGeom prst="roundRect">
            <a:avLst/>
          </a:prstGeom>
          <a:solidFill>
            <a:schemeClr val="accent5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62E626C-38B5-4463-8DB8-5B98D78FA187}"/>
              </a:ext>
            </a:extLst>
          </p:cNvPr>
          <p:cNvSpPr txBox="1"/>
          <p:nvPr/>
        </p:nvSpPr>
        <p:spPr>
          <a:xfrm>
            <a:off x="2974019" y="2373853"/>
            <a:ext cx="682692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2020- KURUM/ BİRİM İÇ DEĞERLENDİRME RAPORU (KİDR/BİDR) HAZIRLAMA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138E487-1E1F-48AA-BE30-588031DCD7EF}"/>
              </a:ext>
            </a:extLst>
          </p:cNvPr>
          <p:cNvSpPr txBox="1"/>
          <p:nvPr/>
        </p:nvSpPr>
        <p:spPr>
          <a:xfrm>
            <a:off x="4629704" y="4843370"/>
            <a:ext cx="348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C00000"/>
                </a:solidFill>
              </a:rPr>
              <a:t>Doç. Dr. Neslihan DEMİREL</a:t>
            </a:r>
          </a:p>
          <a:p>
            <a:pPr algn="ctr"/>
            <a:r>
              <a:rPr lang="tr-TR" sz="2200" b="1" dirty="0">
                <a:solidFill>
                  <a:srgbClr val="0070C0"/>
                </a:solidFill>
              </a:rPr>
              <a:t>KASGEM Müdürü</a:t>
            </a:r>
          </a:p>
        </p:txBody>
      </p:sp>
    </p:spTree>
    <p:extLst>
      <p:ext uri="{BB962C8B-B14F-4D97-AF65-F5344CB8AC3E}">
        <p14:creationId xmlns:p14="http://schemas.microsoft.com/office/powerpoint/2010/main" val="317138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66" y="1082835"/>
            <a:ext cx="5418870" cy="45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101" y="1399630"/>
            <a:ext cx="5391324" cy="396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591E73D-B44B-463C-81F1-5FA63222B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273"/>
            <a:ext cx="12192000" cy="582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3600" dirty="0" err="1"/>
              <a:t>KİDR’nin</a:t>
            </a:r>
            <a:r>
              <a:rPr lang="tr-TR" sz="3600" dirty="0"/>
              <a:t> hazırlanmasında temel teşkil edecek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Birim İç Değerlendirme Raporlarının (BİDR)</a:t>
            </a:r>
            <a:r>
              <a:rPr lang="tr-TR" sz="3600" dirty="0"/>
              <a:t> hazırlanması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B2FC36-8FE3-4C52-A6B3-5C8B6FE0D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357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7030A0"/>
                </a:solidFill>
              </a:rPr>
              <a:t>BİDR HAZIRLAMA- </a:t>
            </a:r>
            <a:r>
              <a:rPr lang="tr-TR" sz="3200" b="1" dirty="0">
                <a:solidFill>
                  <a:srgbClr val="C00000"/>
                </a:solidFill>
              </a:rPr>
              <a:t>Başlık, Ölçüt ve Alt Ölçütlerin İlişkilendirilmesi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1A6AA3F-78A9-47A8-82E3-F3F4DE87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4" y="1732855"/>
            <a:ext cx="10851746" cy="47123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E2946C7-AE9A-4E94-98D3-8145E62F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F6EAA1A-7740-46CE-B541-1F25CDEC5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1" y="591836"/>
            <a:ext cx="10515600" cy="1325563"/>
          </a:xfrm>
        </p:spPr>
        <p:txBody>
          <a:bodyPr>
            <a:normAutofit/>
          </a:bodyPr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3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100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199" y="1825625"/>
            <a:ext cx="1074715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Yükseköğretim kurumlarının iç değerlendirme çalışmaları ve kurum iç değerlendirme raporu yazımında ve aynı zamanda dış değerlendirme süreçlerinde de kullanılan </a:t>
            </a:r>
            <a:r>
              <a:rPr lang="tr-TR" sz="3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tarzında geliştirilmiş bir ölçme aracıdır. </a:t>
            </a:r>
            <a:endParaRPr lang="tr-TR" sz="3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58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83F3F9-BD46-4848-B3ED-D9730407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146633"/>
            <a:ext cx="11636036" cy="64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99C3E56-ED79-4392-98BC-2EBA13BD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77" y="1664056"/>
            <a:ext cx="2755823" cy="490389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9E80998C-336C-4138-81FF-8DEA58CD77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5" y="4610100"/>
            <a:ext cx="3381375" cy="22479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F1B04727-4622-4C8C-9C89-662D4727A934}"/>
              </a:ext>
            </a:extLst>
          </p:cNvPr>
          <p:cNvSpPr txBox="1"/>
          <p:nvPr/>
        </p:nvSpPr>
        <p:spPr>
          <a:xfrm>
            <a:off x="7464272" y="2691139"/>
            <a:ext cx="2024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3970F184-E84F-4BC1-BF19-250D8AFCCD45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4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2876E906-4874-496A-B546-0B76B4F4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615" y="1898388"/>
            <a:ext cx="2664411" cy="46971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5DDEDBA-A684-4B11-8C7A-071B989DD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625" y="4610100"/>
            <a:ext cx="3381375" cy="22479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CBB4E551-A00F-4C71-9B3B-B14EB701F2DE}"/>
              </a:ext>
            </a:extLst>
          </p:cNvPr>
          <p:cNvSpPr txBox="1"/>
          <p:nvPr/>
        </p:nvSpPr>
        <p:spPr>
          <a:xfrm>
            <a:off x="7464270" y="2691139"/>
            <a:ext cx="3259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 + UYGULAMA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1E288B5-83AF-4D62-923B-E84E30B86360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419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824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9BC1203-21B5-4F2A-85F7-7594DE2DD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637" y="1464588"/>
            <a:ext cx="2467991" cy="539341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890509A-D5E1-4502-B20E-AAE17EADE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2105" y="4764165"/>
            <a:ext cx="3381375" cy="2247900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25C3C84-8B73-4EAF-B114-0B1F238C48AD}"/>
              </a:ext>
            </a:extLst>
          </p:cNvPr>
          <p:cNvSpPr txBox="1"/>
          <p:nvPr/>
        </p:nvSpPr>
        <p:spPr>
          <a:xfrm>
            <a:off x="7464271" y="2691139"/>
            <a:ext cx="326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PLANLAMA + UYGULAMA + İZLEME+ İYİLEŞTİRME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740A7E08-F54E-493B-86DF-A8882798C86A}"/>
              </a:ext>
            </a:extLst>
          </p:cNvPr>
          <p:cNvSpPr/>
          <p:nvPr/>
        </p:nvSpPr>
        <p:spPr>
          <a:xfrm>
            <a:off x="6267635" y="2698278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AD2FC9A-929C-4F3A-8EE2-59D0F662E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9" y="4793161"/>
            <a:ext cx="2161898" cy="19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C2FB6-95AB-4484-A474-A88937201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9277"/>
            <a:ext cx="10515600" cy="1325563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YÖKAK Dereceli Değerlendirme Anahtarı (</a:t>
            </a:r>
            <a:r>
              <a:rPr lang="tr-TR" sz="30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Rubrik</a:t>
            </a:r>
            <a:r>
              <a:rPr lang="tr-TR" sz="3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30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95028EC-0799-4026-A7C2-2D36296D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8B75874-D62F-4905-9E34-22412149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B64C7407-2BB4-43C8-8B61-E2AF29F27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71" y="1712654"/>
            <a:ext cx="2432806" cy="477911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74CF225-7E1D-4F55-B376-1953BF163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264" y="4950232"/>
            <a:ext cx="2869736" cy="190776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C0229CB-B1A6-47B1-B1FD-6A3D7901C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19" y="4793161"/>
            <a:ext cx="2161898" cy="1905293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823875D3-EB88-46BF-992F-5992DC866D3C}"/>
              </a:ext>
            </a:extLst>
          </p:cNvPr>
          <p:cNvSpPr txBox="1"/>
          <p:nvPr/>
        </p:nvSpPr>
        <p:spPr>
          <a:xfrm>
            <a:off x="6943048" y="2423921"/>
            <a:ext cx="5174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7030A0"/>
                </a:solidFill>
              </a:rPr>
              <a:t>SİSTEMATİK, SÜRDÜRÜLEBİLİR, İÇSELLEŞTİRİLMİŞ, ÖRNEK GÖSTERİLEBİLİR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F0A283FE-625A-42BA-81C2-AD117C787E52}"/>
              </a:ext>
            </a:extLst>
          </p:cNvPr>
          <p:cNvSpPr/>
          <p:nvPr/>
        </p:nvSpPr>
        <p:spPr>
          <a:xfrm>
            <a:off x="5655077" y="2552659"/>
            <a:ext cx="852256" cy="4261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55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75D53-CF65-4DE0-B86A-5B8368E6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030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BİDR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8A669C-FE20-4BA5-AD09-50ECB3BA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912"/>
            <a:ext cx="10515600" cy="4351338"/>
          </a:xfrm>
        </p:spPr>
        <p:txBody>
          <a:bodyPr/>
          <a:lstStyle/>
          <a:p>
            <a:pPr marL="0" marR="40005" lvl="0" indent="0" algn="just">
              <a:spcAft>
                <a:spcPts val="0"/>
              </a:spcAft>
              <a:buNone/>
            </a:pP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 alt ölçütte </a:t>
            </a:r>
            <a:r>
              <a:rPr lang="tr-TR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olgunluk </a:t>
            </a:r>
            <a:r>
              <a:rPr lang="tr-T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seviyesine karar verebilmek için;</a:t>
            </a:r>
            <a:endParaRPr lang="tr-TR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Uygulamaların birimin geneline yayılmış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Uygulamalardan sonuç elde edilmiş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 sonuçların izleniyor olması,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İzleme sonuçlarının ilgili paydaşlarla birlikte değerlendirilerek; uygulamaların iyileştiriliyor olması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Tüm bunların kanıtlarla desteklenmesi gerekmektedir.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4DD6CC-B566-4F24-935A-6CAD5E0F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32FE3C0-9C47-476F-8ED8-260C65C7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0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Sunum Planı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CB685-5B69-4DB0-925A-F0C70550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>
                <a:solidFill>
                  <a:srgbClr val="C00000"/>
                </a:solidFill>
              </a:rPr>
              <a:t>KİDR Sürüm 2.1</a:t>
            </a:r>
          </a:p>
          <a:p>
            <a:pPr lvl="1"/>
            <a:r>
              <a:rPr lang="tr-TR" dirty="0"/>
              <a:t>KİDR, Amacı, İçeriği</a:t>
            </a:r>
          </a:p>
          <a:p>
            <a:pPr lvl="1"/>
            <a:r>
              <a:rPr lang="tr-TR" dirty="0"/>
              <a:t>KİDR Hazırlık Süreci</a:t>
            </a:r>
          </a:p>
          <a:p>
            <a:r>
              <a:rPr lang="tr-TR" sz="3200" dirty="0">
                <a:solidFill>
                  <a:srgbClr val="C00000"/>
                </a:solidFill>
              </a:rPr>
              <a:t>BİDR Sürüm 2.1</a:t>
            </a:r>
          </a:p>
          <a:p>
            <a:pPr lvl="1"/>
            <a:r>
              <a:rPr lang="tr-TR" dirty="0"/>
              <a:t>BİDR Hazırlık Süreci</a:t>
            </a:r>
          </a:p>
          <a:p>
            <a:pPr lvl="1"/>
            <a:r>
              <a:rPr lang="tr-TR" dirty="0"/>
              <a:t>KİDR Ana Başlık, Ölçüt ve Alt Ölçütler</a:t>
            </a:r>
          </a:p>
          <a:p>
            <a:pPr lvl="1"/>
            <a:r>
              <a:rPr lang="tr-TR" dirty="0"/>
              <a:t>YÖKAK Dereceli Değerlendirme Anahtarı (</a:t>
            </a:r>
            <a:r>
              <a:rPr lang="tr-TR" dirty="0" err="1"/>
              <a:t>Rubrik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Kanıt Oluşturma</a:t>
            </a:r>
          </a:p>
          <a:p>
            <a:r>
              <a:rPr lang="tr-TR" sz="3200" dirty="0">
                <a:solidFill>
                  <a:srgbClr val="C00000"/>
                </a:solidFill>
              </a:rPr>
              <a:t>Performans Göstergeleri</a:t>
            </a:r>
          </a:p>
          <a:p>
            <a:r>
              <a:rPr lang="tr-TR" sz="3200" dirty="0">
                <a:solidFill>
                  <a:srgbClr val="C00000"/>
                </a:solidFill>
              </a:rPr>
              <a:t>Soru-Cevap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843" y="153800"/>
            <a:ext cx="853380" cy="8430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75D53-CF65-4DE0-B86A-5B8368E6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030"/>
            <a:ext cx="10515600" cy="1325563"/>
          </a:xfrm>
        </p:spPr>
        <p:txBody>
          <a:bodyPr>
            <a:normAutofit/>
          </a:bodyPr>
          <a:lstStyle/>
          <a:p>
            <a:r>
              <a:rPr lang="tr-TR" sz="3400" b="1" dirty="0">
                <a:solidFill>
                  <a:srgbClr val="C00000"/>
                </a:solidFill>
              </a:rPr>
              <a:t>BİDR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8A669C-FE20-4BA5-AD09-50ECB3BA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567"/>
            <a:ext cx="10515600" cy="4351338"/>
          </a:xfrm>
        </p:spPr>
        <p:txBody>
          <a:bodyPr/>
          <a:lstStyle/>
          <a:p>
            <a:pPr marL="0" marR="40005" lvl="0" indent="0" algn="just">
              <a:spcAft>
                <a:spcPts val="0"/>
              </a:spcAft>
              <a:buNone/>
            </a:pP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Bir alt ölçütte </a:t>
            </a:r>
            <a:r>
              <a:rPr lang="tr-TR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5 olgunluk </a:t>
            </a:r>
            <a:r>
              <a:rPr lang="tr-TR" dirty="0">
                <a:latin typeface="Calibri" panose="020F0502020204030204" pitchFamily="34" charset="0"/>
                <a:cs typeface="Times New Roman" panose="02020603050405020304" pitchFamily="18" charset="0"/>
              </a:rPr>
              <a:t>seviyesine karar verebilmek için ise yukarıda yer alan hususların yanı sıra; 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Uygulamaların sistematikliğinin ve sürdürülebilirliğinin (PUKÖ çevriminin birkaç kez kapatılması),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Uygulamaların birimin genelinde katkı sağladığının ve içselleştirildiğinin kanıtlanması</a:t>
            </a:r>
          </a:p>
          <a:p>
            <a:pPr marL="742950" marR="40005" lvl="1" indent="-285750" algn="just">
              <a:spcAft>
                <a:spcPts val="0"/>
              </a:spcAft>
              <a:buClr>
                <a:srgbClr val="B81074"/>
              </a:buClr>
              <a:buFont typeface="Wingdings" panose="05000000000000000000" pitchFamily="2" charset="2"/>
              <a:buChar char=""/>
            </a:pPr>
            <a:r>
              <a:rPr lang="tr-T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Örnek olabilme durumunun karşılandığının ispatlanması gerekmektedir (Bağımsız bir kurum ya da kuruluş tarafından bu durumun teyit edilmesi).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4DD6CC-B566-4F24-935A-6CAD5E0F3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32FE3C0-9C47-476F-8ED8-260C65C7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4E0FDCD-6512-4B94-AF32-7740DB16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72" y="0"/>
            <a:ext cx="12206772" cy="684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16139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41702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Birim İç Değerlendirme Raporlarının (BİDR)</a:t>
            </a:r>
            <a:r>
              <a:rPr lang="tr-TR" sz="3600" dirty="0"/>
              <a:t> hazırlanması sırasında mümkün tüm </a:t>
            </a:r>
            <a:r>
              <a:rPr lang="tr-TR" sz="3600" b="1" i="1" u="sng" dirty="0"/>
              <a:t>kanıtların</a:t>
            </a:r>
            <a:r>
              <a:rPr lang="tr-TR" sz="3600" dirty="0"/>
              <a:t> (belge, doküman, web sitesi vb.) eklenmesine özen gösterilmelidir.</a:t>
            </a:r>
          </a:p>
          <a:p>
            <a:pPr lvl="0"/>
            <a:r>
              <a:rPr lang="tr-TR" sz="3600" dirty="0"/>
              <a:t>BİDR hazırlanması aşamasında, birimin bir önceki yıl hazırlanan </a:t>
            </a:r>
            <a:r>
              <a:rPr lang="tr-TR" sz="3600" dirty="0" err="1"/>
              <a:t>BİDR’sinin</a:t>
            </a:r>
            <a:r>
              <a:rPr lang="tr-TR" sz="3600" dirty="0"/>
              <a:t> dikkate alınarak; iyileştirilen süreçler ve iyileştirme gerçekleştirilemeyen </a:t>
            </a:r>
            <a:r>
              <a:rPr lang="tr-TR" sz="3600" dirty="0" err="1"/>
              <a:t>süreçleriçin</a:t>
            </a:r>
            <a:r>
              <a:rPr lang="tr-TR" sz="3600" dirty="0"/>
              <a:t> nedenlerin ortaya konması beklenmektedir.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E95BAC-D01B-4342-A6F7-6657CB59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FC3ECAA-D1DD-4A61-B568-E1198CD5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31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82376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255204"/>
            <a:ext cx="10866120" cy="4351338"/>
          </a:xfrm>
        </p:spPr>
        <p:txBody>
          <a:bodyPr/>
          <a:lstStyle/>
          <a:p>
            <a:pPr lvl="0"/>
            <a:r>
              <a:rPr lang="tr-TR" sz="3600" dirty="0"/>
              <a:t>Yükseköğretim Kalite Kurulu tarafından her yıl yayımlanmaya başlayan üniversitelerin </a:t>
            </a:r>
            <a:r>
              <a:rPr lang="tr-TR" sz="3600" dirty="0">
                <a:solidFill>
                  <a:schemeClr val="accent2">
                    <a:lumMod val="75000"/>
                  </a:schemeClr>
                </a:solidFill>
              </a:rPr>
              <a:t>Kurum Gösterge Raporu’na</a:t>
            </a:r>
            <a:r>
              <a:rPr lang="tr-TR" sz="3600" dirty="0"/>
              <a:t> temel teşkil edecek </a:t>
            </a:r>
            <a:r>
              <a:rPr lang="tr-TR" sz="3600" dirty="0" err="1">
                <a:solidFill>
                  <a:schemeClr val="accent5">
                    <a:lumMod val="75000"/>
                  </a:schemeClr>
                </a:solidFill>
              </a:rPr>
              <a:t>Peformans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 Göstergelerinin </a:t>
            </a:r>
            <a:r>
              <a:rPr lang="tr-TR" sz="3600" b="1" i="1" u="sng" dirty="0"/>
              <a:t>doğru ve eksiksiz olarak </a:t>
            </a:r>
            <a:r>
              <a:rPr lang="tr-TR" sz="3600" dirty="0"/>
              <a:t>hazırlanması gerekmektedir. </a:t>
            </a:r>
            <a:endParaRPr lang="tr-TR" sz="3000" dirty="0"/>
          </a:p>
          <a:p>
            <a:pPr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F785B64-0EAC-41B4-BE54-816863A1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63BD98-9A90-4C82-B4F4-E520914E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675568-BD7D-4273-AAE3-91425BDA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90537"/>
            <a:ext cx="95345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8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3465C95-3440-4B9F-8F35-328457AF0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04" y="795846"/>
            <a:ext cx="9029700" cy="4191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ACB2D26-08FD-4189-A760-C7E747E5C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179" y="1214946"/>
            <a:ext cx="90773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5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8953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352862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Henüz oluşturmamış ya da güncelleme ihtiyacı doğmuş birimlerimiz için </a:t>
            </a:r>
            <a:r>
              <a:rPr lang="tr-TR" sz="3600" b="1" dirty="0">
                <a:solidFill>
                  <a:srgbClr val="0070C0"/>
                </a:solidFill>
              </a:rPr>
              <a:t>Birim Kalite Komisyonları</a:t>
            </a:r>
            <a:r>
              <a:rPr lang="tr-TR" sz="3600" dirty="0"/>
              <a:t>nın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dirty="0"/>
              <a:t>ivedilikle oluşturulması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FE0D804-F358-4B12-AC0E-2149E976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E7B3C5-C12A-4FFF-80D7-7AABA12C1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819658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145221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2020 yılı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“Birim İç değerlendirme Raporları”</a:t>
            </a:r>
            <a:r>
              <a:rPr lang="tr-TR" sz="3600" dirty="0"/>
              <a:t> ile </a:t>
            </a:r>
            <a:r>
              <a:rPr lang="tr-TR" sz="3600" dirty="0">
                <a:solidFill>
                  <a:schemeClr val="accent5">
                    <a:lumMod val="75000"/>
                  </a:schemeClr>
                </a:solidFill>
              </a:rPr>
              <a:t>“Gösterge Raporlarının” </a:t>
            </a:r>
            <a:r>
              <a:rPr lang="tr-TR" sz="3600" dirty="0"/>
              <a:t>en geç </a:t>
            </a:r>
            <a:r>
              <a:rPr lang="tr-TR" sz="3600" dirty="0">
                <a:solidFill>
                  <a:srgbClr val="C00000"/>
                </a:solidFill>
              </a:rPr>
              <a:t>01. 03.2021 </a:t>
            </a:r>
            <a:r>
              <a:rPr lang="tr-TR" sz="3600" dirty="0"/>
              <a:t>tarihine kadar hazırlanarak </a:t>
            </a:r>
            <a:r>
              <a:rPr lang="tr-TR" sz="3600" dirty="0" err="1"/>
              <a:t>KASGEM’e</a:t>
            </a:r>
            <a:r>
              <a:rPr lang="tr-TR" sz="3600" dirty="0"/>
              <a:t> gönderilmesi gerekmektedir. </a:t>
            </a:r>
          </a:p>
          <a:p>
            <a:pPr lvl="0">
              <a:buNone/>
            </a:pPr>
            <a:endParaRPr lang="tr-TR" sz="3000" dirty="0"/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DC02924-6CA4-49D1-98BA-342F9F7B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3EB3958-255E-4AAF-BA90-7540C832C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Sizleri neden davet ettik?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/>
          <a:lstStyle/>
          <a:p>
            <a:pPr lvl="0"/>
            <a:r>
              <a:rPr lang="tr-TR" sz="3600" dirty="0"/>
              <a:t>Birimlerimiz web sayfalarına </a:t>
            </a:r>
            <a:r>
              <a:rPr lang="tr-TR" sz="3600" dirty="0">
                <a:solidFill>
                  <a:srgbClr val="0070C0"/>
                </a:solidFill>
              </a:rPr>
              <a:t>“Birim Kalite Komisyonu”</a:t>
            </a:r>
            <a:r>
              <a:rPr lang="tr-TR" sz="3600" dirty="0"/>
              <a:t> ile varsa geçen yıllarda hazırlanan </a:t>
            </a:r>
            <a:r>
              <a:rPr lang="tr-TR" sz="3600" dirty="0">
                <a:solidFill>
                  <a:srgbClr val="0070C0"/>
                </a:solidFill>
              </a:rPr>
              <a:t>“2018 ve 2019 Yılı Birim İç Değerlendirme Raporu”</a:t>
            </a:r>
            <a:r>
              <a:rPr lang="tr-TR" sz="3600" dirty="0"/>
              <a:t> ile hazırlanacak olan </a:t>
            </a:r>
            <a:r>
              <a:rPr lang="tr-TR" sz="3600" dirty="0">
                <a:solidFill>
                  <a:srgbClr val="0070C0"/>
                </a:solidFill>
              </a:rPr>
              <a:t>“2020 Yılı Birim İç Değerlendirme </a:t>
            </a:r>
            <a:r>
              <a:rPr lang="tr-TR" sz="3600" dirty="0" err="1">
                <a:solidFill>
                  <a:srgbClr val="0070C0"/>
                </a:solidFill>
              </a:rPr>
              <a:t>Raporu”nu</a:t>
            </a:r>
            <a:r>
              <a:rPr lang="tr-TR" sz="3600" dirty="0"/>
              <a:t>  eklemelidir.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556949-BE79-4994-AB23-FB0A46912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8025C7C-CDAA-4838-976E-B3D0D190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9012" y="4062549"/>
            <a:ext cx="10515600" cy="253977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tr-TR" sz="3300" b="1" dirty="0">
                <a:solidFill>
                  <a:srgbClr val="C00000"/>
                </a:solidFill>
              </a:rPr>
              <a:t>Kalite ve Strateji Geliştirme, Uygulama ve Araştırma Merkezi</a:t>
            </a:r>
            <a:br>
              <a:rPr lang="tr-TR" sz="3000" b="1" dirty="0">
                <a:solidFill>
                  <a:srgbClr val="C00000"/>
                </a:solidFill>
              </a:rPr>
            </a:br>
            <a:r>
              <a:rPr lang="tr-TR" sz="3000" b="1" dirty="0">
                <a:hlinkClick r:id="rId2"/>
              </a:rPr>
              <a:t>kalite@kayseri.edu.tr</a:t>
            </a:r>
            <a:br>
              <a:rPr lang="tr-TR" sz="3000" b="1" dirty="0"/>
            </a:br>
            <a:br>
              <a:rPr lang="tr-TR" sz="3000" b="1" dirty="0"/>
            </a:br>
            <a:r>
              <a:rPr lang="tr-TR" sz="3200" b="1" dirty="0"/>
              <a:t> </a:t>
            </a:r>
            <a:r>
              <a:rPr lang="tr-TR" sz="2600" b="1" dirty="0"/>
              <a:t>Doç. Dr. Neslihan DEMİREL  </a:t>
            </a:r>
            <a:br>
              <a:rPr lang="tr-TR" sz="3000" dirty="0"/>
            </a:br>
            <a:endParaRPr lang="tr-T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443" y="388874"/>
            <a:ext cx="4950414" cy="33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833256" y="3461656"/>
            <a:ext cx="273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Sorularınız?</a:t>
            </a:r>
            <a:endParaRPr lang="tr-TR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6"/>
          <p:cNvSpPr/>
          <p:nvPr/>
        </p:nvSpPr>
        <p:spPr>
          <a:xfrm>
            <a:off x="76201" y="1066800"/>
            <a:ext cx="12115800" cy="5617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Dış Değerlendirme: </a:t>
            </a:r>
            <a:r>
              <a:rPr lang="tr-TR" sz="3600" dirty="0">
                <a:solidFill>
                  <a:schemeClr val="tx1"/>
                </a:solidFill>
              </a:rPr>
              <a:t>Bir yükseköğretim kurumunun veya programının kalitesinin bağımsız dış değerlendirme ve akreditasyon kuruluşları tarafından değerlendirilme süreci</a:t>
            </a:r>
          </a:p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İç Değerlendirme: </a:t>
            </a:r>
            <a:r>
              <a:rPr lang="tr-TR" sz="3600" dirty="0">
                <a:solidFill>
                  <a:schemeClr val="tx1"/>
                </a:solidFill>
              </a:rPr>
              <a:t>Bir yükseköğretim kurumunun veya programının kalitesini kendi içinde değerlendirmesi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/>
          </a:p>
          <a:p>
            <a:pPr>
              <a:buFont typeface="Arial" pitchFamily="34" charset="0"/>
              <a:buChar char="•"/>
            </a:pP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0457"/>
            <a:ext cx="2543624" cy="70292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01683CC-B9CF-48F3-807A-AB602EE0C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0455" y="140457"/>
            <a:ext cx="853380" cy="84303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9A2FDA-C440-41AE-AFB6-88EE6903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400" b="1" dirty="0">
                <a:solidFill>
                  <a:srgbClr val="C00000"/>
                </a:solidFill>
              </a:rPr>
              <a:t>DEĞERLENDİRME ANKETİ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709E2D-8A9B-4B4E-B528-72104685A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603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tr-TR" sz="2200" b="1" i="0" dirty="0">
                <a:effectLst/>
                <a:latin typeface="arial" panose="020B0604020202020204" pitchFamily="34" charset="0"/>
              </a:rPr>
              <a:t>Etkinliği değerlendirmek ve iyileştirilmesine katkı sunmak için mini </a:t>
            </a:r>
            <a:r>
              <a:rPr lang="tr-TR" sz="2200" b="1" dirty="0">
                <a:latin typeface="arial" panose="020B0604020202020204" pitchFamily="34" charset="0"/>
              </a:rPr>
              <a:t>a</a:t>
            </a:r>
            <a:r>
              <a:rPr lang="tr-TR" sz="2200" b="1" i="0" dirty="0">
                <a:effectLst/>
                <a:latin typeface="arial" panose="020B0604020202020204" pitchFamily="34" charset="0"/>
              </a:rPr>
              <a:t>nkete katılırsanız çok memnun oluruz. </a:t>
            </a:r>
          </a:p>
          <a:p>
            <a:pPr marL="0" indent="0">
              <a:buNone/>
            </a:pPr>
            <a:endParaRPr lang="tr-TR" dirty="0">
              <a:solidFill>
                <a:srgbClr val="0563C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tr-TR" dirty="0">
              <a:solidFill>
                <a:srgbClr val="0563C1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tr-TR" sz="4800" b="0" i="0" dirty="0">
                <a:solidFill>
                  <a:srgbClr val="0563C1"/>
                </a:solidFill>
                <a:effectLst/>
                <a:latin typeface="arial" panose="020B0604020202020204" pitchFamily="34" charset="0"/>
              </a:rPr>
              <a:t>https://forms.gle/fJ6opfjVwsMWwtVQ7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5770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6"/>
          <p:cNvSpPr/>
          <p:nvPr/>
        </p:nvSpPr>
        <p:spPr>
          <a:xfrm>
            <a:off x="38100" y="996836"/>
            <a:ext cx="12115800" cy="56170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r-TR" sz="3600" dirty="0">
                <a:solidFill>
                  <a:srgbClr val="C00000"/>
                </a:solidFill>
              </a:rPr>
              <a:t>Kurum İç Değerlendirme Raporu (KİDR): </a:t>
            </a:r>
            <a:r>
              <a:rPr lang="tr-TR" sz="3600" dirty="0">
                <a:solidFill>
                  <a:schemeClr val="tx1"/>
                </a:solidFill>
              </a:rPr>
              <a:t>Yükseköğretim kurumunun; </a:t>
            </a:r>
            <a:r>
              <a:rPr lang="tr-TR" sz="3600" u="sng" dirty="0">
                <a:solidFill>
                  <a:schemeClr val="tx1"/>
                </a:solidFill>
              </a:rPr>
              <a:t>kalite güvence sistemi</a:t>
            </a:r>
            <a:r>
              <a:rPr lang="tr-TR" sz="3600" dirty="0">
                <a:solidFill>
                  <a:schemeClr val="tx1"/>
                </a:solidFill>
              </a:rPr>
              <a:t>, </a:t>
            </a:r>
            <a:r>
              <a:rPr lang="tr-TR" sz="3600" u="sng" dirty="0">
                <a:solidFill>
                  <a:schemeClr val="tx1"/>
                </a:solidFill>
              </a:rPr>
              <a:t>eğitim-öğretim</a:t>
            </a:r>
            <a:r>
              <a:rPr lang="tr-TR" sz="3600" dirty="0">
                <a:solidFill>
                  <a:schemeClr val="tx1"/>
                </a:solidFill>
              </a:rPr>
              <a:t>, </a:t>
            </a:r>
            <a:r>
              <a:rPr lang="tr-TR" sz="3600" u="sng" dirty="0">
                <a:solidFill>
                  <a:schemeClr val="tx1"/>
                </a:solidFill>
              </a:rPr>
              <a:t>araştırma</a:t>
            </a:r>
            <a:r>
              <a:rPr lang="tr-TR" sz="3600" dirty="0">
                <a:solidFill>
                  <a:schemeClr val="tx1"/>
                </a:solidFill>
              </a:rPr>
              <a:t> ve </a:t>
            </a:r>
            <a:r>
              <a:rPr lang="tr-TR" sz="3600" u="sng" dirty="0">
                <a:solidFill>
                  <a:schemeClr val="tx1"/>
                </a:solidFill>
              </a:rPr>
              <a:t>toplumsal katkı </a:t>
            </a:r>
            <a:r>
              <a:rPr lang="tr-TR" sz="3600" dirty="0">
                <a:solidFill>
                  <a:schemeClr val="tx1"/>
                </a:solidFill>
              </a:rPr>
              <a:t>faaliyetleri ile </a:t>
            </a:r>
            <a:r>
              <a:rPr lang="tr-TR" sz="3600" u="sng" dirty="0">
                <a:solidFill>
                  <a:schemeClr val="tx1"/>
                </a:solidFill>
              </a:rPr>
              <a:t>idari hizmetleri</a:t>
            </a:r>
            <a:r>
              <a:rPr lang="tr-TR" sz="3600" dirty="0">
                <a:solidFill>
                  <a:schemeClr val="tx1"/>
                </a:solidFill>
              </a:rPr>
              <a:t>ne ilişkin süreçlerini izlemek amacıyla yükseköğretim kurumu tarafından her yıl hazırlanan rapordur. 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endParaRPr lang="tr-TR" sz="3600" dirty="0"/>
          </a:p>
          <a:p>
            <a:pPr>
              <a:buFont typeface="Arial" pitchFamily="34" charset="0"/>
              <a:buChar char="•"/>
            </a:pP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3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689934" cy="74335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1AFEDED-0ED2-4DEA-9F06-925DE22D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843" y="153800"/>
            <a:ext cx="853380" cy="8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70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KURUM İÇ DEĞERLENDİRME RAPORU (KİDR)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CB685-5B69-4DB0-925A-F0C70550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</a:t>
            </a:r>
            <a:r>
              <a:rPr lang="tr-TR" u="sng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</a:t>
            </a:r>
            <a:r>
              <a:rPr lang="tr-TR" u="sng" spc="24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spc="-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ç</a:t>
            </a:r>
            <a:r>
              <a:rPr lang="tr-TR" u="sng" spc="2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tr-TR" u="sng" spc="-1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</a:t>
            </a:r>
            <a:r>
              <a:rPr lang="tr-TR" u="sng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tr-TR" u="sng" spc="-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ndirme</a:t>
            </a:r>
            <a:r>
              <a:rPr lang="tr-TR" u="sng" spc="2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poru</a:t>
            </a:r>
            <a:r>
              <a:rPr lang="tr-TR" u="sng" spc="23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tr-TR" u="sng" spc="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tr-TR" u="sng" spc="-2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İ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tr-TR" u="sng" spc="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);</a:t>
            </a:r>
            <a:r>
              <a:rPr lang="tr-TR" u="sng" spc="225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mun</a:t>
            </a:r>
            <a:r>
              <a:rPr lang="tr-TR" spc="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ıllık</a:t>
            </a:r>
            <a:r>
              <a:rPr lang="tr-TR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iç</a:t>
            </a:r>
            <a:r>
              <a:rPr lang="tr-TR" spc="2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ğ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rl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nd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süreçlerini</a:t>
            </a:r>
            <a:r>
              <a:rPr lang="tr-TR" spc="2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lem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k, 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Kurumsal Dış Değerlendirme/Akreditasyon/İzleme Programı süreçlerinde esas alınmak üzere</a:t>
            </a:r>
            <a:r>
              <a:rPr lang="tr-TR" spc="2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kurum</a:t>
            </a:r>
            <a:r>
              <a:rPr lang="tr-TR" spc="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fınd</a:t>
            </a:r>
            <a:r>
              <a:rPr lang="tr-TR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tr-TR" spc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 </a:t>
            </a:r>
            <a:r>
              <a:rPr lang="tr-TR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tr-TR" spc="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tr-TR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ırl</a:t>
            </a:r>
            <a:r>
              <a:rPr lang="tr-TR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nır.</a:t>
            </a:r>
            <a:r>
              <a:rPr lang="tr-TR" spc="1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8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B92E1-240D-44C7-B8B3-41F5C8CD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853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solidFill>
                  <a:srgbClr val="0070C0"/>
                </a:solidFill>
              </a:rPr>
              <a:t>KURUM İÇ DEĞERLENDİRME RAPORU (KİDR)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566278-3E2F-45C3-8B64-445005F9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9821966-6A90-48C1-8DA7-81F50829D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2E5C868-2768-47FA-BF75-8FD9505528EE}"/>
              </a:ext>
            </a:extLst>
          </p:cNvPr>
          <p:cNvSpPr/>
          <p:nvPr/>
        </p:nvSpPr>
        <p:spPr>
          <a:xfrm>
            <a:off x="1411550" y="2493621"/>
            <a:ext cx="9001956" cy="26110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51FFAEF-4AC7-4F4A-BC3A-5A1BAD8A6324}"/>
              </a:ext>
            </a:extLst>
          </p:cNvPr>
          <p:cNvSpPr txBox="1"/>
          <p:nvPr/>
        </p:nvSpPr>
        <p:spPr>
          <a:xfrm>
            <a:off x="1695636" y="3045041"/>
            <a:ext cx="8469296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600" b="1" spc="-1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KİDR’nin</a:t>
            </a:r>
            <a:r>
              <a:rPr lang="tr-TR" sz="2600" b="1" spc="-1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amacı, kurumun kendi güçlü ve gelişmeye açık yönlerini tanımasına ve iyileştirme süreçlerine katkı sağlamaktır. </a:t>
            </a:r>
            <a:endParaRPr lang="tr-TR" sz="2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2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3600" b="1" dirty="0">
                <a:solidFill>
                  <a:srgbClr val="C00000"/>
                </a:solidFill>
              </a:rPr>
              <a:t>KİDR/BİDR İÇERİĞİ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sz="2200" spc="-20" dirty="0">
                <a:latin typeface="Calibri" panose="020F0502020204030204" pitchFamily="34" charset="0"/>
                <a:cs typeface="Times New Roman" panose="02020603050405020304" pitchFamily="18" charset="0"/>
              </a:rPr>
              <a:t>Kurumun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değerleri, misyon ve hedefleriyle uyumlu olarak; </a:t>
            </a:r>
            <a:r>
              <a:rPr lang="tr-TR" sz="2200" i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kalite güvencesi sistemi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200" i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eğitim ve öğretim, araştırma ve geliştirme, toplumsal katkı ve yönetim sistemi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süreçlerinde</a:t>
            </a:r>
            <a:r>
              <a:rPr lang="tr-TR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sahip olduğu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kaynakları ve yetkinlikleri nasıl planladığı ve yönettiği, </a:t>
            </a: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Kurumun genelinde ve süreçler bazında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izleme ve iyileştirmeler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nasıl gerçekleştirildiği,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Planlama, uygulama, izleme ve iyileştirme süreçlerine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paydaş katılımının ve kapsayıcılığın 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nasıl sağlandığı,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Kurumun iç kalite güvencesi sisteminde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güçlü ve iyileşmeye açık alanlar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ın neler olduğu, 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Gerçekleştirilemeyen iyileştirmelerin nedenleri,</a:t>
            </a:r>
            <a:endParaRPr lang="tr-TR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0005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Yükseköğretimin hızlı değişen gündemi kapsamında kurumun rekabet avantajını koruyabilmesi için kalite güvencesi sisteminde </a:t>
            </a:r>
            <a:r>
              <a:rPr lang="tr-TR" sz="2200" b="1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sürdürülebilirliği</a:t>
            </a:r>
            <a:r>
              <a:rPr lang="tr-TR" sz="2200" spc="-2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nasıl sağlayacağı.</a:t>
            </a:r>
            <a:endParaRPr lang="tr-T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1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b="1" dirty="0">
                <a:solidFill>
                  <a:srgbClr val="C00000"/>
                </a:solidFill>
              </a:rPr>
              <a:t>KİDR Hazırlık Süreci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İç değerlendirme raporunun hazırlama sürecinin kuruma katkısının arttırılması amacıyla;</a:t>
            </a:r>
          </a:p>
          <a:p>
            <a:r>
              <a:rPr lang="tr-TR" dirty="0"/>
              <a:t>Çalışmalarda </a:t>
            </a:r>
            <a:r>
              <a:rPr lang="tr-TR" dirty="0">
                <a:solidFill>
                  <a:srgbClr val="C00000"/>
                </a:solidFill>
              </a:rPr>
              <a:t>kapsayıcılık ve katılımcılığın </a:t>
            </a:r>
            <a:r>
              <a:rPr lang="tr-TR" dirty="0"/>
              <a:t>sağlanması, </a:t>
            </a:r>
          </a:p>
          <a:p>
            <a:r>
              <a:rPr lang="tr-TR" dirty="0"/>
              <a:t>Bürokratik veri yönetiminden daha ziyade </a:t>
            </a:r>
            <a:r>
              <a:rPr lang="tr-TR" dirty="0">
                <a:solidFill>
                  <a:srgbClr val="C00000"/>
                </a:solidFill>
              </a:rPr>
              <a:t>süreç yönetimi </a:t>
            </a:r>
            <a:r>
              <a:rPr lang="tr-TR" dirty="0"/>
              <a:t>yaklaşımının benimsenmesi, </a:t>
            </a:r>
          </a:p>
          <a:p>
            <a:r>
              <a:rPr lang="tr-TR" dirty="0"/>
              <a:t>Kalite çalışmalarında </a:t>
            </a:r>
            <a:r>
              <a:rPr lang="tr-TR" dirty="0">
                <a:solidFill>
                  <a:srgbClr val="C00000"/>
                </a:solidFill>
              </a:rPr>
              <a:t>şeffaflığın </a:t>
            </a:r>
            <a:r>
              <a:rPr lang="tr-TR" dirty="0"/>
              <a:t>sağlanması ve </a:t>
            </a:r>
          </a:p>
          <a:p>
            <a:r>
              <a:rPr lang="tr-TR" dirty="0">
                <a:solidFill>
                  <a:srgbClr val="C00000"/>
                </a:solidFill>
              </a:rPr>
              <a:t>Sürekli eğitim </a:t>
            </a:r>
            <a:r>
              <a:rPr lang="tr-TR" dirty="0"/>
              <a:t>çalışmalarıyla desteklenmesi beklenmektedir.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0148219-D083-476E-A348-BF4DB3C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A398265-A72D-4980-B5AE-C46DF6AF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: Sağ 3">
            <a:extLst>
              <a:ext uri="{FF2B5EF4-FFF2-40B4-BE49-F238E27FC236}">
                <a16:creationId xmlns:a16="http://schemas.microsoft.com/office/drawing/2014/main" id="{3FEA962D-8192-44C9-B420-009214C2A43A}"/>
              </a:ext>
            </a:extLst>
          </p:cNvPr>
          <p:cNvSpPr/>
          <p:nvPr/>
        </p:nvSpPr>
        <p:spPr>
          <a:xfrm>
            <a:off x="7288567" y="2850477"/>
            <a:ext cx="1340528" cy="101205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89A18D6B-0908-4FD2-AF68-F903FCA9E069}"/>
              </a:ext>
            </a:extLst>
          </p:cNvPr>
          <p:cNvSpPr/>
          <p:nvPr/>
        </p:nvSpPr>
        <p:spPr>
          <a:xfrm>
            <a:off x="8735627" y="3079505"/>
            <a:ext cx="335849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3000" b="1" dirty="0">
                <a:ln/>
                <a:solidFill>
                  <a:schemeClr val="accent4"/>
                </a:solidFill>
              </a:rPr>
              <a:t>ANA BAŞLIKLAR</a:t>
            </a:r>
            <a:endParaRPr lang="tr-TR" sz="3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97D0ECF-5260-47B5-8B11-EE3C34BD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30" y="2119312"/>
            <a:ext cx="4991100" cy="261937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DA8ACA9-69E1-4A1B-B524-3DE28C55B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965" y="153800"/>
            <a:ext cx="862258" cy="851807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8DFB059-1ADC-4411-A6CF-B6FF8A94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7" y="251458"/>
            <a:ext cx="2072195" cy="6807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777</Words>
  <Application>Microsoft Office PowerPoint</Application>
  <PresentationFormat>Geniş ekran</PresentationFormat>
  <Paragraphs>89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Arial</vt:lpstr>
      <vt:lpstr>Arial</vt:lpstr>
      <vt:lpstr>Calibri</vt:lpstr>
      <vt:lpstr>Calibri Light</vt:lpstr>
      <vt:lpstr>Symbol</vt:lpstr>
      <vt:lpstr>Times New Roman</vt:lpstr>
      <vt:lpstr>Wingdings</vt:lpstr>
      <vt:lpstr>Office Teması</vt:lpstr>
      <vt:lpstr>PowerPoint Sunusu</vt:lpstr>
      <vt:lpstr>Sunum Planı</vt:lpstr>
      <vt:lpstr>PowerPoint Sunusu</vt:lpstr>
      <vt:lpstr>PowerPoint Sunusu</vt:lpstr>
      <vt:lpstr>KURUM İÇ DEĞERLENDİRME RAPORU (KİDR)</vt:lpstr>
      <vt:lpstr>KURUM İÇ DEĞERLENDİRME RAPORU (KİDR)</vt:lpstr>
      <vt:lpstr> KİDR/BİDR İÇERİĞİ</vt:lpstr>
      <vt:lpstr> KİDR Hazırlık Süreci</vt:lpstr>
      <vt:lpstr>PowerPoint Sunusu</vt:lpstr>
      <vt:lpstr>PowerPoint Sunusu</vt:lpstr>
      <vt:lpstr>Sizleri neden davet ettik?</vt:lpstr>
      <vt:lpstr>BİDR HAZIRLAMA- Başlık, Ölçüt ve Alt Ölçütlerin İlişkilendirilmesi</vt:lpstr>
      <vt:lpstr> YÖKAK Dereceli Değerlendirme Anahtarı (Rubrik)</vt:lpstr>
      <vt:lpstr>PowerPoint Sunusu</vt:lpstr>
      <vt:lpstr>YÖKAK Dereceli Değerlendirme Anahtarı (Rubrik)</vt:lpstr>
      <vt:lpstr>YÖKAK Dereceli Değerlendirme Anahtarı (Rubrik)</vt:lpstr>
      <vt:lpstr>YÖKAK Dereceli Değerlendirme Anahtarı (Rubrik)</vt:lpstr>
      <vt:lpstr>YÖKAK Dereceli Değerlendirme Anahtarı (Rubrik)</vt:lpstr>
      <vt:lpstr>BİDR HAZIRLAMA</vt:lpstr>
      <vt:lpstr>BİDR HAZIRLAMA</vt:lpstr>
      <vt:lpstr>PowerPoint Sunusu</vt:lpstr>
      <vt:lpstr>Sizleri neden davet ettik?</vt:lpstr>
      <vt:lpstr>Sizleri neden davet ettik?</vt:lpstr>
      <vt:lpstr>PowerPoint Sunusu</vt:lpstr>
      <vt:lpstr>PowerPoint Sunusu</vt:lpstr>
      <vt:lpstr>Sizleri neden davet ettik?</vt:lpstr>
      <vt:lpstr>Sizleri neden davet ettik?</vt:lpstr>
      <vt:lpstr>Sizleri neden davet ettik?</vt:lpstr>
      <vt:lpstr>Kalite ve Strateji Geliştirme, Uygulama ve Araştırma Merkezi kalite@kayseri.edu.tr   Doç. Dr. Neslihan DEMİREL   </vt:lpstr>
      <vt:lpstr>DEĞERLENDİRME ANKETİ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 Şen</dc:creator>
  <cp:lastModifiedBy>neslihan ozgun</cp:lastModifiedBy>
  <cp:revision>124</cp:revision>
  <dcterms:created xsi:type="dcterms:W3CDTF">2019-11-04T04:09:15Z</dcterms:created>
  <dcterms:modified xsi:type="dcterms:W3CDTF">2021-02-11T20:21:53Z</dcterms:modified>
</cp:coreProperties>
</file>